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90" r:id="rId5"/>
    <p:sldId id="257" r:id="rId6"/>
    <p:sldId id="264" r:id="rId7"/>
    <p:sldId id="291" r:id="rId8"/>
    <p:sldId id="292" r:id="rId9"/>
    <p:sldId id="267" r:id="rId10"/>
    <p:sldId id="284" r:id="rId11"/>
    <p:sldId id="273" r:id="rId12"/>
    <p:sldId id="270" r:id="rId13"/>
    <p:sldId id="285" r:id="rId14"/>
    <p:sldId id="293" r:id="rId15"/>
    <p:sldId id="272" r:id="rId16"/>
    <p:sldId id="258" r:id="rId17"/>
    <p:sldId id="265" r:id="rId18"/>
    <p:sldId id="274" r:id="rId19"/>
    <p:sldId id="259" r:id="rId20"/>
    <p:sldId id="275" r:id="rId21"/>
    <p:sldId id="276" r:id="rId22"/>
    <p:sldId id="277" r:id="rId23"/>
    <p:sldId id="278" r:id="rId24"/>
    <p:sldId id="260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B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4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597B-3C05-45A0-9308-CDB7789B764A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3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>
            <a:noAutofit/>
          </a:bodyPr>
          <a:lstStyle/>
          <a:p>
            <a:pPr lvl="1"/>
            <a:r>
              <a:rPr lang="en-US" dirty="0" smtClean="0"/>
              <a:t>1 Corinthians 5:1-5</a:t>
            </a:r>
          </a:p>
          <a:p>
            <a:pPr lvl="2"/>
            <a:r>
              <a:rPr lang="en-US" u="sng" dirty="0" smtClean="0"/>
              <a:t>Sexual</a:t>
            </a:r>
            <a:r>
              <a:rPr lang="en-US" dirty="0" smtClean="0"/>
              <a:t> sin</a:t>
            </a:r>
          </a:p>
          <a:p>
            <a:pPr lvl="2"/>
            <a:r>
              <a:rPr lang="en-US" dirty="0" smtClean="0"/>
              <a:t>Hand over to Satan that sinful nature (flesh) will be </a:t>
            </a:r>
            <a:r>
              <a:rPr lang="en-US" u="sng" dirty="0" smtClean="0"/>
              <a:t>destroyed</a:t>
            </a:r>
            <a:r>
              <a:rPr lang="en-US" dirty="0" smtClean="0"/>
              <a:t> – but he will be </a:t>
            </a:r>
            <a:r>
              <a:rPr lang="en-US" u="sng" dirty="0" smtClean="0"/>
              <a:t>saved</a:t>
            </a:r>
          </a:p>
          <a:p>
            <a:pPr lvl="2"/>
            <a:r>
              <a:rPr lang="en-US" dirty="0" smtClean="0"/>
              <a:t>Sinful nature – Greek “</a:t>
            </a:r>
            <a:r>
              <a:rPr lang="en-US" dirty="0" err="1" smtClean="0"/>
              <a:t>sarx</a:t>
            </a:r>
            <a:r>
              <a:rPr lang="en-US" dirty="0" smtClean="0"/>
              <a:t>” </a:t>
            </a:r>
            <a:r>
              <a:rPr lang="en-US" i="1" dirty="0" smtClean="0"/>
              <a:t>flesh</a:t>
            </a:r>
            <a:r>
              <a:rPr lang="en-US" dirty="0" smtClean="0"/>
              <a:t> (as </a:t>
            </a:r>
            <a:r>
              <a:rPr lang="en-US" i="1" dirty="0" smtClean="0"/>
              <a:t>stripped</a:t>
            </a:r>
            <a:r>
              <a:rPr lang="en-US" dirty="0" smtClean="0"/>
              <a:t> of the skin), that is the </a:t>
            </a:r>
            <a:r>
              <a:rPr lang="en-US" i="1" dirty="0" smtClean="0"/>
              <a:t>meat</a:t>
            </a:r>
            <a:r>
              <a:rPr lang="en-US" dirty="0" smtClean="0"/>
              <a:t> of an animal or the </a:t>
            </a:r>
            <a:r>
              <a:rPr lang="en-US" i="1" dirty="0" smtClean="0"/>
              <a:t>body</a:t>
            </a:r>
            <a:r>
              <a:rPr lang="en-US" dirty="0" smtClean="0"/>
              <a:t> as opposed to the soul (or spirit), or (by implication) </a:t>
            </a:r>
            <a:r>
              <a:rPr lang="en-US" i="1" dirty="0" smtClean="0"/>
              <a:t>human</a:t>
            </a:r>
            <a:r>
              <a:rPr lang="en-US" dirty="0" smtClean="0"/>
              <a:t> </a:t>
            </a:r>
            <a:r>
              <a:rPr lang="en-US" i="1" dirty="0" smtClean="0"/>
              <a:t>nature</a:t>
            </a:r>
            <a:r>
              <a:rPr lang="en-US" dirty="0" smtClean="0"/>
              <a:t> (with its frailties (physically or morally) and passions), or (specifically) a </a:t>
            </a:r>
            <a:r>
              <a:rPr lang="en-US" i="1" dirty="0" smtClean="0"/>
              <a:t>human</a:t>
            </a:r>
            <a:r>
              <a:rPr lang="en-US" dirty="0" smtClean="0"/>
              <a:t> </a:t>
            </a:r>
            <a:r>
              <a:rPr lang="en-US" i="1" dirty="0" smtClean="0"/>
              <a:t>being</a:t>
            </a:r>
            <a:r>
              <a:rPr lang="en-US" dirty="0" smtClean="0"/>
              <a:t> (as such):—carnal (-</a:t>
            </a:r>
            <a:r>
              <a:rPr lang="en-US" dirty="0" err="1" smtClean="0"/>
              <a:t>ly</a:t>
            </a:r>
            <a:r>
              <a:rPr lang="en-US" dirty="0" smtClean="0"/>
              <a:t>, + -</a:t>
            </a:r>
            <a:r>
              <a:rPr lang="en-US" dirty="0" err="1" smtClean="0"/>
              <a:t>ly</a:t>
            </a:r>
            <a:r>
              <a:rPr lang="en-US" dirty="0" smtClean="0"/>
              <a:t> minded), flesh ([-</a:t>
            </a:r>
            <a:r>
              <a:rPr lang="en-US" dirty="0" err="1" smtClean="0"/>
              <a:t>ly</a:t>
            </a:r>
            <a:r>
              <a:rPr lang="en-US" dirty="0" smtClean="0"/>
              <a:t>]).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pPr lvl="2"/>
            <a:r>
              <a:rPr lang="en-US" dirty="0" smtClean="0"/>
              <a:t>Destruction of flesh - </a:t>
            </a:r>
            <a:r>
              <a:rPr lang="en-US" u="sng" dirty="0" smtClean="0"/>
              <a:t>suffering</a:t>
            </a:r>
            <a:r>
              <a:rPr lang="en-US" dirty="0" smtClean="0"/>
              <a:t> that leads to repentance or </a:t>
            </a:r>
            <a:r>
              <a:rPr lang="en-US" u="sng" dirty="0" smtClean="0"/>
              <a:t>death</a:t>
            </a:r>
            <a:r>
              <a:rPr lang="en-US" dirty="0" smtClean="0"/>
              <a:t> before apostasy, or either</a:t>
            </a:r>
            <a:r>
              <a:rPr lang="en-US" dirty="0" smtClean="0"/>
              <a:t>?</a:t>
            </a:r>
            <a:endParaRPr lang="en-US" dirty="0" smtClean="0"/>
          </a:p>
          <a:p>
            <a:pPr lvl="2"/>
            <a:r>
              <a:rPr lang="en-US" dirty="0" smtClean="0"/>
              <a:t>Judgment of God – a true extension of his </a:t>
            </a:r>
            <a:r>
              <a:rPr lang="en-US" u="sng" dirty="0" smtClean="0"/>
              <a:t>mercy</a:t>
            </a:r>
            <a:endParaRPr lang="en-US" u="sng" dirty="0" smtClean="0"/>
          </a:p>
          <a:p>
            <a:pPr lvl="1"/>
            <a:r>
              <a:rPr lang="en-US" dirty="0" smtClean="0"/>
              <a:t>2 Corinthians 2:5-8 – repentance and restoration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Secret life judged</a:t>
            </a:r>
          </a:p>
          <a:p>
            <a:pPr lvl="1"/>
            <a:r>
              <a:rPr lang="en-US" dirty="0" smtClean="0"/>
              <a:t>1 Corinthians 11:27-32</a:t>
            </a:r>
          </a:p>
          <a:p>
            <a:pPr lvl="2"/>
            <a:r>
              <a:rPr lang="en-US" dirty="0" smtClean="0"/>
              <a:t>God’s judgment – weak, sick, even death</a:t>
            </a:r>
          </a:p>
          <a:p>
            <a:pPr lvl="2"/>
            <a:r>
              <a:rPr lang="en-US" dirty="0" smtClean="0"/>
              <a:t>Judge </a:t>
            </a:r>
            <a:r>
              <a:rPr lang="en-US" u="sng" dirty="0" smtClean="0"/>
              <a:t>ourselves</a:t>
            </a:r>
            <a:r>
              <a:rPr lang="en-US" dirty="0" smtClean="0"/>
              <a:t> then not judged by God</a:t>
            </a:r>
          </a:p>
          <a:p>
            <a:pPr lvl="2"/>
            <a:r>
              <a:rPr lang="en-US" dirty="0" smtClean="0"/>
              <a:t>Judged by God – disciplined so that we will not be </a:t>
            </a:r>
            <a:r>
              <a:rPr lang="en-US" u="sng" dirty="0" smtClean="0"/>
              <a:t>condemned</a:t>
            </a:r>
            <a:r>
              <a:rPr lang="en-US" dirty="0" smtClean="0"/>
              <a:t> with the world – this judgment by God is a true extension of his grace</a:t>
            </a:r>
          </a:p>
          <a:p>
            <a:pPr lvl="2"/>
            <a:r>
              <a:rPr lang="en-US" dirty="0" smtClean="0"/>
              <a:t>Operative words – </a:t>
            </a:r>
            <a:r>
              <a:rPr lang="en-US" u="sng" dirty="0" smtClean="0"/>
              <a:t>judge</a:t>
            </a:r>
            <a:r>
              <a:rPr lang="en-US" dirty="0" smtClean="0"/>
              <a:t> and </a:t>
            </a:r>
            <a:r>
              <a:rPr lang="en-US" u="sng" dirty="0" smtClean="0"/>
              <a:t>self</a:t>
            </a:r>
          </a:p>
          <a:p>
            <a:pPr lvl="3"/>
            <a:r>
              <a:rPr lang="en-US" dirty="0" smtClean="0"/>
              <a:t>Judge self so not judged by God</a:t>
            </a:r>
          </a:p>
          <a:p>
            <a:pPr lvl="3"/>
            <a:r>
              <a:rPr lang="en-US" dirty="0" smtClean="0"/>
              <a:t>Judge self – not others (NEI)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Luke 12:4-5</a:t>
            </a:r>
          </a:p>
          <a:p>
            <a:pPr lvl="1"/>
            <a:r>
              <a:rPr lang="en-US" dirty="0" smtClean="0"/>
              <a:t>Don’t fear those who want to kill your </a:t>
            </a:r>
            <a:r>
              <a:rPr lang="en-US" u="sng" dirty="0" smtClean="0"/>
              <a:t>body</a:t>
            </a:r>
          </a:p>
          <a:p>
            <a:pPr lvl="1"/>
            <a:r>
              <a:rPr lang="en-US" dirty="0" smtClean="0"/>
              <a:t>Fear God who has the power to kill you and then throw you into </a:t>
            </a:r>
            <a:r>
              <a:rPr lang="en-US" u="sng" dirty="0" smtClean="0"/>
              <a:t>hell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Was pastor Roger saying that God makes people weak and sick? – No, it is sin that makes people weak and sick, especially </a:t>
            </a:r>
            <a:r>
              <a:rPr lang="en-US" dirty="0" err="1" smtClean="0"/>
              <a:t>unrepented</a:t>
            </a:r>
            <a:r>
              <a:rPr lang="en-US" dirty="0" smtClean="0"/>
              <a:t> sin</a:t>
            </a:r>
          </a:p>
          <a:p>
            <a:r>
              <a:rPr lang="en-US" dirty="0" smtClean="0"/>
              <a:t>Was </a:t>
            </a:r>
            <a:r>
              <a:rPr lang="en-US" dirty="0" smtClean="0"/>
              <a:t>pastor Roger saying that God kills </a:t>
            </a:r>
            <a:r>
              <a:rPr lang="en-US" dirty="0" smtClean="0"/>
              <a:t>people and sends them to hell? </a:t>
            </a:r>
            <a:r>
              <a:rPr lang="en-US" dirty="0" smtClean="0"/>
              <a:t>– No, it is sin that kills </a:t>
            </a:r>
            <a:r>
              <a:rPr lang="en-US" dirty="0" smtClean="0"/>
              <a:t>people and sends them to hell, </a:t>
            </a:r>
            <a:r>
              <a:rPr lang="en-US" dirty="0" smtClean="0"/>
              <a:t>especially </a:t>
            </a:r>
            <a:r>
              <a:rPr lang="en-US" dirty="0" err="1" smtClean="0"/>
              <a:t>unrepented</a:t>
            </a:r>
            <a:r>
              <a:rPr lang="en-US" dirty="0" smtClean="0"/>
              <a:t> sin</a:t>
            </a:r>
          </a:p>
          <a:p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152400" y="3276600"/>
            <a:ext cx="8839200" cy="3429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469158"/>
            <a:ext cx="8001000" cy="2703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38200" y="5188803"/>
            <a:ext cx="75438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PARENTAL GUIDANCE SUGGESTED</a:t>
            </a:r>
          </a:p>
          <a:p>
            <a:pPr algn="ctr"/>
            <a:r>
              <a:rPr lang="en-US" sz="2400" dirty="0" smtClean="0"/>
              <a:t>DUE TO ADULT THEMES</a:t>
            </a: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381000"/>
            <a:ext cx="4191000" cy="6172200"/>
          </a:xfrm>
        </p:spPr>
        <p:txBody>
          <a:bodyPr/>
          <a:lstStyle/>
          <a:p>
            <a:r>
              <a:rPr lang="en-US" dirty="0" smtClean="0"/>
              <a:t>“It is true,” said that blessed martyr, Bishop Hooper, “life is sweet, and death bitter; but eternal life is more sweet, and eternal death more bitter.”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4019550" cy="5423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II.  Changed Hearts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u="sng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Not a matter of changing </a:t>
            </a:r>
            <a:r>
              <a:rPr lang="en-US" u="sng" dirty="0" smtClean="0"/>
              <a:t>behavior</a:t>
            </a:r>
          </a:p>
          <a:p>
            <a:r>
              <a:rPr lang="en-US" dirty="0" smtClean="0"/>
              <a:t>Romans 1:18 – 2:8</a:t>
            </a:r>
          </a:p>
          <a:p>
            <a:pPr lvl="1"/>
            <a:r>
              <a:rPr lang="en-US" dirty="0" smtClean="0"/>
              <a:t>Wrong behavior is a result of wrong </a:t>
            </a:r>
            <a:r>
              <a:rPr lang="en-US" u="sng" dirty="0" smtClean="0"/>
              <a:t>thinking</a:t>
            </a:r>
          </a:p>
          <a:p>
            <a:pPr lvl="1"/>
            <a:r>
              <a:rPr lang="en-US" dirty="0" smtClean="0"/>
              <a:t>Wrong thinking is a result of a </a:t>
            </a:r>
            <a:r>
              <a:rPr lang="en-US" u="sng" dirty="0" smtClean="0"/>
              <a:t>hardened</a:t>
            </a:r>
            <a:r>
              <a:rPr lang="en-US" dirty="0" smtClean="0"/>
              <a:t> heart towards God</a:t>
            </a:r>
          </a:p>
          <a:p>
            <a:pPr lvl="1"/>
            <a:r>
              <a:rPr lang="en-US" dirty="0" smtClean="0"/>
              <a:t>Hard heartedness results from rejection of the </a:t>
            </a:r>
            <a:r>
              <a:rPr lang="en-US" u="sng" dirty="0" smtClean="0"/>
              <a:t>revelation</a:t>
            </a:r>
            <a:r>
              <a:rPr lang="en-US" dirty="0" smtClean="0"/>
              <a:t> of God that leads to worship him</a:t>
            </a:r>
          </a:p>
          <a:p>
            <a:pPr lvl="1"/>
            <a:r>
              <a:rPr lang="en-US" dirty="0" smtClean="0"/>
              <a:t>Don’t think you can </a:t>
            </a:r>
            <a:r>
              <a:rPr lang="en-US" u="sng" dirty="0" smtClean="0"/>
              <a:t>avoid</a:t>
            </a:r>
            <a:r>
              <a:rPr lang="en-US" dirty="0" smtClean="0"/>
              <a:t> judgment, doing the same things</a:t>
            </a:r>
          </a:p>
          <a:p>
            <a:pPr lvl="1"/>
            <a:r>
              <a:rPr lang="en-US" dirty="0" smtClean="0"/>
              <a:t>Refusing to obey the </a:t>
            </a:r>
            <a:r>
              <a:rPr lang="en-US" u="sng" dirty="0" smtClean="0"/>
              <a:t>truth</a:t>
            </a:r>
            <a:r>
              <a:rPr lang="en-US" dirty="0" smtClean="0"/>
              <a:t> and instead living lives of wickedness</a:t>
            </a:r>
          </a:p>
          <a:p>
            <a:pPr lvl="1"/>
            <a:r>
              <a:rPr lang="en-US" dirty="0" smtClean="0"/>
              <a:t>2:29 – a change of heart produced by God’s </a:t>
            </a:r>
            <a:r>
              <a:rPr lang="en-US" u="sng" dirty="0" smtClean="0"/>
              <a:t>Spirit</a:t>
            </a:r>
            <a:endParaRPr lang="en-US" u="sn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III.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0" y="1447800"/>
            <a:ext cx="9144000" cy="38862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000250"/>
            <a:ext cx="84582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62000" y="3810000"/>
            <a:ext cx="75438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PARENTAL GUIDANCE SUGGESTED</a:t>
            </a:r>
          </a:p>
          <a:p>
            <a:pPr algn="ctr"/>
            <a:r>
              <a:rPr lang="en-US" sz="2400" dirty="0" smtClean="0"/>
              <a:t>DUE TO ADULT THEMES</a:t>
            </a: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IV.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God Said, “Enough”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Walking with the Spirit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Galatians 5:19-21</a:t>
            </a:r>
          </a:p>
          <a:p>
            <a:pPr lvl="1"/>
            <a:r>
              <a:rPr lang="en-US" dirty="0" smtClean="0"/>
              <a:t>Anyone living that sort of life will not inherit the Kingdom of God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I. Enough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“Enough” – the point as described in Isaiah 59:2 </a:t>
            </a:r>
            <a:br>
              <a:rPr lang="en-US" dirty="0" smtClean="0"/>
            </a:br>
            <a:r>
              <a:rPr lang="en-US" dirty="0" smtClean="0"/>
              <a:t>It’s your sins that have </a:t>
            </a:r>
            <a:r>
              <a:rPr lang="en-US" u="sng" dirty="0" smtClean="0"/>
              <a:t>cut you off </a:t>
            </a:r>
            <a:r>
              <a:rPr lang="en-US" dirty="0" smtClean="0"/>
              <a:t>from God.  Because of your sins, he has turned away and will not listen anymore.</a:t>
            </a:r>
          </a:p>
          <a:p>
            <a:pPr lvl="1"/>
            <a:r>
              <a:rPr lang="en-US" dirty="0" smtClean="0"/>
              <a:t>In the days of </a:t>
            </a:r>
            <a:r>
              <a:rPr lang="en-US" u="sng" dirty="0" smtClean="0"/>
              <a:t>Noah</a:t>
            </a:r>
            <a:r>
              <a:rPr lang="en-US" dirty="0" smtClean="0"/>
              <a:t> – Genesis </a:t>
            </a:r>
            <a:r>
              <a:rPr lang="en-US" dirty="0" smtClean="0"/>
              <a:t>6:5-8</a:t>
            </a:r>
            <a:endParaRPr lang="en-US" dirty="0" smtClean="0"/>
          </a:p>
          <a:p>
            <a:pPr lvl="1"/>
            <a:r>
              <a:rPr lang="en-US" u="sng" dirty="0" smtClean="0"/>
              <a:t>Israel</a:t>
            </a:r>
            <a:r>
              <a:rPr lang="en-US" dirty="0" smtClean="0"/>
              <a:t> and the promised land Numbers 14, Hebrews </a:t>
            </a:r>
            <a:r>
              <a:rPr lang="en-US" dirty="0" smtClean="0"/>
              <a:t>3</a:t>
            </a:r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pPr lvl="1"/>
            <a:r>
              <a:rPr lang="en-US" u="sng" dirty="0" smtClean="0"/>
              <a:t>Us</a:t>
            </a:r>
            <a:r>
              <a:rPr lang="en-US" dirty="0" smtClean="0"/>
              <a:t>? – Hebrews 3:12-14; 2:1, 4:1</a:t>
            </a:r>
          </a:p>
          <a:p>
            <a:pPr lvl="2"/>
            <a:r>
              <a:rPr lang="en-US" dirty="0" smtClean="0"/>
              <a:t>Evil, unbelieving hearts turn you </a:t>
            </a:r>
            <a:r>
              <a:rPr lang="en-US" u="sng" dirty="0" smtClean="0"/>
              <a:t>away</a:t>
            </a:r>
            <a:r>
              <a:rPr lang="en-US" dirty="0" smtClean="0"/>
              <a:t> from God</a:t>
            </a:r>
          </a:p>
          <a:p>
            <a:pPr lvl="2"/>
            <a:r>
              <a:rPr lang="en-US" dirty="0" smtClean="0"/>
              <a:t>Deceived by sin and </a:t>
            </a:r>
            <a:r>
              <a:rPr lang="en-US" u="sng" dirty="0" smtClean="0"/>
              <a:t>hardened</a:t>
            </a:r>
            <a:r>
              <a:rPr lang="en-US" dirty="0" smtClean="0"/>
              <a:t> against God</a:t>
            </a:r>
          </a:p>
          <a:p>
            <a:pPr lvl="2"/>
            <a:r>
              <a:rPr lang="en-US" u="sng" dirty="0" smtClean="0"/>
              <a:t>Drift</a:t>
            </a:r>
            <a:r>
              <a:rPr lang="en-US" dirty="0" smtClean="0"/>
              <a:t> away from the truth</a:t>
            </a:r>
          </a:p>
          <a:p>
            <a:pPr lvl="2"/>
            <a:r>
              <a:rPr lang="en-US" dirty="0" smtClean="0"/>
              <a:t>Tremble with </a:t>
            </a:r>
            <a:r>
              <a:rPr lang="en-US" u="sng" dirty="0" smtClean="0"/>
              <a:t>fear</a:t>
            </a:r>
            <a:r>
              <a:rPr lang="en-US" dirty="0" smtClean="0"/>
              <a:t> – some may fail to enter God’s </a:t>
            </a:r>
            <a:r>
              <a:rPr lang="en-US" dirty="0" smtClean="0"/>
              <a:t>rest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382000" cy="6858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Biblical Tensions that Keep us in Tune</a:t>
            </a:r>
            <a:endParaRPr lang="en-US" sz="2800" dirty="0"/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1905000" y="3066871"/>
            <a:ext cx="14173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 dirty="0" smtClean="0">
                <a:latin typeface="Arial Unicode MS" pitchFamily="34" charset="-128"/>
              </a:rPr>
              <a:t>Truth</a:t>
            </a:r>
            <a:endParaRPr lang="en-US" sz="2400" dirty="0">
              <a:latin typeface="Arial Unicode MS" pitchFamily="34" charset="-128"/>
            </a:endParaRPr>
          </a:p>
          <a:p>
            <a:pPr algn="l" eaLnBrk="0" hangingPunct="0"/>
            <a:endParaRPr lang="en-US" sz="2400" dirty="0">
              <a:latin typeface="Arial Unicode MS" pitchFamily="34" charset="-128"/>
            </a:endParaRPr>
          </a:p>
          <a:p>
            <a:pPr algn="l" eaLnBrk="0" hangingPunct="0"/>
            <a:r>
              <a:rPr lang="en-US" sz="2400" dirty="0" smtClean="0">
                <a:latin typeface="Arial Unicode MS" pitchFamily="34" charset="-128"/>
              </a:rPr>
              <a:t>Scripture</a:t>
            </a:r>
            <a:endParaRPr lang="en-US" sz="2400" dirty="0">
              <a:latin typeface="Arial Unicode MS" pitchFamily="34" charset="-128"/>
            </a:endParaRPr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5974024" y="3066871"/>
            <a:ext cx="14173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 dirty="0" smtClean="0">
                <a:latin typeface="Arial Unicode MS" pitchFamily="34" charset="-128"/>
              </a:rPr>
              <a:t>Truth</a:t>
            </a:r>
            <a:endParaRPr lang="en-US" sz="2400" dirty="0">
              <a:latin typeface="Arial Unicode MS" pitchFamily="34" charset="-128"/>
            </a:endParaRPr>
          </a:p>
          <a:p>
            <a:pPr algn="l" eaLnBrk="0" hangingPunct="0"/>
            <a:endParaRPr lang="en-US" sz="2400" dirty="0">
              <a:latin typeface="Arial Unicode MS" pitchFamily="34" charset="-128"/>
            </a:endParaRPr>
          </a:p>
          <a:p>
            <a:pPr algn="l" eaLnBrk="0" hangingPunct="0"/>
            <a:r>
              <a:rPr lang="en-US" sz="2400" dirty="0" smtClean="0">
                <a:latin typeface="Arial Unicode MS" pitchFamily="34" charset="-128"/>
              </a:rPr>
              <a:t>Scripture</a:t>
            </a:r>
            <a:endParaRPr lang="en-US" sz="2400" dirty="0">
              <a:latin typeface="Arial Unicode MS" pitchFamily="34" charset="-128"/>
            </a:endParaRPr>
          </a:p>
        </p:txBody>
      </p:sp>
      <p:sp>
        <p:nvSpPr>
          <p:cNvPr id="228358" name="Text Box 6"/>
          <p:cNvSpPr txBox="1">
            <a:spLocks noChangeArrowheads="1"/>
          </p:cNvSpPr>
          <p:nvPr/>
        </p:nvSpPr>
        <p:spPr bwMode="auto">
          <a:xfrm>
            <a:off x="457200" y="2898775"/>
            <a:ext cx="133081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 dirty="0" smtClean="0">
                <a:latin typeface="Arial Unicode MS" pitchFamily="34" charset="-128"/>
              </a:rPr>
              <a:t>Extreme</a:t>
            </a:r>
            <a:endParaRPr lang="en-US" sz="2400" dirty="0">
              <a:latin typeface="Arial Unicode MS" pitchFamily="34" charset="-128"/>
            </a:endParaRPr>
          </a:p>
          <a:p>
            <a:pPr algn="l" eaLnBrk="0" hangingPunct="0"/>
            <a:endParaRPr lang="en-US" sz="2400" dirty="0">
              <a:latin typeface="Arial Unicode MS" pitchFamily="34" charset="-128"/>
            </a:endParaRPr>
          </a:p>
          <a:p>
            <a:pPr algn="l" eaLnBrk="0" hangingPunct="0"/>
            <a:endParaRPr lang="en-US" sz="2400" dirty="0">
              <a:latin typeface="Arial Unicode MS" pitchFamily="34" charset="-128"/>
            </a:endParaRPr>
          </a:p>
          <a:p>
            <a:pPr algn="l" eaLnBrk="0" hangingPunct="0"/>
            <a:r>
              <a:rPr lang="en-US" sz="2400" dirty="0">
                <a:latin typeface="Arial Unicode MS" pitchFamily="34" charset="-128"/>
              </a:rPr>
              <a:t>Error</a:t>
            </a:r>
          </a:p>
        </p:txBody>
      </p:sp>
      <p:sp>
        <p:nvSpPr>
          <p:cNvPr id="228359" name="Text Box 7"/>
          <p:cNvSpPr txBox="1">
            <a:spLocks noChangeArrowheads="1"/>
          </p:cNvSpPr>
          <p:nvPr/>
        </p:nvSpPr>
        <p:spPr bwMode="auto">
          <a:xfrm>
            <a:off x="7543800" y="2898775"/>
            <a:ext cx="133081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 dirty="0" smtClean="0">
                <a:latin typeface="Arial Unicode MS" pitchFamily="34" charset="-128"/>
              </a:rPr>
              <a:t>Extreme</a:t>
            </a:r>
            <a:endParaRPr lang="en-US" sz="2400" dirty="0">
              <a:latin typeface="Arial Unicode MS" pitchFamily="34" charset="-128"/>
            </a:endParaRPr>
          </a:p>
          <a:p>
            <a:pPr algn="l" eaLnBrk="0" hangingPunct="0"/>
            <a:endParaRPr lang="en-US" sz="2400" dirty="0">
              <a:solidFill>
                <a:schemeClr val="bg1"/>
              </a:solidFill>
              <a:latin typeface="Arial Unicode MS" pitchFamily="34" charset="-128"/>
            </a:endParaRPr>
          </a:p>
          <a:p>
            <a:pPr algn="l" eaLnBrk="0" hangingPunct="0"/>
            <a:endParaRPr lang="en-US" sz="2400" dirty="0">
              <a:solidFill>
                <a:schemeClr val="bg1"/>
              </a:solidFill>
              <a:latin typeface="Arial Unicode MS" pitchFamily="34" charset="-128"/>
            </a:endParaRPr>
          </a:p>
          <a:p>
            <a:pPr algn="l" eaLnBrk="0" hangingPunct="0"/>
            <a:r>
              <a:rPr lang="en-US" sz="2400" dirty="0">
                <a:latin typeface="Arial Unicode MS" pitchFamily="34" charset="-128"/>
              </a:rPr>
              <a:t>Error</a:t>
            </a:r>
          </a:p>
        </p:txBody>
      </p:sp>
      <p:sp>
        <p:nvSpPr>
          <p:cNvPr id="228361" name="Text Box 9"/>
          <p:cNvSpPr txBox="1">
            <a:spLocks noChangeArrowheads="1"/>
          </p:cNvSpPr>
          <p:nvPr/>
        </p:nvSpPr>
        <p:spPr bwMode="auto">
          <a:xfrm>
            <a:off x="4114800" y="2747963"/>
            <a:ext cx="14716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800" dirty="0">
                <a:solidFill>
                  <a:srgbClr val="FF0000"/>
                </a:solidFill>
                <a:latin typeface="Arial Unicode MS" pitchFamily="34" charset="-128"/>
              </a:rPr>
              <a:t>Balance</a:t>
            </a:r>
            <a:endParaRPr lang="en-US" sz="2400" dirty="0">
              <a:latin typeface="Arial Unicode MS" pitchFamily="34" charset="-128"/>
            </a:endParaRPr>
          </a:p>
        </p:txBody>
      </p:sp>
      <p:sp>
        <p:nvSpPr>
          <p:cNvPr id="228365" name="AutoShape 13"/>
          <p:cNvSpPr>
            <a:spLocks noChangeArrowheads="1"/>
          </p:cNvSpPr>
          <p:nvPr/>
        </p:nvSpPr>
        <p:spPr bwMode="auto">
          <a:xfrm>
            <a:off x="3733800" y="4267200"/>
            <a:ext cx="1905000" cy="13716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none" anchor="ctr"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Conflict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8366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4343400"/>
            <a:ext cx="173196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8367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676400" y="4440238"/>
            <a:ext cx="2057400" cy="180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7" name="Straight Connector 16"/>
          <p:cNvCxnSpPr/>
          <p:nvPr/>
        </p:nvCxnSpPr>
        <p:spPr>
          <a:xfrm rot="5400000">
            <a:off x="876300" y="3543300"/>
            <a:ext cx="1905000" cy="0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outerShdw blurRad="50800" dist="76200" dir="3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6438900" y="3619500"/>
            <a:ext cx="1905000" cy="0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outerShdw blurRad="50800" dist="76200" dir="3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533400" y="3657599"/>
            <a:ext cx="7848600" cy="0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outerShdw blurRad="50800" dist="76200" dir="3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utoShape 8"/>
          <p:cNvSpPr>
            <a:spLocks noChangeArrowheads="1"/>
          </p:cNvSpPr>
          <p:nvPr/>
        </p:nvSpPr>
        <p:spPr bwMode="auto">
          <a:xfrm>
            <a:off x="4419600" y="3352800"/>
            <a:ext cx="685800" cy="609600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8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8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8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8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8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8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8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6" grpId="0" autoUpdateAnimBg="0"/>
      <p:bldP spid="228357" grpId="0" autoUpdateAnimBg="0"/>
      <p:bldP spid="228358" grpId="0" autoUpdateAnimBg="0"/>
      <p:bldP spid="228359" grpId="0" autoUpdateAnimBg="0"/>
      <p:bldP spid="228361" grpId="0" autoUpdateAnimBg="0"/>
      <p:bldP spid="228365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382000" cy="6858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Biblical Tensions that Keep us in Tune</a:t>
            </a:r>
            <a:endParaRPr lang="en-US" sz="2800" dirty="0"/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1905000" y="2819400"/>
            <a:ext cx="141737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 dirty="0" smtClean="0">
                <a:latin typeface="Arial Unicode MS" pitchFamily="34" charset="-128"/>
              </a:rPr>
              <a:t>God’s</a:t>
            </a:r>
          </a:p>
          <a:p>
            <a:pPr algn="l" eaLnBrk="0" hangingPunct="0"/>
            <a:r>
              <a:rPr lang="en-US" sz="2400" dirty="0" smtClean="0">
                <a:latin typeface="Arial Unicode MS" pitchFamily="34" charset="-128"/>
              </a:rPr>
              <a:t>Mercy</a:t>
            </a:r>
            <a:endParaRPr lang="en-US" sz="2400" dirty="0">
              <a:latin typeface="Arial Unicode MS" pitchFamily="34" charset="-128"/>
            </a:endParaRPr>
          </a:p>
          <a:p>
            <a:pPr algn="l" eaLnBrk="0" hangingPunct="0"/>
            <a:endParaRPr lang="en-US" sz="2400" dirty="0">
              <a:latin typeface="Arial Unicode MS" pitchFamily="34" charset="-128"/>
            </a:endParaRPr>
          </a:p>
          <a:p>
            <a:pPr algn="l" eaLnBrk="0" hangingPunct="0"/>
            <a:r>
              <a:rPr lang="en-US" sz="2400" dirty="0" smtClean="0">
                <a:latin typeface="Arial Unicode MS" pitchFamily="34" charset="-128"/>
              </a:rPr>
              <a:t>Scripture</a:t>
            </a:r>
            <a:endParaRPr lang="en-US" sz="2400" dirty="0">
              <a:latin typeface="Arial Unicode MS" pitchFamily="34" charset="-128"/>
            </a:endParaRPr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5867400" y="2819400"/>
            <a:ext cx="1537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 dirty="0" smtClean="0">
                <a:latin typeface="Arial Unicode MS" pitchFamily="34" charset="-128"/>
              </a:rPr>
              <a:t>God’s</a:t>
            </a:r>
          </a:p>
          <a:p>
            <a:pPr algn="l" eaLnBrk="0" hangingPunct="0"/>
            <a:r>
              <a:rPr lang="en-US" sz="2400" dirty="0" smtClean="0">
                <a:latin typeface="Arial Unicode MS" pitchFamily="34" charset="-128"/>
              </a:rPr>
              <a:t>Judgment</a:t>
            </a:r>
            <a:endParaRPr lang="en-US" sz="2400" dirty="0">
              <a:latin typeface="Arial Unicode MS" pitchFamily="34" charset="-128"/>
            </a:endParaRPr>
          </a:p>
          <a:p>
            <a:pPr algn="l" eaLnBrk="0" hangingPunct="0"/>
            <a:endParaRPr lang="en-US" sz="2400" dirty="0">
              <a:latin typeface="Arial Unicode MS" pitchFamily="34" charset="-128"/>
            </a:endParaRPr>
          </a:p>
          <a:p>
            <a:pPr algn="l" eaLnBrk="0" hangingPunct="0"/>
            <a:r>
              <a:rPr lang="en-US" sz="2400" dirty="0" smtClean="0">
                <a:latin typeface="Arial Unicode MS" pitchFamily="34" charset="-128"/>
              </a:rPr>
              <a:t>Scripture</a:t>
            </a:r>
            <a:endParaRPr lang="en-US" sz="2400" dirty="0">
              <a:latin typeface="Arial Unicode MS" pitchFamily="34" charset="-128"/>
            </a:endParaRPr>
          </a:p>
        </p:txBody>
      </p:sp>
      <p:sp>
        <p:nvSpPr>
          <p:cNvPr id="228361" name="Text Box 9"/>
          <p:cNvSpPr txBox="1">
            <a:spLocks noChangeArrowheads="1"/>
          </p:cNvSpPr>
          <p:nvPr/>
        </p:nvSpPr>
        <p:spPr bwMode="auto">
          <a:xfrm>
            <a:off x="4114800" y="2747963"/>
            <a:ext cx="14716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800" dirty="0">
                <a:solidFill>
                  <a:srgbClr val="FF0000"/>
                </a:solidFill>
                <a:latin typeface="Arial Unicode MS" pitchFamily="34" charset="-128"/>
              </a:rPr>
              <a:t>Balance</a:t>
            </a:r>
            <a:endParaRPr lang="en-US" sz="2400" dirty="0">
              <a:latin typeface="Arial Unicode MS" pitchFamily="34" charset="-128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876300" y="3543300"/>
            <a:ext cx="1905000" cy="0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outerShdw blurRad="50800" dist="76200" dir="3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6438900" y="3619500"/>
            <a:ext cx="1905000" cy="0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outerShdw blurRad="50800" dist="76200" dir="3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533400" y="3657599"/>
            <a:ext cx="7848600" cy="0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outerShdw blurRad="50800" dist="76200" dir="3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utoShape 8"/>
          <p:cNvSpPr>
            <a:spLocks noChangeArrowheads="1"/>
          </p:cNvSpPr>
          <p:nvPr/>
        </p:nvSpPr>
        <p:spPr bwMode="auto">
          <a:xfrm>
            <a:off x="4419600" y="3352800"/>
            <a:ext cx="685800" cy="609600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6" grpId="0" autoUpdateAnimBg="0"/>
      <p:bldP spid="228357" grpId="0" autoUpdateAnimBg="0"/>
      <p:bldP spid="228361" grpId="0" autoUpdateAnimBg="0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Acts 5 – Ananias and </a:t>
            </a:r>
            <a:r>
              <a:rPr lang="en-US" dirty="0" err="1" smtClean="0"/>
              <a:t>Sapphira</a:t>
            </a:r>
            <a:r>
              <a:rPr lang="en-US" dirty="0" smtClean="0"/>
              <a:t> </a:t>
            </a:r>
          </a:p>
          <a:p>
            <a:pPr lvl="1"/>
            <a:r>
              <a:rPr lang="en-US" u="sng" dirty="0" smtClean="0"/>
              <a:t>Community</a:t>
            </a:r>
            <a:r>
              <a:rPr lang="en-US" dirty="0" smtClean="0"/>
              <a:t> – observed in 4:32-37</a:t>
            </a:r>
          </a:p>
          <a:p>
            <a:pPr lvl="1"/>
            <a:r>
              <a:rPr lang="en-US" dirty="0" smtClean="0"/>
              <a:t>Sold property – brought </a:t>
            </a:r>
            <a:r>
              <a:rPr lang="en-US" u="sng" dirty="0" smtClean="0"/>
              <a:t>part</a:t>
            </a:r>
            <a:r>
              <a:rPr lang="en-US" dirty="0" smtClean="0"/>
              <a:t> of the money claiming it was all of it</a:t>
            </a:r>
          </a:p>
          <a:p>
            <a:pPr lvl="1"/>
            <a:r>
              <a:rPr lang="en-US" dirty="0" smtClean="0"/>
              <a:t>Peter </a:t>
            </a:r>
            <a:r>
              <a:rPr lang="en-US" u="sng" dirty="0" smtClean="0"/>
              <a:t>knew</a:t>
            </a:r>
            <a:r>
              <a:rPr lang="en-US" dirty="0" smtClean="0"/>
              <a:t> – Romans 2:16 And this is the message I proclaim—that the day is coming when God, through Christ Jesus, will judge everyone’s secret life.  </a:t>
            </a:r>
          </a:p>
          <a:p>
            <a:pPr lvl="1"/>
            <a:r>
              <a:rPr lang="en-US" dirty="0" smtClean="0"/>
              <a:t>Let </a:t>
            </a:r>
            <a:r>
              <a:rPr lang="en-US" u="sng" dirty="0" smtClean="0"/>
              <a:t>Satan</a:t>
            </a:r>
            <a:r>
              <a:rPr lang="en-US" dirty="0" smtClean="0"/>
              <a:t> fill your heart</a:t>
            </a:r>
          </a:p>
          <a:p>
            <a:pPr lvl="1"/>
            <a:r>
              <a:rPr lang="en-US" dirty="0" smtClean="0"/>
              <a:t>Lied to the </a:t>
            </a:r>
            <a:r>
              <a:rPr lang="en-US" u="sng" dirty="0" smtClean="0"/>
              <a:t>Holy </a:t>
            </a:r>
            <a:r>
              <a:rPr lang="en-US" u="sng" dirty="0" smtClean="0"/>
              <a:t>Spirit</a:t>
            </a:r>
            <a:endParaRPr lang="en-US" dirty="0" smtClean="0"/>
          </a:p>
          <a:p>
            <a:pPr lvl="1"/>
            <a:r>
              <a:rPr lang="en-US" dirty="0" smtClean="0"/>
              <a:t>Conspired to </a:t>
            </a:r>
            <a:r>
              <a:rPr lang="en-US" u="sng" dirty="0" smtClean="0"/>
              <a:t>test</a:t>
            </a:r>
            <a:r>
              <a:rPr lang="en-US" dirty="0" smtClean="0"/>
              <a:t> the Spirit of God</a:t>
            </a:r>
          </a:p>
          <a:p>
            <a:pPr lvl="1"/>
            <a:r>
              <a:rPr lang="en-US" dirty="0" smtClean="0"/>
              <a:t>Great </a:t>
            </a:r>
            <a:r>
              <a:rPr lang="en-US" u="sng" dirty="0" smtClean="0"/>
              <a:t>fear</a:t>
            </a:r>
            <a:r>
              <a:rPr lang="en-US" dirty="0" smtClean="0"/>
              <a:t> gripped the entire church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4316</TotalTime>
  <Words>519</Words>
  <Application>Microsoft Office PowerPoint</Application>
  <PresentationFormat>On-screen Show (4:3)</PresentationFormat>
  <Paragraphs>84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Slide 1</vt:lpstr>
      <vt:lpstr>Slide 2</vt:lpstr>
      <vt:lpstr>God Said, “Enough”</vt:lpstr>
      <vt:lpstr>Slide 4</vt:lpstr>
      <vt:lpstr>I. Enough </vt:lpstr>
      <vt:lpstr>Slide 6</vt:lpstr>
      <vt:lpstr>Biblical Tensions that Keep us in Tune</vt:lpstr>
      <vt:lpstr>Biblical Tensions that Keep us in Tune</vt:lpstr>
      <vt:lpstr>Slide 9</vt:lpstr>
      <vt:lpstr>Slide 10</vt:lpstr>
      <vt:lpstr>Slide 11</vt:lpstr>
      <vt:lpstr>Slide 12</vt:lpstr>
      <vt:lpstr>Slide 13</vt:lpstr>
      <vt:lpstr>Slide 14</vt:lpstr>
      <vt:lpstr>Slide 15</vt:lpstr>
      <vt:lpstr>II.  Changed Hearts </vt:lpstr>
      <vt:lpstr>Slide 17</vt:lpstr>
      <vt:lpstr>Slide 18</vt:lpstr>
      <vt:lpstr>III. </vt:lpstr>
      <vt:lpstr>Slide 20</vt:lpstr>
      <vt:lpstr>Slide 21</vt:lpstr>
      <vt:lpstr>Slide 22</vt:lpstr>
      <vt:lpstr>Slide 23</vt:lpstr>
      <vt:lpstr>IV. </vt:lpstr>
      <vt:lpstr>Slide 25</vt:lpstr>
      <vt:lpstr>Slide 26</vt:lpstr>
      <vt:lpstr>Slide 27</vt:lpstr>
      <vt:lpstr>Slide 28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Roger Langworthy</dc:creator>
  <cp:lastModifiedBy>Roger Langworthy</cp:lastModifiedBy>
  <cp:revision>93</cp:revision>
  <dcterms:created xsi:type="dcterms:W3CDTF">2010-04-18T00:31:04Z</dcterms:created>
  <dcterms:modified xsi:type="dcterms:W3CDTF">2010-07-04T12:06:46Z</dcterms:modified>
</cp:coreProperties>
</file>