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4"/>
  </p:handoutMasterIdLst>
  <p:sldIdLst>
    <p:sldId id="321" r:id="rId2"/>
    <p:sldId id="322" r:id="rId3"/>
    <p:sldId id="335" r:id="rId4"/>
    <p:sldId id="336" r:id="rId5"/>
    <p:sldId id="257" r:id="rId6"/>
    <p:sldId id="323" r:id="rId7"/>
    <p:sldId id="353" r:id="rId8"/>
    <p:sldId id="324" r:id="rId9"/>
    <p:sldId id="343" r:id="rId10"/>
    <p:sldId id="325" r:id="rId11"/>
    <p:sldId id="326" r:id="rId12"/>
    <p:sldId id="344" r:id="rId13"/>
    <p:sldId id="348" r:id="rId14"/>
    <p:sldId id="305" r:id="rId15"/>
    <p:sldId id="345" r:id="rId16"/>
    <p:sldId id="350" r:id="rId17"/>
    <p:sldId id="349" r:id="rId18"/>
    <p:sldId id="351" r:id="rId19"/>
    <p:sldId id="329" r:id="rId20"/>
    <p:sldId id="306" r:id="rId21"/>
    <p:sldId id="346" r:id="rId22"/>
    <p:sldId id="331" r:id="rId23"/>
    <p:sldId id="332" r:id="rId24"/>
    <p:sldId id="333" r:id="rId25"/>
    <p:sldId id="339" r:id="rId26"/>
    <p:sldId id="334" r:id="rId27"/>
    <p:sldId id="338" r:id="rId28"/>
    <p:sldId id="347" r:id="rId29"/>
    <p:sldId id="337" r:id="rId30"/>
    <p:sldId id="340" r:id="rId31"/>
    <p:sldId id="341" r:id="rId32"/>
    <p:sldId id="342" r:id="rId3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0000"/>
    <a:srgbClr val="140E40"/>
    <a:srgbClr val="003300"/>
    <a:srgbClr val="4DB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3960" autoAdjust="0"/>
    <p:restoredTop sz="94576" autoAdjust="0"/>
  </p:normalViewPr>
  <p:slideViewPr>
    <p:cSldViewPr>
      <p:cViewPr varScale="1">
        <p:scale>
          <a:sx n="73" d="100"/>
          <a:sy n="73" d="100"/>
        </p:scale>
        <p:origin x="-804" y="-102"/>
      </p:cViewPr>
      <p:guideLst>
        <p:guide orient="horz" pos="2160"/>
        <p:guide pos="2880"/>
      </p:guideLst>
    </p:cSldViewPr>
  </p:slideViewPr>
  <p:outlineViewPr>
    <p:cViewPr>
      <p:scale>
        <a:sx n="33" d="100"/>
        <a:sy n="33" d="100"/>
      </p:scale>
      <p:origin x="48" y="10848"/>
    </p:cViewPr>
  </p:outlineViewPr>
  <p:notesTextViewPr>
    <p:cViewPr>
      <p:scale>
        <a:sx n="100" d="100"/>
        <a:sy n="100" d="100"/>
      </p:scale>
      <p:origin x="0" y="0"/>
    </p:cViewPr>
  </p:notesTextViewPr>
  <p:notesViewPr>
    <p:cSldViewPr>
      <p:cViewPr varScale="1">
        <p:scale>
          <a:sx n="59" d="100"/>
          <a:sy n="59" d="100"/>
        </p:scale>
        <p:origin x="-2508" y="-78"/>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51D603B4-DE03-4A40-8112-39CC582733D4}" type="datetimeFigureOut">
              <a:rPr lang="en-US" smtClean="0"/>
              <a:pPr/>
              <a:t>7/26/2013</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0E031148-8711-49FF-B2AA-2BBEB74EBA7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7/26/2013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7/26/2013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7/26/2013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5791200"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1828800" y="1676400"/>
            <a:ext cx="6858000" cy="4525963"/>
          </a:xfrm>
          <a:noFill/>
        </p:spPr>
        <p:txBody>
          <a:bodyPr/>
          <a:lstStyle>
            <a:lvl1pPr>
              <a:buFontTx/>
              <a:buBlip>
                <a:blip r:embed="rId2"/>
              </a:buBlip>
              <a:defRPr/>
            </a:lvl1pPr>
            <a:lvl2pPr>
              <a:buFontTx/>
              <a:buBlip>
                <a:blip r:embed="rId3"/>
              </a:buBlip>
              <a:defRPr/>
            </a:lvl2pPr>
            <a:lvl3pPr>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597B-3C05-45A0-9308-CDB7789B764A}" type="datetimeFigureOut">
              <a:rPr lang="en-US" smtClean="0"/>
              <a:pPr/>
              <a:t>7/26/2013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597B-3C05-45A0-9308-CDB7789B764A}" type="datetimeFigureOut">
              <a:rPr lang="en-US" smtClean="0"/>
              <a:pPr/>
              <a:t>7/26/2013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597B-3C05-45A0-9308-CDB7789B764A}" type="datetimeFigureOut">
              <a:rPr lang="en-US" smtClean="0"/>
              <a:pPr/>
              <a:t>7/26/2013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07597B-3C05-45A0-9308-CDB7789B764A}" type="datetimeFigureOut">
              <a:rPr lang="en-US" smtClean="0"/>
              <a:pPr/>
              <a:t>7/26/2013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597B-3C05-45A0-9308-CDB7789B764A}" type="datetimeFigureOut">
              <a:rPr lang="en-US" smtClean="0"/>
              <a:pPr/>
              <a:t>7/26/2013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597B-3C05-45A0-9308-CDB7789B764A}" type="datetimeFigureOut">
              <a:rPr lang="en-US" smtClean="0"/>
              <a:pPr/>
              <a:t>7/26/2013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597B-3C05-45A0-9308-CDB7789B764A}" type="datetimeFigureOut">
              <a:rPr lang="en-US" smtClean="0"/>
              <a:pPr/>
              <a:t>7/26/2013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597B-3C05-45A0-9308-CDB7789B764A}" type="datetimeFigureOut">
              <a:rPr lang="en-US" smtClean="0"/>
              <a:pPr/>
              <a:t>7/26/2013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00000"/>
            </a:gs>
            <a:gs pos="100000">
              <a:schemeClr val="bg1"/>
            </a:gs>
            <a:gs pos="100000">
              <a:schemeClr val="bg1"/>
            </a:gs>
          </a:gsLst>
          <a:lin ang="162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597B-3C05-45A0-9308-CDB7789B764A}" type="datetimeFigureOut">
              <a:rPr lang="en-US" smtClean="0"/>
              <a:pPr/>
              <a:t>7/26/2013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4BAF0-AFD1-4555-BB48-693BB65D5E2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2">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3">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4">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5">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Lst>
      </p:bldP>
    </p:bldLst>
  </p:timing>
  <p:txStyles>
    <p:titleStyle>
      <a:lvl1pPr algn="ctr" defTabSz="914400" rtl="0" eaLnBrk="1" latinLnBrk="0" hangingPunct="1">
        <a:spcBef>
          <a:spcPct val="0"/>
        </a:spcBef>
        <a:buNone/>
        <a:defRPr sz="4400" kern="1200">
          <a:solidFill>
            <a:schemeClr val="tx1"/>
          </a:solidFill>
          <a:effectLst>
            <a:outerShdw blurRad="50800" dist="50800" dir="5400000" algn="ctr" rotWithShape="0">
              <a:schemeClr val="bg1"/>
            </a:outerShdw>
          </a:effectLst>
          <a:latin typeface="+mj-lt"/>
          <a:ea typeface="+mj-ea"/>
          <a:cs typeface="+mj-cs"/>
        </a:defRPr>
      </a:lvl1pPr>
    </p:titleStyle>
    <p:bodyStyle>
      <a:lvl1pPr marL="342900" indent="-342900" algn="l" defTabSz="914400" rtl="0" eaLnBrk="1" latinLnBrk="0" hangingPunct="1">
        <a:spcBef>
          <a:spcPct val="20000"/>
        </a:spcBef>
        <a:buFontTx/>
        <a:buBlip>
          <a:blip r:embed="rId13"/>
        </a:buBlip>
        <a:defRPr sz="2800" kern="1200">
          <a:solidFill>
            <a:schemeClr val="tx1"/>
          </a:solidFill>
          <a:effectLst>
            <a:outerShdw blurRad="50800" dist="50800" dir="5400000" algn="ctr" rotWithShape="0">
              <a:schemeClr val="bg1"/>
            </a:outerShdw>
          </a:effectLst>
          <a:latin typeface="+mn-lt"/>
          <a:ea typeface="+mn-ea"/>
          <a:cs typeface="+mn-cs"/>
        </a:defRPr>
      </a:lvl1pPr>
      <a:lvl2pPr marL="742950" indent="-285750" algn="l" defTabSz="914400" rtl="0" eaLnBrk="1" latinLnBrk="0" hangingPunct="1">
        <a:spcBef>
          <a:spcPct val="20000"/>
        </a:spcBef>
        <a:buFontTx/>
        <a:buBlip>
          <a:blip r:embed="rId14"/>
        </a:buBlip>
        <a:defRPr sz="2800" kern="1200">
          <a:solidFill>
            <a:schemeClr val="tx1"/>
          </a:solidFill>
          <a:effectLst>
            <a:outerShdw blurRad="50800" dist="50800" dir="5400000" algn="ctr" rotWithShape="0">
              <a:schemeClr val="bg1"/>
            </a:outerShdw>
          </a:effectLst>
          <a:latin typeface="+mn-lt"/>
          <a:ea typeface="+mn-ea"/>
          <a:cs typeface="+mn-cs"/>
        </a:defRPr>
      </a:lvl2pPr>
      <a:lvl3pPr marL="1143000" indent="-228600" algn="l" defTabSz="914400" rtl="0" eaLnBrk="1" latinLnBrk="0" hangingPunct="1">
        <a:spcBef>
          <a:spcPct val="20000"/>
        </a:spcBef>
        <a:buFont typeface="Arial" pitchFamily="34" charset="0"/>
        <a:buChar char="•"/>
        <a:defRPr sz="2800" kern="1200">
          <a:solidFill>
            <a:schemeClr val="tx1"/>
          </a:solidFill>
          <a:effectLst>
            <a:outerShdw blurRad="50800" dist="50800" dir="5400000" algn="ctr" rotWithShape="0">
              <a:schemeClr val="bg1"/>
            </a:outerShdw>
          </a:effectLst>
          <a:latin typeface="+mn-lt"/>
          <a:ea typeface="+mn-ea"/>
          <a:cs typeface="+mn-cs"/>
        </a:defRPr>
      </a:lvl3pPr>
      <a:lvl4pPr marL="1600200" indent="-228600" algn="l" defTabSz="914400" rtl="0" eaLnBrk="1" latinLnBrk="0" hangingPunct="1">
        <a:spcBef>
          <a:spcPct val="20000"/>
        </a:spcBef>
        <a:buFont typeface="Courier New" pitchFamily="49" charset="0"/>
        <a:buChar char="o"/>
        <a:defRPr sz="2800" kern="1200">
          <a:solidFill>
            <a:schemeClr val="tx1"/>
          </a:solidFill>
          <a:effectLst>
            <a:outerShdw blurRad="50800" dist="50800" dir="5400000" algn="ctr" rotWithShape="0">
              <a:schemeClr val="bg1"/>
            </a:outerShdw>
          </a:effectLst>
          <a:latin typeface="+mn-lt"/>
          <a:ea typeface="+mn-ea"/>
          <a:cs typeface="+mn-cs"/>
        </a:defRPr>
      </a:lvl4pPr>
      <a:lvl5pPr marL="2057400" indent="-228600" algn="l" defTabSz="914400" rtl="0" eaLnBrk="1" latinLnBrk="0" hangingPunct="1">
        <a:spcBef>
          <a:spcPct val="20000"/>
        </a:spcBef>
        <a:buFontTx/>
        <a:buBlip>
          <a:blip r:embed="rId15"/>
        </a:buBlip>
        <a:defRPr sz="2800" kern="1200">
          <a:solidFill>
            <a:schemeClr val="tx1"/>
          </a:solidFill>
          <a:effectLst>
            <a:outerShdw blurRad="50800" dist="50800" dir="5400000" algn="ctr" rotWithShape="0">
              <a:schemeClr val="bg1"/>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video" Target="file:///C:\Users\Owner\Documents\My%20Documents\01%20The%20Story\Videos\chapter_27_-_the_resurrection.mov"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2200" y="381000"/>
            <a:ext cx="64770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2200" y="381000"/>
            <a:ext cx="6629400" cy="6172200"/>
          </a:xfrm>
        </p:spPr>
        <p:txBody>
          <a:bodyPr/>
          <a:lstStyle/>
          <a:p>
            <a:r>
              <a:rPr lang="en-US" dirty="0" smtClean="0"/>
              <a:t>Acts – the Book of Transitions</a:t>
            </a:r>
          </a:p>
          <a:p>
            <a:pPr lvl="1"/>
            <a:r>
              <a:rPr lang="en-US" dirty="0" smtClean="0"/>
              <a:t>From Jesus </a:t>
            </a:r>
            <a:r>
              <a:rPr lang="en-US" u="sng" dirty="0" smtClean="0"/>
              <a:t>present</a:t>
            </a:r>
            <a:r>
              <a:rPr lang="en-US" dirty="0" smtClean="0"/>
              <a:t> to the Holy Spirit indwelling/empowering</a:t>
            </a:r>
          </a:p>
          <a:p>
            <a:pPr lvl="1"/>
            <a:r>
              <a:rPr lang="en-US" dirty="0" smtClean="0"/>
              <a:t>From confused followers/deserters to outspoken </a:t>
            </a:r>
            <a:r>
              <a:rPr lang="en-US" u="sng" dirty="0" smtClean="0"/>
              <a:t>preachers</a:t>
            </a:r>
          </a:p>
          <a:p>
            <a:pPr lvl="1"/>
            <a:r>
              <a:rPr lang="en-US" dirty="0" smtClean="0"/>
              <a:t>From Saul the Pharisee to Paul the </a:t>
            </a:r>
            <a:r>
              <a:rPr lang="en-US" u="sng" dirty="0" smtClean="0"/>
              <a:t>Apostle</a:t>
            </a:r>
          </a:p>
          <a:p>
            <a:pPr lvl="1"/>
            <a:r>
              <a:rPr lang="en-US" dirty="0" smtClean="0"/>
              <a:t>From witness to Jews to witness to </a:t>
            </a:r>
            <a:r>
              <a:rPr lang="en-US" u="sng" dirty="0" smtClean="0"/>
              <a:t>Gentiles</a:t>
            </a:r>
          </a:p>
          <a:p>
            <a:pPr lvl="1"/>
            <a:r>
              <a:rPr lang="en-US" dirty="0" smtClean="0"/>
              <a:t>From  under the law to the </a:t>
            </a:r>
            <a:r>
              <a:rPr lang="en-US" u="sng" dirty="0" smtClean="0"/>
              <a:t>fulfillment</a:t>
            </a:r>
            <a:r>
              <a:rPr lang="en-US" dirty="0" smtClean="0"/>
              <a:t> of the law</a:t>
            </a:r>
          </a:p>
        </p:txBody>
      </p:sp>
      <p:pic>
        <p:nvPicPr>
          <p:cNvPr id="2" name="Picture 2" descr="C:\Users\Owner\Documents\My Documents\01 The Story\Chapter Icons\Chapter Icons-Horizontal\H-Icon_Ch28_Cloud.jpg"/>
          <p:cNvPicPr>
            <a:picLocks noChangeAspect="1" noChangeArrowheads="1"/>
          </p:cNvPicPr>
          <p:nvPr/>
        </p:nvPicPr>
        <p:blipFill>
          <a:blip r:embed="rId2" cstate="print"/>
          <a:srcRect l="50833" t="26667"/>
          <a:stretch>
            <a:fillRect/>
          </a:stretch>
        </p:blipFill>
        <p:spPr bwMode="auto">
          <a:xfrm>
            <a:off x="0" y="0"/>
            <a:ext cx="2057400" cy="2301499"/>
          </a:xfrm>
          <a:prstGeom prst="rect">
            <a:avLst/>
          </a:prstGeom>
          <a:noFill/>
        </p:spPr>
      </p:pic>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Owner\Documents\My Documents\01 The Story\Chapter Icons\Chapter Icons-Horizontal\H-Icon_Ch28_Cloud.jpg"/>
          <p:cNvPicPr>
            <a:picLocks noChangeAspect="1" noChangeArrowheads="1"/>
          </p:cNvPicPr>
          <p:nvPr/>
        </p:nvPicPr>
        <p:blipFill>
          <a:blip r:embed="rId2" cstate="print"/>
          <a:srcRect l="50833" t="26667"/>
          <a:stretch>
            <a:fillRect/>
          </a:stretch>
        </p:blipFill>
        <p:spPr bwMode="auto">
          <a:xfrm>
            <a:off x="0" y="0"/>
            <a:ext cx="2057400" cy="2301499"/>
          </a:xfrm>
          <a:prstGeom prst="rect">
            <a:avLst/>
          </a:prstGeom>
          <a:noFill/>
        </p:spPr>
      </p:pic>
      <p:sp>
        <p:nvSpPr>
          <p:cNvPr id="5" name="Content Placeholder 2"/>
          <p:cNvSpPr txBox="1">
            <a:spLocks/>
          </p:cNvSpPr>
          <p:nvPr/>
        </p:nvSpPr>
        <p:spPr>
          <a:xfrm>
            <a:off x="2362200" y="533400"/>
            <a:ext cx="6477000" cy="6172200"/>
          </a:xfrm>
          <a:prstGeom prst="rect">
            <a:avLst/>
          </a:prstGeom>
          <a:noFill/>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Blip>
                <a:blip r:embed="rId3"/>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The Day of Pentecost – Acts 2</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http://1.bp.blogspot.com/-1sab86Sz7kM/T8PzZRUY_vI/AAAAAAAALOM/PHuBHI8To60/s400/pentecost%5B1%5D.jpg"/>
          <p:cNvPicPr>
            <a:picLocks noChangeAspect="1" noChangeArrowheads="1"/>
          </p:cNvPicPr>
          <p:nvPr/>
        </p:nvPicPr>
        <p:blipFill>
          <a:blip r:embed="rId2" cstate="print"/>
          <a:srcRect/>
          <a:stretch>
            <a:fillRect/>
          </a:stretch>
        </p:blipFill>
        <p:spPr bwMode="auto">
          <a:xfrm>
            <a:off x="762000" y="1600200"/>
            <a:ext cx="7162800" cy="5909310"/>
          </a:xfrm>
          <a:prstGeom prst="rect">
            <a:avLst/>
          </a:prstGeom>
          <a:noFill/>
        </p:spPr>
      </p:pic>
      <p:sp>
        <p:nvSpPr>
          <p:cNvPr id="5" name="Content Placeholder 2"/>
          <p:cNvSpPr txBox="1">
            <a:spLocks/>
          </p:cNvSpPr>
          <p:nvPr/>
        </p:nvSpPr>
        <p:spPr>
          <a:xfrm>
            <a:off x="0" y="152400"/>
            <a:ext cx="8991600" cy="6172200"/>
          </a:xfrm>
          <a:prstGeom prst="rect">
            <a:avLst/>
          </a:prstGeom>
          <a:noFill/>
        </p:spPr>
        <p:txBody>
          <a:bodyPr vert="horz" lIns="91440" tIns="45720" rIns="91440" bIns="45720" rtlCol="0">
            <a:normAutofit/>
          </a:bodyPr>
          <a:lstStyle/>
          <a:p>
            <a:pPr marL="742950" marR="0" lvl="1" indent="-285750" algn="l" defTabSz="914400" rtl="0" eaLnBrk="1" fontAlgn="auto" latinLnBrk="0" hangingPunct="1">
              <a:lnSpc>
                <a:spcPct val="100000"/>
              </a:lnSpc>
              <a:spcBef>
                <a:spcPct val="20000"/>
              </a:spcBef>
              <a:spcAft>
                <a:spcPts val="0"/>
              </a:spcAft>
              <a:buClrTx/>
              <a:buSzTx/>
              <a:buFontTx/>
              <a:buBlip>
                <a:blip r:embed="rId3"/>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Everyone present was </a:t>
            </a:r>
            <a:r>
              <a:rPr kumimoji="0" lang="en-US" sz="2800" b="0" i="0" u="sng"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filled</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with the Holy Spirit</a:t>
            </a:r>
          </a:p>
          <a:p>
            <a:pPr marL="742950" marR="0" lvl="1" indent="-285750" algn="l" defTabSz="914400" rtl="0" eaLnBrk="1" fontAlgn="auto" latinLnBrk="0" hangingPunct="1">
              <a:lnSpc>
                <a:spcPct val="100000"/>
              </a:lnSpc>
              <a:spcBef>
                <a:spcPct val="20000"/>
              </a:spcBef>
              <a:spcAft>
                <a:spcPts val="0"/>
              </a:spcAft>
              <a:buClrTx/>
              <a:buSzTx/>
              <a:buFontTx/>
              <a:buBlip>
                <a:blip r:embed="rId3"/>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Speaking in other languages as the </a:t>
            </a:r>
            <a:r>
              <a:rPr kumimoji="0" lang="en-US" sz="2800" b="0" i="0" u="sng"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Holy Spirit</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gave them this ability</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5058" name="Picture 2" descr="http://www.palangjaimx.com/pentecost6.jpg"/>
          <p:cNvPicPr>
            <a:picLocks noChangeAspect="1" noChangeArrowheads="1"/>
          </p:cNvPicPr>
          <p:nvPr/>
        </p:nvPicPr>
        <p:blipFill>
          <a:blip r:embed="rId2" cstate="print"/>
          <a:srcRect/>
          <a:stretch>
            <a:fillRect/>
          </a:stretch>
        </p:blipFill>
        <p:spPr bwMode="auto">
          <a:xfrm>
            <a:off x="0" y="1295400"/>
            <a:ext cx="9072841" cy="5562600"/>
          </a:xfrm>
          <a:prstGeom prst="rect">
            <a:avLst/>
          </a:prstGeom>
          <a:noFill/>
        </p:spPr>
      </p:pic>
      <p:sp>
        <p:nvSpPr>
          <p:cNvPr id="5" name="Content Placeholder 2"/>
          <p:cNvSpPr txBox="1">
            <a:spLocks/>
          </p:cNvSpPr>
          <p:nvPr/>
        </p:nvSpPr>
        <p:spPr>
          <a:xfrm>
            <a:off x="0" y="152400"/>
            <a:ext cx="8991600" cy="6172200"/>
          </a:xfrm>
          <a:prstGeom prst="rect">
            <a:avLst/>
          </a:prstGeom>
          <a:noFill/>
        </p:spPr>
        <p:txBody>
          <a:bodyPr vert="horz" lIns="91440" tIns="45720" rIns="91440" bIns="45720" rtlCol="0">
            <a:normAutofit/>
          </a:bodyPr>
          <a:lstStyle/>
          <a:p>
            <a:pPr marL="742950" marR="0" lvl="1" indent="-285750" algn="l" defTabSz="914400" rtl="0" eaLnBrk="1" fontAlgn="auto" latinLnBrk="0" hangingPunct="1">
              <a:lnSpc>
                <a:spcPct val="100000"/>
              </a:lnSpc>
              <a:spcBef>
                <a:spcPct val="20000"/>
              </a:spcBef>
              <a:spcAft>
                <a:spcPts val="0"/>
              </a:spcAft>
              <a:buClrTx/>
              <a:buSzTx/>
              <a:buFontTx/>
              <a:buBlip>
                <a:blip r:embed="rId3"/>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Fulfillment of Joel’s </a:t>
            </a:r>
            <a:r>
              <a:rPr kumimoji="0" lang="en-US" sz="2800" b="0" i="0" u="sng"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prophecy</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 “this is that”</a:t>
            </a:r>
          </a:p>
          <a:p>
            <a:pPr marL="742950" lvl="1" indent="-285750">
              <a:spcBef>
                <a:spcPct val="20000"/>
              </a:spcBef>
              <a:buBlip>
                <a:blip r:embed="rId3"/>
              </a:buBlip>
            </a:pPr>
            <a:r>
              <a:rPr lang="en-US" sz="2800" dirty="0" smtClean="0"/>
              <a:t>Repent, be baptized, receive the Holy Spirit</a:t>
            </a:r>
          </a:p>
          <a:p>
            <a:pPr marL="742950" marR="0" lvl="1" indent="-285750" algn="l" defTabSz="914400" rtl="0" eaLnBrk="1" fontAlgn="auto" latinLnBrk="0" hangingPunct="1">
              <a:lnSpc>
                <a:spcPct val="100000"/>
              </a:lnSpc>
              <a:spcBef>
                <a:spcPct val="20000"/>
              </a:spcBef>
              <a:spcAft>
                <a:spcPts val="0"/>
              </a:spcAft>
              <a:buClrTx/>
              <a:buSzTx/>
              <a:buFontTx/>
              <a:buBlip>
                <a:blip r:embed="rId3"/>
              </a:buBlip>
              <a:tabLst/>
              <a:defRPr/>
            </a:pPr>
            <a:endPar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400800" cy="1143000"/>
          </a:xfrm>
        </p:spPr>
        <p:txBody>
          <a:bodyPr>
            <a:normAutofit fontScale="90000"/>
          </a:bodyPr>
          <a:lstStyle/>
          <a:p>
            <a:pPr algn="l"/>
            <a:r>
              <a:rPr lang="en-US" dirty="0" smtClean="0"/>
              <a:t>II. What God Has Cleansed </a:t>
            </a:r>
            <a:endParaRPr lang="en-US" dirty="0"/>
          </a:p>
        </p:txBody>
      </p:sp>
      <p:pic>
        <p:nvPicPr>
          <p:cNvPr id="5" name="Picture 2" descr="C:\Users\Owner\Documents\My Documents\01 The Story\Chapter Icons\Chapter Icons-Horizontal\H-Icon_Ch28_Cloud.jpg"/>
          <p:cNvPicPr>
            <a:picLocks noChangeAspect="1" noChangeArrowheads="1"/>
          </p:cNvPicPr>
          <p:nvPr/>
        </p:nvPicPr>
        <p:blipFill>
          <a:blip r:embed="rId2" cstate="print"/>
          <a:srcRect l="50833" t="26667"/>
          <a:stretch>
            <a:fillRect/>
          </a:stretch>
        </p:blipFill>
        <p:spPr bwMode="auto">
          <a:xfrm>
            <a:off x="0" y="0"/>
            <a:ext cx="2057400" cy="2301499"/>
          </a:xfrm>
          <a:prstGeom prst="rect">
            <a:avLst/>
          </a:prstGeom>
          <a:noFill/>
        </p:spPr>
      </p:pic>
      <p:sp>
        <p:nvSpPr>
          <p:cNvPr id="6" name="Content Placeholder 2"/>
          <p:cNvSpPr txBox="1">
            <a:spLocks/>
          </p:cNvSpPr>
          <p:nvPr/>
        </p:nvSpPr>
        <p:spPr>
          <a:xfrm>
            <a:off x="2286000" y="1600200"/>
            <a:ext cx="6400800" cy="4525963"/>
          </a:xfrm>
          <a:prstGeom prst="rect">
            <a:avLst/>
          </a:prstGeom>
          <a:noFill/>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Blip>
                <a:blip r:embed="rId3"/>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Acts 10</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http://t0.gstatic.com/images?q=tbn:ANd9GcTRahibPmpUWEip1-AOC4eqvwCHMpnXBRROvjMGP4IL2FOi8L-iuQ"/>
          <p:cNvPicPr>
            <a:picLocks noChangeAspect="1" noChangeArrowheads="1"/>
          </p:cNvPicPr>
          <p:nvPr/>
        </p:nvPicPr>
        <p:blipFill>
          <a:blip r:embed="rId2" cstate="print"/>
          <a:srcRect/>
          <a:stretch>
            <a:fillRect/>
          </a:stretch>
        </p:blipFill>
        <p:spPr bwMode="auto">
          <a:xfrm>
            <a:off x="0" y="1143000"/>
            <a:ext cx="7844118" cy="5715000"/>
          </a:xfrm>
          <a:prstGeom prst="rect">
            <a:avLst/>
          </a:prstGeom>
          <a:noFill/>
        </p:spPr>
      </p:pic>
      <p:sp>
        <p:nvSpPr>
          <p:cNvPr id="5" name="Content Placeholder 2"/>
          <p:cNvSpPr txBox="1">
            <a:spLocks/>
          </p:cNvSpPr>
          <p:nvPr/>
        </p:nvSpPr>
        <p:spPr>
          <a:xfrm>
            <a:off x="-304800" y="381000"/>
            <a:ext cx="9448800" cy="4525963"/>
          </a:xfrm>
          <a:prstGeom prst="rect">
            <a:avLst/>
          </a:prstGeom>
          <a:noFill/>
        </p:spPr>
        <p:txBody>
          <a:bodyPr vert="horz" lIns="91440" tIns="45720" rIns="91440" bIns="45720" rtlCol="0">
            <a:normAutofit/>
          </a:bodyPr>
          <a:lstStyle/>
          <a:p>
            <a:pPr marL="742950" marR="0" lvl="1" indent="-285750" algn="l" defTabSz="914400" rtl="0" eaLnBrk="1" fontAlgn="auto" latinLnBrk="0" hangingPunct="1">
              <a:lnSpc>
                <a:spcPct val="100000"/>
              </a:lnSpc>
              <a:spcBef>
                <a:spcPct val="20000"/>
              </a:spcBef>
              <a:spcAft>
                <a:spcPts val="0"/>
              </a:spcAft>
              <a:buClrTx/>
              <a:buSzTx/>
              <a:buFontTx/>
              <a:buBlip>
                <a:blip r:embed="rId3"/>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Gentile Cornelius visited by an </a:t>
            </a:r>
            <a:r>
              <a:rPr kumimoji="0" lang="en-US" sz="2800" b="0" i="0" u="sng"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angel</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 call for Peter</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6082" name="Picture 2" descr="http://1.bp.blogspot.com/-mRZpUYBlCOU/UXsnvJUMiVI/AAAAAAAAA0A/KoLNZxSlt1o/s1600/p_0007.jpg"/>
          <p:cNvPicPr>
            <a:picLocks noChangeAspect="1" noChangeArrowheads="1"/>
          </p:cNvPicPr>
          <p:nvPr/>
        </p:nvPicPr>
        <p:blipFill>
          <a:blip r:embed="rId2" cstate="print"/>
          <a:srcRect/>
          <a:stretch>
            <a:fillRect/>
          </a:stretch>
        </p:blipFill>
        <p:spPr bwMode="auto">
          <a:xfrm>
            <a:off x="228600" y="1752600"/>
            <a:ext cx="8698086" cy="5105400"/>
          </a:xfrm>
          <a:prstGeom prst="rect">
            <a:avLst/>
          </a:prstGeom>
          <a:noFill/>
        </p:spPr>
      </p:pic>
      <p:sp>
        <p:nvSpPr>
          <p:cNvPr id="5" name="Content Placeholder 2"/>
          <p:cNvSpPr txBox="1">
            <a:spLocks/>
          </p:cNvSpPr>
          <p:nvPr/>
        </p:nvSpPr>
        <p:spPr>
          <a:xfrm>
            <a:off x="0" y="152400"/>
            <a:ext cx="8839200" cy="4525963"/>
          </a:xfrm>
          <a:prstGeom prst="rect">
            <a:avLst/>
          </a:prstGeom>
          <a:noFill/>
        </p:spPr>
        <p:txBody>
          <a:bodyPr vert="horz" lIns="91440" tIns="45720" rIns="91440" bIns="45720" rtlCol="0">
            <a:normAutofit/>
          </a:bodyPr>
          <a:lstStyle/>
          <a:p>
            <a:pPr marL="742950" marR="0" lvl="1" indent="-285750" algn="l" defTabSz="914400" rtl="0" eaLnBrk="1" fontAlgn="auto" latinLnBrk="0" hangingPunct="1">
              <a:lnSpc>
                <a:spcPct val="100000"/>
              </a:lnSpc>
              <a:spcBef>
                <a:spcPct val="20000"/>
              </a:spcBef>
              <a:spcAft>
                <a:spcPts val="0"/>
              </a:spcAft>
              <a:buClrTx/>
              <a:buSzTx/>
              <a:buFontTx/>
              <a:buBlip>
                <a:blip r:embed="rId3"/>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Peter given a vision – eat </a:t>
            </a:r>
            <a:r>
              <a:rPr kumimoji="0" lang="en-US" sz="2800" b="0" i="0" u="sng"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unclean</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animals</a:t>
            </a:r>
          </a:p>
          <a:p>
            <a:pPr marL="742950" marR="0" lvl="1" indent="-285750" algn="l" defTabSz="914400" rtl="0" eaLnBrk="1" fontAlgn="auto" latinLnBrk="0" hangingPunct="1">
              <a:lnSpc>
                <a:spcPct val="100000"/>
              </a:lnSpc>
              <a:spcBef>
                <a:spcPct val="20000"/>
              </a:spcBef>
              <a:spcAft>
                <a:spcPts val="0"/>
              </a:spcAft>
              <a:buClrTx/>
              <a:buSzTx/>
              <a:buFontTx/>
              <a:buBlip>
                <a:blip r:embed="rId3"/>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Do not call something unclean if God has made it </a:t>
            </a:r>
            <a:r>
              <a:rPr kumimoji="0" lang="en-US" sz="2800" b="0" i="0" u="sng"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clean</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7106" name="Picture 2" descr="http://www.12apostoles.com/jesusviveenlacasadeallado/wp-content/uploads/2012/05/Pedro-Cornelio-Espiritu-Santo-Bautismo-Bautizo.jpg"/>
          <p:cNvPicPr>
            <a:picLocks noChangeAspect="1" noChangeArrowheads="1"/>
          </p:cNvPicPr>
          <p:nvPr/>
        </p:nvPicPr>
        <p:blipFill>
          <a:blip r:embed="rId2" cstate="print"/>
          <a:srcRect/>
          <a:stretch>
            <a:fillRect/>
          </a:stretch>
        </p:blipFill>
        <p:spPr bwMode="auto">
          <a:xfrm>
            <a:off x="0" y="0"/>
            <a:ext cx="5653924" cy="6858000"/>
          </a:xfrm>
          <a:prstGeom prst="rect">
            <a:avLst/>
          </a:prstGeom>
          <a:noFill/>
        </p:spPr>
      </p:pic>
      <p:sp>
        <p:nvSpPr>
          <p:cNvPr id="5" name="Content Placeholder 2"/>
          <p:cNvSpPr txBox="1">
            <a:spLocks/>
          </p:cNvSpPr>
          <p:nvPr/>
        </p:nvSpPr>
        <p:spPr>
          <a:xfrm>
            <a:off x="5257800" y="152400"/>
            <a:ext cx="3657600" cy="4525963"/>
          </a:xfrm>
          <a:prstGeom prst="rect">
            <a:avLst/>
          </a:prstGeom>
          <a:noFill/>
        </p:spPr>
        <p:txBody>
          <a:bodyPr vert="horz" lIns="91440" tIns="45720" rIns="91440" bIns="45720" rtlCol="0">
            <a:normAutofit/>
          </a:bodyPr>
          <a:lstStyle/>
          <a:p>
            <a:pPr marL="742950" marR="0" lvl="1" indent="-285750" algn="l" defTabSz="914400" rtl="0" eaLnBrk="1" fontAlgn="auto" latinLnBrk="0" hangingPunct="1">
              <a:lnSpc>
                <a:spcPct val="100000"/>
              </a:lnSpc>
              <a:spcBef>
                <a:spcPct val="20000"/>
              </a:spcBef>
              <a:spcAft>
                <a:spcPts val="0"/>
              </a:spcAft>
              <a:buClrTx/>
              <a:buSzTx/>
              <a:buFontTx/>
              <a:buBlip>
                <a:blip r:embed="rId3"/>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Peter goes to Cornelius’ house</a:t>
            </a:r>
          </a:p>
          <a:p>
            <a:pPr marL="742950" marR="0" lvl="1" indent="-285750" algn="l" defTabSz="914400" rtl="0" eaLnBrk="1" fontAlgn="auto" latinLnBrk="0" hangingPunct="1">
              <a:lnSpc>
                <a:spcPct val="100000"/>
              </a:lnSpc>
              <a:spcBef>
                <a:spcPct val="20000"/>
              </a:spcBef>
              <a:spcAft>
                <a:spcPts val="0"/>
              </a:spcAft>
              <a:buClrTx/>
              <a:buSzTx/>
              <a:buFontTx/>
              <a:buBlip>
                <a:blip r:embed="rId3"/>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Peter preaches the Good News</a:t>
            </a:r>
          </a:p>
        </p:txBody>
      </p:sp>
      <p:sp>
        <p:nvSpPr>
          <p:cNvPr id="6" name="Content Placeholder 2"/>
          <p:cNvSpPr txBox="1">
            <a:spLocks/>
          </p:cNvSpPr>
          <p:nvPr/>
        </p:nvSpPr>
        <p:spPr>
          <a:xfrm>
            <a:off x="5334000" y="1981200"/>
            <a:ext cx="3657600" cy="6172200"/>
          </a:xfrm>
          <a:prstGeom prst="rect">
            <a:avLst/>
          </a:prstGeom>
          <a:noFill/>
        </p:spPr>
        <p:txBody>
          <a:bodyPr vert="horz" lIns="91440" tIns="45720" rIns="91440" bIns="45720" rtlCol="0">
            <a:normAutofit/>
          </a:bodyPr>
          <a:lstStyle/>
          <a:p>
            <a:pPr marL="742950" marR="0" lvl="1" indent="-285750" algn="l" defTabSz="914400" rtl="0" eaLnBrk="1" fontAlgn="auto" latinLnBrk="0" hangingPunct="1">
              <a:lnSpc>
                <a:spcPct val="100000"/>
              </a:lnSpc>
              <a:spcBef>
                <a:spcPct val="20000"/>
              </a:spcBef>
              <a:spcAft>
                <a:spcPts val="0"/>
              </a:spcAft>
              <a:buClrTx/>
              <a:buSzTx/>
              <a:buFontTx/>
              <a:buBlip>
                <a:blip r:embed="rId3"/>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Cornelius’ household believes</a:t>
            </a:r>
          </a:p>
          <a:p>
            <a:pPr marL="742950" marR="0" lvl="1" indent="-285750" algn="l" defTabSz="914400" rtl="0" eaLnBrk="1" fontAlgn="auto" latinLnBrk="0" hangingPunct="1">
              <a:lnSpc>
                <a:spcPct val="100000"/>
              </a:lnSpc>
              <a:spcBef>
                <a:spcPct val="20000"/>
              </a:spcBef>
              <a:spcAft>
                <a:spcPts val="0"/>
              </a:spcAft>
              <a:buClrTx/>
              <a:buSzTx/>
              <a:buFontTx/>
              <a:buBlip>
                <a:blip r:embed="rId3"/>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They are filled with the Holy Spirit</a:t>
            </a:r>
          </a:p>
          <a:p>
            <a:pPr marL="742950" marR="0" lvl="1" indent="-285750" algn="l" defTabSz="914400" rtl="0" eaLnBrk="1" fontAlgn="auto" latinLnBrk="0" hangingPunct="1">
              <a:lnSpc>
                <a:spcPct val="100000"/>
              </a:lnSpc>
              <a:spcBef>
                <a:spcPct val="20000"/>
              </a:spcBef>
              <a:spcAft>
                <a:spcPts val="0"/>
              </a:spcAft>
              <a:buClrTx/>
              <a:buSzTx/>
              <a:buFontTx/>
              <a:buBlip>
                <a:blip r:embed="rId3"/>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God’s will concerning Gentiles is clearly </a:t>
            </a:r>
            <a:r>
              <a:rPr kumimoji="0" lang="en-US" sz="2800" b="0" i="0" u="sng"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revealed</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8130" name="Picture 2" descr="http://1.bp.blogspot.com/-qKTk5rNuVeQ/UYTU4gewG4I/AAAAAAAAEu4/zZaJMI89XNk/s1600/image001-745731.jpg"/>
          <p:cNvPicPr>
            <a:picLocks noChangeAspect="1" noChangeArrowheads="1"/>
          </p:cNvPicPr>
          <p:nvPr/>
        </p:nvPicPr>
        <p:blipFill>
          <a:blip r:embed="rId2" cstate="print"/>
          <a:srcRect b="3333"/>
          <a:stretch>
            <a:fillRect/>
          </a:stretch>
        </p:blipFill>
        <p:spPr bwMode="auto">
          <a:xfrm>
            <a:off x="228599" y="0"/>
            <a:ext cx="5821112" cy="6858000"/>
          </a:xfrm>
          <a:prstGeom prst="rect">
            <a:avLst/>
          </a:prstGeom>
          <a:noFill/>
        </p:spPr>
      </p:pic>
      <p:sp>
        <p:nvSpPr>
          <p:cNvPr id="5" name="Content Placeholder 2"/>
          <p:cNvSpPr txBox="1">
            <a:spLocks/>
          </p:cNvSpPr>
          <p:nvPr/>
        </p:nvSpPr>
        <p:spPr>
          <a:xfrm>
            <a:off x="5791200" y="533400"/>
            <a:ext cx="3048000" cy="6172200"/>
          </a:xfrm>
          <a:prstGeom prst="rect">
            <a:avLst/>
          </a:prstGeom>
          <a:noFill/>
        </p:spPr>
        <p:txBody>
          <a:bodyPr vert="horz" lIns="91440" tIns="45720" rIns="91440" bIns="45720" rtlCol="0">
            <a:normAutofit/>
          </a:bodyPr>
          <a:lstStyle/>
          <a:p>
            <a:pPr marL="742950" marR="0" lvl="1" indent="-285750" algn="l" defTabSz="914400" rtl="0" eaLnBrk="1" fontAlgn="auto" latinLnBrk="0" hangingPunct="1">
              <a:lnSpc>
                <a:spcPct val="100000"/>
              </a:lnSpc>
              <a:spcBef>
                <a:spcPct val="20000"/>
              </a:spcBef>
              <a:spcAft>
                <a:spcPts val="0"/>
              </a:spcAft>
              <a:buClrTx/>
              <a:buSzTx/>
              <a:buFontTx/>
              <a:buBlip>
                <a:blip r:embed="rId3"/>
              </a:buBlip>
              <a:tabLst/>
              <a:defRPr/>
            </a:pPr>
            <a:r>
              <a:rPr kumimoji="0" lang="en-US" sz="2800" b="0" i="0" u="sng"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Evidence</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for the council at Jerusalem</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Owner\Documents\My Documents\01 The Story\Chapter Icons\Chapter Icons-Horizontal\H-Icon_Ch28_Cloud.jpg"/>
          <p:cNvPicPr>
            <a:picLocks noChangeAspect="1" noChangeArrowheads="1"/>
          </p:cNvPicPr>
          <p:nvPr/>
        </p:nvPicPr>
        <p:blipFill>
          <a:blip r:embed="rId2" cstate="print"/>
          <a:srcRect l="50833" t="26667"/>
          <a:stretch>
            <a:fillRect/>
          </a:stretch>
        </p:blipFill>
        <p:spPr bwMode="auto">
          <a:xfrm>
            <a:off x="0" y="0"/>
            <a:ext cx="2057400" cy="2301499"/>
          </a:xfrm>
          <a:prstGeom prst="rect">
            <a:avLst/>
          </a:prstGeom>
          <a:noFill/>
        </p:spPr>
      </p:pic>
      <p:sp>
        <p:nvSpPr>
          <p:cNvPr id="4" name="Content Placeholder 2"/>
          <p:cNvSpPr txBox="1">
            <a:spLocks/>
          </p:cNvSpPr>
          <p:nvPr/>
        </p:nvSpPr>
        <p:spPr>
          <a:xfrm>
            <a:off x="1981200" y="381000"/>
            <a:ext cx="7162800" cy="6705600"/>
          </a:xfrm>
          <a:prstGeom prst="rect">
            <a:avLst/>
          </a:prstGeom>
          <a:noFill/>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Tx/>
              <a:buBlip>
                <a:blip r:embed="rId3"/>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Acts 15:7-11 (NLT) </a:t>
            </a:r>
            <a:r>
              <a:rPr kumimoji="0" lang="en-US" sz="2800" b="0" i="0" u="none" strike="noStrike" kern="1200" cap="none" spc="0" normalizeH="0" baseline="30000" noProof="0" dirty="0" smtClean="0">
                <a:ln>
                  <a:noFill/>
                </a:ln>
                <a:solidFill>
                  <a:schemeClr val="tx1"/>
                </a:solidFill>
                <a:effectLst>
                  <a:outerShdw blurRad="50800" dist="50800" dir="5400000" algn="ctr" rotWithShape="0">
                    <a:schemeClr val="bg1"/>
                  </a:outerShdw>
                </a:effectLst>
                <a:uLnTx/>
                <a:uFillTx/>
                <a:latin typeface="+mn-lt"/>
                <a:ea typeface="+mn-ea"/>
                <a:cs typeface="+mn-cs"/>
              </a:rPr>
              <a:t>7 </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At the meeting, after a long discussion, Peter stood and addressed them as follows: “Brothers, you all know that God chose me from among you some time ago to preach to the Gentiles so that they could hear the Good News and believe. </a:t>
            </a:r>
            <a:r>
              <a:rPr kumimoji="0" lang="en-US" sz="2800" b="0" i="0" u="none" strike="noStrike" kern="1200" cap="none" spc="0" normalizeH="0" baseline="30000" noProof="0" dirty="0" smtClean="0">
                <a:ln>
                  <a:noFill/>
                </a:ln>
                <a:solidFill>
                  <a:schemeClr val="tx1"/>
                </a:solidFill>
                <a:effectLst>
                  <a:outerShdw blurRad="50800" dist="50800" dir="5400000" algn="ctr" rotWithShape="0">
                    <a:schemeClr val="bg1"/>
                  </a:outerShdw>
                </a:effectLst>
                <a:uLnTx/>
                <a:uFillTx/>
                <a:latin typeface="+mn-lt"/>
                <a:ea typeface="+mn-ea"/>
                <a:cs typeface="+mn-cs"/>
              </a:rPr>
              <a:t>8 </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God knows people’s hearts, and he confirmed that he accepts Gentiles by giving them the Holy Spirit, just as he did to us. </a:t>
            </a:r>
            <a:r>
              <a:rPr kumimoji="0" lang="en-US" sz="2800" b="0" i="0" u="none" strike="noStrike" kern="1200" cap="none" spc="0" normalizeH="0" baseline="30000" noProof="0" dirty="0" smtClean="0">
                <a:ln>
                  <a:noFill/>
                </a:ln>
                <a:solidFill>
                  <a:schemeClr val="tx1"/>
                </a:solidFill>
                <a:effectLst>
                  <a:outerShdw blurRad="50800" dist="50800" dir="5400000" algn="ctr" rotWithShape="0">
                    <a:schemeClr val="bg1"/>
                  </a:outerShdw>
                </a:effectLst>
                <a:uLnTx/>
                <a:uFillTx/>
                <a:latin typeface="+mn-lt"/>
                <a:ea typeface="+mn-ea"/>
                <a:cs typeface="+mn-cs"/>
              </a:rPr>
              <a:t>9 </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He made no distinction between us and them, for he cleansed their hearts through faith. </a:t>
            </a:r>
            <a:r>
              <a:rPr kumimoji="0" lang="en-US" sz="2800" b="0" i="0" u="none" strike="noStrike" kern="1200" cap="none" spc="0" normalizeH="0" baseline="30000" noProof="0" dirty="0" smtClean="0">
                <a:ln>
                  <a:noFill/>
                </a:ln>
                <a:solidFill>
                  <a:schemeClr val="tx1"/>
                </a:solidFill>
                <a:effectLst>
                  <a:outerShdw blurRad="50800" dist="50800" dir="5400000" algn="ctr" rotWithShape="0">
                    <a:schemeClr val="bg1"/>
                  </a:outerShdw>
                </a:effectLst>
                <a:uLnTx/>
                <a:uFillTx/>
                <a:latin typeface="+mn-lt"/>
                <a:ea typeface="+mn-ea"/>
                <a:cs typeface="+mn-cs"/>
              </a:rPr>
              <a:t>10 </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So why are you now challenging God by burdening the Gentile believers with a yoke that neither we nor our ancestors were able to bear? </a:t>
            </a:r>
            <a:r>
              <a:rPr kumimoji="0" lang="en-US" sz="2800" b="0" i="0" u="none" strike="noStrike" kern="1200" cap="none" spc="0" normalizeH="0" baseline="30000" noProof="0" dirty="0" smtClean="0">
                <a:ln>
                  <a:noFill/>
                </a:ln>
                <a:solidFill>
                  <a:schemeClr val="tx1"/>
                </a:solidFill>
                <a:effectLst>
                  <a:outerShdw blurRad="50800" dist="50800" dir="5400000" algn="ctr" rotWithShape="0">
                    <a:schemeClr val="bg1"/>
                  </a:outerShdw>
                </a:effectLst>
                <a:uLnTx/>
                <a:uFillTx/>
                <a:latin typeface="+mn-lt"/>
                <a:ea typeface="+mn-ea"/>
                <a:cs typeface="+mn-cs"/>
              </a:rPr>
              <a:t>11 </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We believe that we are all saved the same way, by the undeserved grace of the Lord Jesus.” </a:t>
            </a:r>
            <a:endParaRPr kumimoji="0" lang="en-US" sz="2800" b="0" i="0" u="none" strike="noStrike" kern="1200" cap="none" spc="0" normalizeH="0" baseline="0" noProof="0" dirty="0">
              <a:ln>
                <a:noFill/>
              </a:ln>
              <a:solidFill>
                <a:schemeClr val="tx1"/>
              </a:solidFill>
              <a:effectLst>
                <a:outerShdw blurRad="50800" dist="50800" dir="5400000" algn="ctr" rotWithShape="0">
                  <a:schemeClr val="bg1"/>
                </a:outerShdw>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3200399"/>
          </a:xfrm>
        </p:spPr>
        <p:txBody>
          <a:bodyPr>
            <a:normAutofit fontScale="90000"/>
          </a:bodyPr>
          <a:lstStyle/>
          <a:p>
            <a:pPr lvl="0"/>
            <a:r>
              <a:rPr lang="en-US" dirty="0" smtClean="0"/>
              <a:t>The Story</a:t>
            </a:r>
            <a:br>
              <a:rPr lang="en-US" dirty="0" smtClean="0"/>
            </a:br>
            <a:r>
              <a:rPr lang="en-US" dirty="0" smtClean="0"/>
              <a:t>Finding Your Story in God’s Story</a:t>
            </a:r>
            <a:r>
              <a:rPr lang="en-US" dirty="0" smtClean="0">
                <a:solidFill>
                  <a:schemeClr val="tx1">
                    <a:tint val="75000"/>
                  </a:schemeClr>
                </a:solidFill>
                <a:latin typeface="+mn-lt"/>
                <a:ea typeface="+mn-ea"/>
                <a:cs typeface="+mn-cs"/>
              </a:rPr>
              <a:t/>
            </a:r>
            <a:br>
              <a:rPr lang="en-US" dirty="0" smtClean="0">
                <a:solidFill>
                  <a:schemeClr val="tx1">
                    <a:tint val="75000"/>
                  </a:schemeClr>
                </a:solidFill>
                <a:latin typeface="+mn-lt"/>
                <a:ea typeface="+mn-ea"/>
                <a:cs typeface="+mn-cs"/>
              </a:rPr>
            </a:br>
            <a:r>
              <a:rPr lang="en-US" dirty="0" smtClean="0"/>
              <a:t/>
            </a:r>
            <a:br>
              <a:rPr lang="en-US" dirty="0" smtClean="0"/>
            </a:br>
            <a:r>
              <a:rPr lang="en-US" dirty="0" smtClean="0"/>
              <a:t>“New Beginnings”</a:t>
            </a:r>
            <a:br>
              <a:rPr lang="en-US" dirty="0" smtClean="0"/>
            </a:br>
            <a:endParaRPr lang="en-US" dirty="0"/>
          </a:p>
        </p:txBody>
      </p:sp>
      <p:sp>
        <p:nvSpPr>
          <p:cNvPr id="4" name="Subtitle 2"/>
          <p:cNvSpPr txBox="1">
            <a:spLocks/>
          </p:cNvSpPr>
          <p:nvPr/>
        </p:nvSpPr>
        <p:spPr>
          <a:xfrm>
            <a:off x="762000" y="3962400"/>
            <a:ext cx="7924800" cy="1752600"/>
          </a:xfrm>
          <a:prstGeom prst="rect">
            <a:avLst/>
          </a:prstGeom>
          <a:effectLst>
            <a:outerShdw blurRad="50800" dist="50800" dir="5400000" algn="ctr" rotWithShape="0">
              <a:schemeClr val="bg1"/>
            </a:outerShdw>
          </a:effectLst>
        </p:spPr>
        <p:txBody>
          <a:bodyPr vert="horz" lIns="91440" tIns="45720" rIns="91440" bIns="45720" rtlCol="0">
            <a:normAutofit/>
          </a:bodyPr>
          <a:lstStyle/>
          <a:p>
            <a:pPr lvl="0" algn="ctr">
              <a:spcBef>
                <a:spcPct val="20000"/>
              </a:spcBef>
              <a:defRPr/>
            </a:pPr>
            <a:r>
              <a:rPr lang="en-US" sz="3600" smtClean="0"/>
              <a:t>Series 3 </a:t>
            </a:r>
            <a:r>
              <a:rPr lang="en-US" sz="3600" dirty="0" smtClean="0"/>
              <a:t>- </a:t>
            </a:r>
            <a:r>
              <a:rPr lang="en-US" sz="3600" smtClean="0"/>
              <a:t>God Saves </a:t>
            </a:r>
            <a:r>
              <a:rPr lang="en-US" sz="3600" dirty="0" smtClean="0"/>
              <a:t>His People</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III. The Name of Jesus </a:t>
            </a:r>
            <a:endParaRPr lang="en-US" sz="2800" dirty="0"/>
          </a:p>
        </p:txBody>
      </p:sp>
      <p:sp>
        <p:nvSpPr>
          <p:cNvPr id="3" name="Content Placeholder 2"/>
          <p:cNvSpPr>
            <a:spLocks noGrp="1"/>
          </p:cNvSpPr>
          <p:nvPr>
            <p:ph idx="1"/>
          </p:nvPr>
        </p:nvSpPr>
        <p:spPr>
          <a:xfrm>
            <a:off x="2362200" y="1676400"/>
            <a:ext cx="6324600" cy="4525963"/>
          </a:xfrm>
        </p:spPr>
        <p:txBody>
          <a:bodyPr>
            <a:normAutofit/>
          </a:bodyPr>
          <a:lstStyle/>
          <a:p>
            <a:r>
              <a:rPr lang="en-US" dirty="0" smtClean="0"/>
              <a:t>Names tied to </a:t>
            </a:r>
            <a:r>
              <a:rPr lang="en-US" u="sng" dirty="0" smtClean="0"/>
              <a:t>Character</a:t>
            </a:r>
            <a:r>
              <a:rPr lang="en-US" dirty="0" smtClean="0"/>
              <a:t> and </a:t>
            </a:r>
            <a:r>
              <a:rPr lang="en-US" u="sng" dirty="0" smtClean="0"/>
              <a:t>Purpose</a:t>
            </a:r>
          </a:p>
          <a:p>
            <a:pPr lvl="1"/>
            <a:r>
              <a:rPr lang="en-US" dirty="0" smtClean="0"/>
              <a:t>Abraham – father of a multitude</a:t>
            </a:r>
          </a:p>
          <a:p>
            <a:pPr lvl="1"/>
            <a:r>
              <a:rPr lang="en-US" dirty="0" smtClean="0"/>
              <a:t>Isaac - laughter</a:t>
            </a:r>
          </a:p>
        </p:txBody>
      </p:sp>
      <p:pic>
        <p:nvPicPr>
          <p:cNvPr id="5" name="Picture 2" descr="C:\Users\Owner\Documents\My Documents\01 The Story\Chapter Icons\Chapter Icons-Horizontal\H-Icon_Ch28_Cloud.jpg"/>
          <p:cNvPicPr>
            <a:picLocks noChangeAspect="1" noChangeArrowheads="1"/>
          </p:cNvPicPr>
          <p:nvPr/>
        </p:nvPicPr>
        <p:blipFill>
          <a:blip r:embed="rId2" cstate="print"/>
          <a:srcRect l="50833" t="26667"/>
          <a:stretch>
            <a:fillRect/>
          </a:stretch>
        </p:blipFill>
        <p:spPr bwMode="auto">
          <a:xfrm>
            <a:off x="0" y="0"/>
            <a:ext cx="2057400" cy="2301499"/>
          </a:xfrm>
          <a:prstGeom prst="rect">
            <a:avLst/>
          </a:prstGeom>
          <a:noFill/>
        </p:spPr>
      </p:pic>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http://3.bp.blogspot.com/_Dg7txwRw8Ek/S7W5PYde-TI/AAAAAAAAA-U/eFDNvgHi6AE/s1600/022.JPG"/>
          <p:cNvPicPr>
            <a:picLocks noChangeAspect="1" noChangeArrowheads="1"/>
          </p:cNvPicPr>
          <p:nvPr/>
        </p:nvPicPr>
        <p:blipFill>
          <a:blip r:embed="rId2" cstate="print"/>
          <a:srcRect/>
          <a:stretch>
            <a:fillRect/>
          </a:stretch>
        </p:blipFill>
        <p:spPr bwMode="auto">
          <a:xfrm>
            <a:off x="533400" y="0"/>
            <a:ext cx="8077200" cy="6768315"/>
          </a:xfrm>
          <a:prstGeom prst="rect">
            <a:avLst/>
          </a:prstGeom>
          <a:noFill/>
        </p:spPr>
      </p:pic>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2200" y="381000"/>
            <a:ext cx="6477000" cy="6172200"/>
          </a:xfrm>
        </p:spPr>
        <p:txBody>
          <a:bodyPr/>
          <a:lstStyle/>
          <a:p>
            <a:r>
              <a:rPr lang="en-US" dirty="0" smtClean="0"/>
              <a:t>Luke 1:30-31 (NLT) </a:t>
            </a:r>
            <a:r>
              <a:rPr lang="en-US" baseline="30000" dirty="0" smtClean="0"/>
              <a:t>30 </a:t>
            </a:r>
            <a:r>
              <a:rPr lang="en-US" dirty="0" smtClean="0"/>
              <a:t> “Don’t be afraid, Mary,” the angel told her, “for you have found favor with God! </a:t>
            </a:r>
            <a:r>
              <a:rPr lang="en-US" baseline="30000" dirty="0" smtClean="0"/>
              <a:t>31 </a:t>
            </a:r>
            <a:r>
              <a:rPr lang="en-US" dirty="0" smtClean="0"/>
              <a:t> You will conceive and give birth to a son, and you will name him </a:t>
            </a:r>
            <a:r>
              <a:rPr lang="en-US" u="sng" dirty="0" smtClean="0"/>
              <a:t>Jesus</a:t>
            </a:r>
            <a:r>
              <a:rPr lang="en-US" dirty="0" smtClean="0"/>
              <a:t>. </a:t>
            </a:r>
          </a:p>
          <a:p>
            <a:r>
              <a:rPr lang="en-US" dirty="0" smtClean="0"/>
              <a:t>Jesus – </a:t>
            </a:r>
            <a:r>
              <a:rPr lang="en-US" dirty="0" err="1" smtClean="0"/>
              <a:t>Jehoshua</a:t>
            </a:r>
            <a:r>
              <a:rPr lang="en-US" dirty="0" smtClean="0"/>
              <a:t> – Joshua</a:t>
            </a:r>
          </a:p>
          <a:p>
            <a:pPr lvl="1"/>
            <a:r>
              <a:rPr lang="en-US" dirty="0" smtClean="0"/>
              <a:t>Jehovah the </a:t>
            </a:r>
            <a:r>
              <a:rPr lang="en-US" u="sng" dirty="0" smtClean="0"/>
              <a:t>Savior</a:t>
            </a:r>
            <a:endParaRPr lang="en-US" u="sng" dirty="0"/>
          </a:p>
        </p:txBody>
      </p:sp>
      <p:pic>
        <p:nvPicPr>
          <p:cNvPr id="2" name="Picture 2" descr="C:\Users\Owner\Documents\My Documents\01 The Story\Chapter Icons\Chapter Icons-Horizontal\H-Icon_Ch28_Cloud.jpg"/>
          <p:cNvPicPr>
            <a:picLocks noChangeAspect="1" noChangeArrowheads="1"/>
          </p:cNvPicPr>
          <p:nvPr/>
        </p:nvPicPr>
        <p:blipFill>
          <a:blip r:embed="rId2" cstate="print"/>
          <a:srcRect l="50833" t="26667"/>
          <a:stretch>
            <a:fillRect/>
          </a:stretch>
        </p:blipFill>
        <p:spPr bwMode="auto">
          <a:xfrm>
            <a:off x="0" y="0"/>
            <a:ext cx="2057400" cy="2301499"/>
          </a:xfrm>
          <a:prstGeom prst="rect">
            <a:avLst/>
          </a:prstGeom>
          <a:noFill/>
        </p:spPr>
      </p:pic>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Owner\Documents\My Documents\01 The Story\Chapter Icons\Chapter Icons-Horizontal\H-Icon_Ch28_Cloud.jpg"/>
          <p:cNvPicPr>
            <a:picLocks noChangeAspect="1" noChangeArrowheads="1"/>
          </p:cNvPicPr>
          <p:nvPr/>
        </p:nvPicPr>
        <p:blipFill>
          <a:blip r:embed="rId2" cstate="print"/>
          <a:srcRect l="50833" t="26667"/>
          <a:stretch>
            <a:fillRect/>
          </a:stretch>
        </p:blipFill>
        <p:spPr bwMode="auto">
          <a:xfrm>
            <a:off x="0" y="0"/>
            <a:ext cx="2057400" cy="2301499"/>
          </a:xfrm>
          <a:prstGeom prst="rect">
            <a:avLst/>
          </a:prstGeom>
          <a:noFill/>
        </p:spPr>
      </p:pic>
      <p:sp>
        <p:nvSpPr>
          <p:cNvPr id="4" name="Content Placeholder 2"/>
          <p:cNvSpPr txBox="1">
            <a:spLocks/>
          </p:cNvSpPr>
          <p:nvPr/>
        </p:nvSpPr>
        <p:spPr>
          <a:xfrm>
            <a:off x="2362200" y="457200"/>
            <a:ext cx="6477000" cy="6172200"/>
          </a:xfrm>
          <a:prstGeom prst="rect">
            <a:avLst/>
          </a:prstGeom>
          <a:noFill/>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Blip>
                <a:blip r:embed="rId3"/>
              </a:buBlip>
              <a:tabLst/>
              <a:defRPr/>
            </a:pPr>
            <a:r>
              <a:rPr kumimoji="0" lang="en-US" sz="2800" b="0" i="0" u="sng"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Thirty-two</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times in the book of Acts the name of Jesus is used with its power to heal, to baptize, to suffer for, to claim the authority of God Himself.</a:t>
            </a:r>
            <a:endParaRPr kumimoji="0" lang="en-US" sz="2800" b="0" i="0" u="none" strike="noStrike" kern="1200" cap="none" spc="0" normalizeH="0" baseline="0" noProof="0" dirty="0">
              <a:ln>
                <a:noFill/>
              </a:ln>
              <a:solidFill>
                <a:schemeClr val="tx1"/>
              </a:solidFill>
              <a:effectLst>
                <a:outerShdw blurRad="50800" dist="50800" dir="5400000" algn="ctr" rotWithShape="0">
                  <a:schemeClr val="bg1"/>
                </a:outerShdw>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2200" y="381000"/>
            <a:ext cx="6477000" cy="6172200"/>
          </a:xfrm>
        </p:spPr>
        <p:txBody>
          <a:bodyPr>
            <a:normAutofit/>
          </a:bodyPr>
          <a:lstStyle/>
          <a:p>
            <a:r>
              <a:rPr lang="en-US" dirty="0" smtClean="0"/>
              <a:t>Repent and be baptized in the name of Jesus Christ…</a:t>
            </a:r>
          </a:p>
          <a:p>
            <a:r>
              <a:rPr lang="en-US" dirty="0" smtClean="0"/>
              <a:t>Peter said, “In the name of Jesus Christ of Nazareth, walk!”</a:t>
            </a:r>
          </a:p>
          <a:p>
            <a:r>
              <a:rPr lang="en-US" dirty="0" smtClean="0"/>
              <a:t>By faith in the name of Jesus, this man (the cripple) was made strong.</a:t>
            </a:r>
          </a:p>
          <a:p>
            <a:r>
              <a:rPr lang="en-US" dirty="0" smtClean="0"/>
              <a:t>It is Jesus’ name and the faith that comes through him that has completely healed him.</a:t>
            </a:r>
          </a:p>
        </p:txBody>
      </p:sp>
      <p:pic>
        <p:nvPicPr>
          <p:cNvPr id="2" name="Picture 2" descr="C:\Users\Owner\Documents\My Documents\01 The Story\Chapter Icons\Chapter Icons-Horizontal\H-Icon_Ch28_Cloud.jpg"/>
          <p:cNvPicPr>
            <a:picLocks noChangeAspect="1" noChangeArrowheads="1"/>
          </p:cNvPicPr>
          <p:nvPr/>
        </p:nvPicPr>
        <p:blipFill>
          <a:blip r:embed="rId2" cstate="print"/>
          <a:srcRect l="50833" t="26667"/>
          <a:stretch>
            <a:fillRect/>
          </a:stretch>
        </p:blipFill>
        <p:spPr bwMode="auto">
          <a:xfrm>
            <a:off x="0" y="0"/>
            <a:ext cx="2057400" cy="2301499"/>
          </a:xfrm>
          <a:prstGeom prst="rect">
            <a:avLst/>
          </a:prstGeom>
          <a:noFill/>
        </p:spPr>
      </p:pic>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2200" y="381000"/>
            <a:ext cx="6477000" cy="6172200"/>
          </a:xfrm>
        </p:spPr>
        <p:txBody>
          <a:bodyPr/>
          <a:lstStyle/>
          <a:p>
            <a:r>
              <a:rPr lang="en-US" dirty="0" smtClean="0"/>
              <a:t>The High Priest questioned them saying, “By what power or what name did you do this?”</a:t>
            </a:r>
          </a:p>
          <a:p>
            <a:r>
              <a:rPr lang="en-US" dirty="0" smtClean="0"/>
              <a:t>Response: “It is by the name of Jesus Christ of Nazareth, whom you crucified but whom God raised from the dead that this man stands before you healed.”</a:t>
            </a:r>
          </a:p>
        </p:txBody>
      </p:sp>
      <p:pic>
        <p:nvPicPr>
          <p:cNvPr id="2" name="Picture 2" descr="C:\Users\Owner\Documents\My Documents\01 The Story\Chapter Icons\Chapter Icons-Horizontal\H-Icon_Ch28_Cloud.jpg"/>
          <p:cNvPicPr>
            <a:picLocks noChangeAspect="1" noChangeArrowheads="1"/>
          </p:cNvPicPr>
          <p:nvPr/>
        </p:nvPicPr>
        <p:blipFill>
          <a:blip r:embed="rId2" cstate="print"/>
          <a:srcRect l="50833" t="26667"/>
          <a:stretch>
            <a:fillRect/>
          </a:stretch>
        </p:blipFill>
        <p:spPr bwMode="auto">
          <a:xfrm>
            <a:off x="0" y="0"/>
            <a:ext cx="2057400" cy="2301499"/>
          </a:xfrm>
          <a:prstGeom prst="rect">
            <a:avLst/>
          </a:prstGeom>
          <a:noFill/>
        </p:spPr>
      </p:pic>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2200" y="381000"/>
            <a:ext cx="6477000" cy="6172200"/>
          </a:xfrm>
        </p:spPr>
        <p:txBody>
          <a:bodyPr>
            <a:normAutofit/>
          </a:bodyPr>
          <a:lstStyle/>
          <a:p>
            <a:r>
              <a:rPr lang="en-US" dirty="0" smtClean="0"/>
              <a:t>Salvation is found in no one else, for there is no other name given under heaven by which we must be saved.</a:t>
            </a:r>
          </a:p>
          <a:p>
            <a:r>
              <a:rPr lang="en-US" dirty="0" smtClean="0"/>
              <a:t>Sanhedrin: We must warn them to speak no longer to anyone in this name.</a:t>
            </a:r>
          </a:p>
        </p:txBody>
      </p:sp>
      <p:pic>
        <p:nvPicPr>
          <p:cNvPr id="2" name="Picture 2" descr="C:\Users\Owner\Documents\My Documents\01 The Story\Chapter Icons\Chapter Icons-Horizontal\H-Icon_Ch28_Cloud.jpg"/>
          <p:cNvPicPr>
            <a:picLocks noChangeAspect="1" noChangeArrowheads="1"/>
          </p:cNvPicPr>
          <p:nvPr/>
        </p:nvPicPr>
        <p:blipFill>
          <a:blip r:embed="rId2" cstate="print"/>
          <a:srcRect l="50833" t="26667"/>
          <a:stretch>
            <a:fillRect/>
          </a:stretch>
        </p:blipFill>
        <p:spPr bwMode="auto">
          <a:xfrm>
            <a:off x="0" y="0"/>
            <a:ext cx="2057400" cy="2301499"/>
          </a:xfrm>
          <a:prstGeom prst="rect">
            <a:avLst/>
          </a:prstGeom>
          <a:noFill/>
        </p:spPr>
      </p:pic>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2200" y="381000"/>
            <a:ext cx="6477000" cy="6172200"/>
          </a:xfrm>
        </p:spPr>
        <p:txBody>
          <a:bodyPr/>
          <a:lstStyle/>
          <a:p>
            <a:r>
              <a:rPr lang="en-US" dirty="0" smtClean="0"/>
              <a:t>They commanded them not to teach or speak at all in the name of Jesus.</a:t>
            </a:r>
          </a:p>
          <a:p>
            <a:r>
              <a:rPr lang="en-US" dirty="0" smtClean="0"/>
              <a:t>After they were jailed, rulers said, “We gave you strict orders not to teach in this name.”</a:t>
            </a:r>
          </a:p>
          <a:p>
            <a:r>
              <a:rPr lang="en-US" dirty="0" smtClean="0"/>
              <a:t>After flogging them, they ordered them not to speak in the name of Jesus.</a:t>
            </a:r>
          </a:p>
          <a:p>
            <a:r>
              <a:rPr lang="en-US" dirty="0" smtClean="0"/>
              <a:t>The apostles left, rejoicing because they had been counted worthy of suffering disgrace for the Name.</a:t>
            </a:r>
          </a:p>
          <a:p>
            <a:pPr>
              <a:buNone/>
            </a:pPr>
            <a:endParaRPr lang="en-US" dirty="0"/>
          </a:p>
        </p:txBody>
      </p:sp>
      <p:pic>
        <p:nvPicPr>
          <p:cNvPr id="2" name="Picture 2" descr="C:\Users\Owner\Documents\My Documents\01 The Story\Chapter Icons\Chapter Icons-Horizontal\H-Icon_Ch28_Cloud.jpg"/>
          <p:cNvPicPr>
            <a:picLocks noChangeAspect="1" noChangeArrowheads="1"/>
          </p:cNvPicPr>
          <p:nvPr/>
        </p:nvPicPr>
        <p:blipFill>
          <a:blip r:embed="rId2" cstate="print"/>
          <a:srcRect l="50833" t="26667"/>
          <a:stretch>
            <a:fillRect/>
          </a:stretch>
        </p:blipFill>
        <p:spPr bwMode="auto">
          <a:xfrm>
            <a:off x="0" y="0"/>
            <a:ext cx="2057400" cy="2301499"/>
          </a:xfrm>
          <a:prstGeom prst="rect">
            <a:avLst/>
          </a:prstGeom>
          <a:noFill/>
        </p:spPr>
      </p:pic>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http://t1.gstatic.com/images?q=tbn:ANd9GcRK2IiPD8qIKIvqYfxkRL0T80hz_n2OvOZyPi8tuygfJJWtYMVJeg"/>
          <p:cNvPicPr>
            <a:picLocks noChangeAspect="1" noChangeArrowheads="1"/>
          </p:cNvPicPr>
          <p:nvPr/>
        </p:nvPicPr>
        <p:blipFill>
          <a:blip r:embed="rId2" cstate="print"/>
          <a:srcRect/>
          <a:stretch>
            <a:fillRect/>
          </a:stretch>
        </p:blipFill>
        <p:spPr bwMode="auto">
          <a:xfrm>
            <a:off x="-1" y="381000"/>
            <a:ext cx="9113621" cy="6096000"/>
          </a:xfrm>
          <a:prstGeom prst="rect">
            <a:avLst/>
          </a:prstGeom>
          <a:noFill/>
        </p:spPr>
      </p:pic>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Owner\Documents\My Documents\01 The Story\Chapter Icons\Chapter Icons-Horizontal\H-Icon_Ch28_Cloud.jpg"/>
          <p:cNvPicPr>
            <a:picLocks noChangeAspect="1" noChangeArrowheads="1"/>
          </p:cNvPicPr>
          <p:nvPr/>
        </p:nvPicPr>
        <p:blipFill>
          <a:blip r:embed="rId2" cstate="print"/>
          <a:srcRect l="50833" t="26667"/>
          <a:stretch>
            <a:fillRect/>
          </a:stretch>
        </p:blipFill>
        <p:spPr bwMode="auto">
          <a:xfrm>
            <a:off x="0" y="0"/>
            <a:ext cx="2057400" cy="2301499"/>
          </a:xfrm>
          <a:prstGeom prst="rect">
            <a:avLst/>
          </a:prstGeom>
          <a:noFill/>
        </p:spPr>
      </p:pic>
      <p:sp>
        <p:nvSpPr>
          <p:cNvPr id="4" name="Content Placeholder 2"/>
          <p:cNvSpPr txBox="1">
            <a:spLocks/>
          </p:cNvSpPr>
          <p:nvPr/>
        </p:nvSpPr>
        <p:spPr>
          <a:xfrm>
            <a:off x="2362200" y="457200"/>
            <a:ext cx="6477000" cy="6172200"/>
          </a:xfrm>
          <a:prstGeom prst="rect">
            <a:avLst/>
          </a:prstGeom>
          <a:noFill/>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Blip>
                <a:blip r:embed="rId3"/>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The Name of Jesus – not a </a:t>
            </a:r>
            <a:r>
              <a:rPr kumimoji="0" lang="en-US" sz="2800" b="0" i="0" u="sng"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charm</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 Acts 19:13-17</a:t>
            </a:r>
          </a:p>
          <a:p>
            <a:pPr marL="742950" marR="0" lvl="1" indent="-285750" algn="l" defTabSz="914400" rtl="0" eaLnBrk="1" fontAlgn="auto" latinLnBrk="0" hangingPunct="1">
              <a:lnSpc>
                <a:spcPct val="100000"/>
              </a:lnSpc>
              <a:spcBef>
                <a:spcPct val="20000"/>
              </a:spcBef>
              <a:spcAft>
                <a:spcPts val="0"/>
              </a:spcAft>
              <a:buClrTx/>
              <a:buSzTx/>
              <a:buFontTx/>
              <a:buBlip>
                <a:blip r:embed="rId4"/>
              </a:buBlip>
              <a:tabLst/>
              <a:defRPr/>
            </a:pPr>
            <a:endParaRPr kumimoji="0" lang="en-US" sz="2800" b="0" i="0" u="none" strike="noStrike" kern="1200" cap="none" spc="0" normalizeH="0" baseline="0" noProof="0" dirty="0">
              <a:ln>
                <a:noFill/>
              </a:ln>
              <a:solidFill>
                <a:schemeClr val="tx1"/>
              </a:solidFill>
              <a:effectLst>
                <a:outerShdw blurRad="50800" dist="50800" dir="5400000" algn="ctr" rotWithShape="0">
                  <a:schemeClr val="bg1"/>
                </a:outerShdw>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3200399"/>
          </a:xfrm>
        </p:spPr>
        <p:txBody>
          <a:bodyPr>
            <a:normAutofit/>
          </a:bodyPr>
          <a:lstStyle/>
          <a:p>
            <a:pPr lvl="0"/>
            <a:r>
              <a:rPr lang="en-US" dirty="0" smtClean="0"/>
              <a:t>Review Chapter 27</a:t>
            </a:r>
            <a:r>
              <a:rPr lang="en-US" dirty="0" smtClean="0">
                <a:solidFill>
                  <a:schemeClr val="tx1">
                    <a:tint val="75000"/>
                  </a:schemeClr>
                </a:solidFill>
                <a:latin typeface="+mn-lt"/>
                <a:ea typeface="+mn-ea"/>
                <a:cs typeface="+mn-cs"/>
              </a:rPr>
              <a:t/>
            </a:r>
            <a:br>
              <a:rPr lang="en-US" dirty="0" smtClean="0">
                <a:solidFill>
                  <a:schemeClr val="tx1">
                    <a:tint val="75000"/>
                  </a:schemeClr>
                </a:solidFill>
                <a:latin typeface="+mn-lt"/>
                <a:ea typeface="+mn-ea"/>
                <a:cs typeface="+mn-cs"/>
              </a:rPr>
            </a:br>
            <a:r>
              <a:rPr lang="en-US" dirty="0" smtClean="0"/>
              <a:t/>
            </a:r>
            <a:br>
              <a:rPr lang="en-US" dirty="0" smtClean="0"/>
            </a:br>
            <a:r>
              <a:rPr lang="en-US" dirty="0" smtClean="0"/>
              <a:t>“The Resurrection”</a:t>
            </a:r>
            <a:br>
              <a:rPr lang="en-US" dirty="0" smtClean="0"/>
            </a:br>
            <a:endParaRPr lang="en-US" dirty="0"/>
          </a:p>
        </p:txBody>
      </p:sp>
      <p:sp>
        <p:nvSpPr>
          <p:cNvPr id="4" name="Subtitle 2"/>
          <p:cNvSpPr txBox="1">
            <a:spLocks/>
          </p:cNvSpPr>
          <p:nvPr/>
        </p:nvSpPr>
        <p:spPr>
          <a:xfrm>
            <a:off x="762000" y="3962400"/>
            <a:ext cx="7924800" cy="1752600"/>
          </a:xfrm>
          <a:prstGeom prst="rect">
            <a:avLst/>
          </a:prstGeom>
          <a:effectLst>
            <a:outerShdw blurRad="50800" dist="50800" dir="5400000" algn="ctr" rotWithShape="0">
              <a:schemeClr val="bg1"/>
            </a:outerShdw>
          </a:effectLst>
        </p:spPr>
        <p:txBody>
          <a:bodyPr vert="horz" lIns="91440" tIns="45720" rIns="91440" bIns="45720" rtlCol="0">
            <a:normAutofit/>
          </a:bodyPr>
          <a:lstStyle/>
          <a:p>
            <a:pPr lvl="0" algn="ctr">
              <a:spcBef>
                <a:spcPct val="20000"/>
              </a:spcBef>
              <a:defRPr/>
            </a:pPr>
            <a:r>
              <a:rPr lang="en-US" sz="3600" smtClean="0"/>
              <a:t>Series 3 </a:t>
            </a:r>
            <a:r>
              <a:rPr lang="en-US" sz="3600" dirty="0" smtClean="0"/>
              <a:t>- </a:t>
            </a:r>
            <a:r>
              <a:rPr lang="en-US" sz="3600" smtClean="0"/>
              <a:t>God Saves </a:t>
            </a:r>
            <a:r>
              <a:rPr lang="en-US" sz="3600" dirty="0" smtClean="0"/>
              <a:t>His People</a:t>
            </a: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28600" y="304800"/>
            <a:ext cx="8763000" cy="6629400"/>
          </a:xfrm>
          <a:prstGeom prst="rect">
            <a:avLst/>
          </a:prstGeom>
          <a:noFill/>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Tx/>
              <a:buBlip>
                <a:blip r:embed="rId2"/>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Acts 19:13-17 (NLT) </a:t>
            </a:r>
            <a:r>
              <a:rPr kumimoji="0" lang="en-US" sz="2800" b="0" i="0" u="none" strike="noStrike" kern="1200" cap="none" spc="0" normalizeH="0" baseline="30000" noProof="0" dirty="0" smtClean="0">
                <a:ln>
                  <a:noFill/>
                </a:ln>
                <a:solidFill>
                  <a:schemeClr val="tx1"/>
                </a:solidFill>
                <a:effectLst>
                  <a:outerShdw blurRad="50800" dist="50800" dir="5400000" algn="ctr" rotWithShape="0">
                    <a:schemeClr val="bg1"/>
                  </a:outerShdw>
                </a:effectLst>
                <a:uLnTx/>
                <a:uFillTx/>
                <a:latin typeface="+mn-lt"/>
                <a:ea typeface="+mn-ea"/>
                <a:cs typeface="+mn-cs"/>
              </a:rPr>
              <a:t>13 </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A group of Jews was traveling from town to town casting out evil spirits. They tried to use the name of the Lord Jesus in their incantation, saying, “I command you in the name of Jesus, whom Paul preaches, to come out!” </a:t>
            </a:r>
            <a:r>
              <a:rPr kumimoji="0" lang="en-US" sz="2800" b="0" i="0" u="none" strike="noStrike" kern="1200" cap="none" spc="0" normalizeH="0" baseline="30000" noProof="0" dirty="0" smtClean="0">
                <a:ln>
                  <a:noFill/>
                </a:ln>
                <a:solidFill>
                  <a:schemeClr val="tx1"/>
                </a:solidFill>
                <a:effectLst>
                  <a:outerShdw blurRad="50800" dist="50800" dir="5400000" algn="ctr" rotWithShape="0">
                    <a:schemeClr val="bg1"/>
                  </a:outerShdw>
                </a:effectLst>
                <a:uLnTx/>
                <a:uFillTx/>
                <a:latin typeface="+mn-lt"/>
                <a:ea typeface="+mn-ea"/>
                <a:cs typeface="+mn-cs"/>
              </a:rPr>
              <a:t>14 </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Seven sons of </a:t>
            </a:r>
            <a:r>
              <a:rPr kumimoji="0" lang="en-US" sz="2800" b="0" i="0" u="none" strike="noStrike" kern="1200" cap="none" spc="0" normalizeH="0" baseline="0" noProof="0" dirty="0" err="1" smtClean="0">
                <a:ln>
                  <a:noFill/>
                </a:ln>
                <a:solidFill>
                  <a:schemeClr val="tx1"/>
                </a:solidFill>
                <a:effectLst>
                  <a:outerShdw blurRad="50800" dist="50800" dir="5400000" algn="ctr" rotWithShape="0">
                    <a:schemeClr val="bg1"/>
                  </a:outerShdw>
                </a:effectLst>
                <a:uLnTx/>
                <a:uFillTx/>
                <a:latin typeface="+mn-lt"/>
                <a:ea typeface="+mn-ea"/>
                <a:cs typeface="+mn-cs"/>
              </a:rPr>
              <a:t>Sceva</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a leading priest, were doing this. </a:t>
            </a:r>
            <a:r>
              <a:rPr kumimoji="0" lang="en-US" sz="2800" b="0" i="0" u="none" strike="noStrike" kern="1200" cap="none" spc="0" normalizeH="0" baseline="30000" noProof="0" dirty="0" smtClean="0">
                <a:ln>
                  <a:noFill/>
                </a:ln>
                <a:solidFill>
                  <a:schemeClr val="tx1"/>
                </a:solidFill>
                <a:effectLst>
                  <a:outerShdw blurRad="50800" dist="50800" dir="5400000" algn="ctr" rotWithShape="0">
                    <a:schemeClr val="bg1"/>
                  </a:outerShdw>
                </a:effectLst>
                <a:uLnTx/>
                <a:uFillTx/>
                <a:latin typeface="+mn-lt"/>
                <a:ea typeface="+mn-ea"/>
                <a:cs typeface="+mn-cs"/>
              </a:rPr>
              <a:t>15 </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But one time when they tried it, the evil spirit replied, “I know Jesus, and I know Paul, but who are you?” </a:t>
            </a:r>
            <a:r>
              <a:rPr kumimoji="0" lang="en-US" sz="2800" b="0" i="0" u="none" strike="noStrike" kern="1200" cap="none" spc="0" normalizeH="0" baseline="30000" noProof="0" dirty="0" smtClean="0">
                <a:ln>
                  <a:noFill/>
                </a:ln>
                <a:solidFill>
                  <a:schemeClr val="tx1"/>
                </a:solidFill>
                <a:effectLst>
                  <a:outerShdw blurRad="50800" dist="50800" dir="5400000" algn="ctr" rotWithShape="0">
                    <a:schemeClr val="bg1"/>
                  </a:outerShdw>
                </a:effectLst>
                <a:uLnTx/>
                <a:uFillTx/>
                <a:latin typeface="+mn-lt"/>
                <a:ea typeface="+mn-ea"/>
                <a:cs typeface="+mn-cs"/>
              </a:rPr>
              <a:t>16 </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Then the man with the evil spirit leaped on them, overpowered them, and attacked them with such violence that they fled from the house, naked and battered. </a:t>
            </a:r>
            <a:r>
              <a:rPr kumimoji="0" lang="en-US" sz="2800" b="0" i="0" u="none" strike="noStrike" kern="1200" cap="none" spc="0" normalizeH="0" baseline="30000" noProof="0" dirty="0" smtClean="0">
                <a:ln>
                  <a:noFill/>
                </a:ln>
                <a:solidFill>
                  <a:schemeClr val="tx1"/>
                </a:solidFill>
                <a:effectLst>
                  <a:outerShdw blurRad="50800" dist="50800" dir="5400000" algn="ctr" rotWithShape="0">
                    <a:schemeClr val="bg1"/>
                  </a:outerShdw>
                </a:effectLst>
                <a:uLnTx/>
                <a:uFillTx/>
                <a:latin typeface="+mn-lt"/>
                <a:ea typeface="+mn-ea"/>
                <a:cs typeface="+mn-cs"/>
              </a:rPr>
              <a:t>17 </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The story of what happened spread quickly all through Ephesus, to Jews and Greeks alike. A solemn fear descended on the city, and the name of the Lord Jesus was greatly honored. </a:t>
            </a:r>
          </a:p>
          <a:p>
            <a:pPr marL="342900" marR="0" lvl="0" indent="-342900" algn="l" defTabSz="914400" rtl="0" eaLnBrk="1" fontAlgn="auto" latinLnBrk="0" hangingPunct="1">
              <a:lnSpc>
                <a:spcPct val="100000"/>
              </a:lnSpc>
              <a:spcBef>
                <a:spcPct val="20000"/>
              </a:spcBef>
              <a:spcAft>
                <a:spcPts val="0"/>
              </a:spcAft>
              <a:buClrTx/>
              <a:buSzTx/>
              <a:buFontTx/>
              <a:buBlip>
                <a:blip r:embed="rId2"/>
              </a:buBlip>
              <a:tabLst/>
              <a:defRPr/>
            </a:pPr>
            <a:endParaRPr kumimoji="0" lang="en-US" sz="2800" b="0" i="0" u="none" strike="noStrike" kern="1200" cap="none" spc="0" normalizeH="0" baseline="0" noProof="0" dirty="0">
              <a:ln>
                <a:noFill/>
              </a:ln>
              <a:solidFill>
                <a:schemeClr val="tx1"/>
              </a:solidFill>
              <a:effectLst>
                <a:outerShdw blurRad="50800" dist="50800" dir="5400000" algn="ctr" rotWithShape="0">
                  <a:schemeClr val="bg1"/>
                </a:outerShdw>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2200" y="381000"/>
            <a:ext cx="6477000" cy="6172200"/>
          </a:xfrm>
        </p:spPr>
        <p:txBody>
          <a:bodyPr/>
          <a:lstStyle/>
          <a:p>
            <a:r>
              <a:rPr lang="en-US" u="sng" dirty="0" smtClean="0"/>
              <a:t>Empowered</a:t>
            </a:r>
            <a:r>
              <a:rPr lang="en-US" dirty="0" smtClean="0"/>
              <a:t> by the Holy Spirit</a:t>
            </a:r>
          </a:p>
          <a:p>
            <a:r>
              <a:rPr lang="en-US" u="sng" dirty="0" smtClean="0"/>
              <a:t>Equipped</a:t>
            </a:r>
            <a:r>
              <a:rPr lang="en-US" dirty="0" smtClean="0"/>
              <a:t> with the name of Jesus – the authority with that name because of your relationship with him</a:t>
            </a:r>
            <a:endParaRPr lang="en-US" dirty="0"/>
          </a:p>
        </p:txBody>
      </p:sp>
      <p:pic>
        <p:nvPicPr>
          <p:cNvPr id="2" name="Picture 2" descr="C:\Users\Owner\Documents\My Documents\01 The Story\Chapter Icons\Chapter Icons-Horizontal\H-Icon_Ch28_Cloud.jpg"/>
          <p:cNvPicPr>
            <a:picLocks noChangeAspect="1" noChangeArrowheads="1"/>
          </p:cNvPicPr>
          <p:nvPr/>
        </p:nvPicPr>
        <p:blipFill>
          <a:blip r:embed="rId2" cstate="print"/>
          <a:srcRect l="50833" t="26667"/>
          <a:stretch>
            <a:fillRect/>
          </a:stretch>
        </p:blipFill>
        <p:spPr bwMode="auto">
          <a:xfrm>
            <a:off x="0" y="0"/>
            <a:ext cx="2057400" cy="2301499"/>
          </a:xfrm>
          <a:prstGeom prst="rect">
            <a:avLst/>
          </a:prstGeom>
          <a:noFill/>
        </p:spPr>
      </p:pic>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2200" y="381000"/>
            <a:ext cx="64770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hapter_27_-_the_resurrection.mov">
            <a:hlinkClick r:id="" action="ppaction://media"/>
          </p:cNvPr>
          <p:cNvPicPr>
            <a:picLocks noRot="1" noChangeAspect="1"/>
          </p:cNvPicPr>
          <p:nvPr>
            <a:videoFile r:link="rId1"/>
          </p:nvPr>
        </p:nvPicPr>
        <p:blipFill>
          <a:blip r:embed="rId3" cstate="print"/>
          <a:stretch>
            <a:fillRect/>
          </a:stretch>
        </p:blipFill>
        <p:spPr>
          <a:xfrm>
            <a:off x="3048000" y="2286000"/>
            <a:ext cx="3048000" cy="22860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fullScrn="1">
              <p:cMediaNode vol="80000">
                <p:cTn id="7" fill="hold" display="0">
                  <p:stCondLst>
                    <p:cond delay="indefinite"/>
                  </p:stCondLst>
                  <p:endCondLst>
                    <p:cond evt="onNext" delay="0">
                      <p:tgtEl>
                        <p:sldTgt/>
                      </p:tgtEl>
                    </p:cond>
                    <p:cond evt="onPrev" delay="0">
                      <p:tgtEl>
                        <p:sldTgt/>
                      </p:tgtEl>
                    </p:cond>
                  </p:end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553200" cy="1143000"/>
          </a:xfrm>
        </p:spPr>
        <p:txBody>
          <a:bodyPr>
            <a:normAutofit fontScale="90000"/>
          </a:bodyPr>
          <a:lstStyle/>
          <a:p>
            <a:pPr algn="l"/>
            <a:r>
              <a:rPr lang="en-US" dirty="0" smtClean="0"/>
              <a:t>I. You Will Be My Witnesses  </a:t>
            </a:r>
            <a:endParaRPr lang="en-US" dirty="0"/>
          </a:p>
        </p:txBody>
      </p:sp>
      <p:pic>
        <p:nvPicPr>
          <p:cNvPr id="5" name="Picture 2" descr="C:\Users\Owner\Documents\My Documents\01 The Story\Chapter Icons\Chapter Icons-Horizontal\H-Icon_Ch28_Cloud.jpg"/>
          <p:cNvPicPr>
            <a:picLocks noChangeAspect="1" noChangeArrowheads="1"/>
          </p:cNvPicPr>
          <p:nvPr/>
        </p:nvPicPr>
        <p:blipFill>
          <a:blip r:embed="rId2" cstate="print"/>
          <a:srcRect l="50833" t="26667"/>
          <a:stretch>
            <a:fillRect/>
          </a:stretch>
        </p:blipFill>
        <p:spPr bwMode="auto">
          <a:xfrm>
            <a:off x="0" y="0"/>
            <a:ext cx="2057400" cy="2301499"/>
          </a:xfrm>
          <a:prstGeom prst="rect">
            <a:avLst/>
          </a:prstGeom>
          <a:noFill/>
        </p:spPr>
      </p:pic>
      <p:sp>
        <p:nvSpPr>
          <p:cNvPr id="6" name="Content Placeholder 2"/>
          <p:cNvSpPr txBox="1">
            <a:spLocks/>
          </p:cNvSpPr>
          <p:nvPr/>
        </p:nvSpPr>
        <p:spPr>
          <a:xfrm>
            <a:off x="2514600" y="1752600"/>
            <a:ext cx="6553200" cy="4525963"/>
          </a:xfrm>
          <a:prstGeom prst="rect">
            <a:avLst/>
          </a:prstGeom>
          <a:noFill/>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Blip>
                <a:blip r:embed="rId3"/>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Acts 1:1-5, 8</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22" name="Picture 2" descr="http://www.gerhardy.id.au/images/Jesus_Ascension-08.jpg"/>
          <p:cNvPicPr>
            <a:picLocks noChangeAspect="1" noChangeArrowheads="1"/>
          </p:cNvPicPr>
          <p:nvPr/>
        </p:nvPicPr>
        <p:blipFill>
          <a:blip r:embed="rId2" cstate="print"/>
          <a:srcRect/>
          <a:stretch>
            <a:fillRect/>
          </a:stretch>
        </p:blipFill>
        <p:spPr bwMode="auto">
          <a:xfrm>
            <a:off x="152400" y="1273104"/>
            <a:ext cx="8839200" cy="5584896"/>
          </a:xfrm>
          <a:prstGeom prst="rect">
            <a:avLst/>
          </a:prstGeom>
          <a:noFill/>
        </p:spPr>
      </p:pic>
      <p:sp>
        <p:nvSpPr>
          <p:cNvPr id="5" name="Content Placeholder 2"/>
          <p:cNvSpPr txBox="1">
            <a:spLocks/>
          </p:cNvSpPr>
          <p:nvPr/>
        </p:nvSpPr>
        <p:spPr>
          <a:xfrm>
            <a:off x="228600" y="350837"/>
            <a:ext cx="8534400" cy="4525963"/>
          </a:xfrm>
          <a:prstGeom prst="rect">
            <a:avLst/>
          </a:prstGeom>
          <a:noFill/>
        </p:spPr>
        <p:txBody>
          <a:bodyPr vert="horz" lIns="91440" tIns="45720" rIns="91440" bIns="45720" rtlCol="0">
            <a:normAutofit/>
          </a:bodyPr>
          <a:lstStyle/>
          <a:p>
            <a:pPr marL="742950" marR="0" lvl="1" indent="-285750" algn="l" defTabSz="914400" rtl="0" eaLnBrk="1" fontAlgn="auto" latinLnBrk="0" hangingPunct="1">
              <a:lnSpc>
                <a:spcPct val="100000"/>
              </a:lnSpc>
              <a:spcBef>
                <a:spcPct val="20000"/>
              </a:spcBef>
              <a:spcAft>
                <a:spcPts val="0"/>
              </a:spcAft>
              <a:buClrTx/>
              <a:buSzTx/>
              <a:buFontTx/>
              <a:buBlip>
                <a:blip r:embed="rId3"/>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You will be </a:t>
            </a:r>
            <a:r>
              <a:rPr kumimoji="0" lang="en-US" sz="2800" b="0" i="0" u="sng"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baptized</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with the Holy Spirit</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22" name="Picture 2" descr="http://www.gerhardy.id.au/images/Jesus_Ascension-08.jpg"/>
          <p:cNvPicPr>
            <a:picLocks noChangeAspect="1" noChangeArrowheads="1"/>
          </p:cNvPicPr>
          <p:nvPr/>
        </p:nvPicPr>
        <p:blipFill>
          <a:blip r:embed="rId2" cstate="print"/>
          <a:srcRect/>
          <a:stretch>
            <a:fillRect/>
          </a:stretch>
        </p:blipFill>
        <p:spPr bwMode="auto">
          <a:xfrm>
            <a:off x="152400" y="1273104"/>
            <a:ext cx="8839200" cy="5584896"/>
          </a:xfrm>
          <a:prstGeom prst="rect">
            <a:avLst/>
          </a:prstGeom>
          <a:noFill/>
        </p:spPr>
      </p:pic>
      <p:sp>
        <p:nvSpPr>
          <p:cNvPr id="5" name="Content Placeholder 2"/>
          <p:cNvSpPr txBox="1">
            <a:spLocks/>
          </p:cNvSpPr>
          <p:nvPr/>
        </p:nvSpPr>
        <p:spPr>
          <a:xfrm>
            <a:off x="838200" y="122237"/>
            <a:ext cx="6553200" cy="4525963"/>
          </a:xfrm>
          <a:prstGeom prst="rect">
            <a:avLst/>
          </a:prstGeom>
          <a:noFill/>
        </p:spPr>
        <p:txBody>
          <a:bodyPr vert="horz" lIns="91440" tIns="45720" rIns="91440" bIns="45720" rtlCol="0">
            <a:normAutofit/>
          </a:bodyPr>
          <a:lstStyle/>
          <a:p>
            <a:pPr marL="742950" marR="0" lvl="1" indent="-285750" algn="l" defTabSz="914400" rtl="0" eaLnBrk="1" fontAlgn="auto" latinLnBrk="0" hangingPunct="1">
              <a:lnSpc>
                <a:spcPct val="100000"/>
              </a:lnSpc>
              <a:spcBef>
                <a:spcPct val="20000"/>
              </a:spcBef>
              <a:spcAft>
                <a:spcPts val="0"/>
              </a:spcAft>
              <a:buClrTx/>
              <a:buSzTx/>
              <a:buFontTx/>
              <a:buBlip>
                <a:blip r:embed="rId3"/>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You will receive </a:t>
            </a:r>
            <a:r>
              <a:rPr kumimoji="0" lang="en-US" sz="2800" b="0" i="0" u="sng"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power</a:t>
            </a:r>
          </a:p>
          <a:p>
            <a:pPr marL="742950" marR="0" lvl="1" indent="-285750" algn="l" defTabSz="914400" rtl="0" eaLnBrk="1" fontAlgn="auto" latinLnBrk="0" hangingPunct="1">
              <a:lnSpc>
                <a:spcPct val="100000"/>
              </a:lnSpc>
              <a:spcBef>
                <a:spcPct val="20000"/>
              </a:spcBef>
              <a:spcAft>
                <a:spcPts val="0"/>
              </a:spcAft>
              <a:buClrTx/>
              <a:buSzTx/>
              <a:buFontTx/>
              <a:buBlip>
                <a:blip r:embed="rId3"/>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You will be my </a:t>
            </a:r>
            <a:r>
              <a:rPr kumimoji="0" lang="en-US" sz="2800" b="0" i="0" u="sng"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witnesses</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Owner\Documents\My Documents\01 The Story\Chapter Icons\Chapter Icons-Horizontal\H-Icon_Ch28_Cloud.jpg"/>
          <p:cNvPicPr>
            <a:picLocks noChangeAspect="1" noChangeArrowheads="1"/>
          </p:cNvPicPr>
          <p:nvPr/>
        </p:nvPicPr>
        <p:blipFill>
          <a:blip r:embed="rId2" cstate="print"/>
          <a:srcRect l="50833" t="26667"/>
          <a:stretch>
            <a:fillRect/>
          </a:stretch>
        </p:blipFill>
        <p:spPr bwMode="auto">
          <a:xfrm>
            <a:off x="0" y="0"/>
            <a:ext cx="2057400" cy="2301499"/>
          </a:xfrm>
          <a:prstGeom prst="rect">
            <a:avLst/>
          </a:prstGeom>
          <a:noFill/>
        </p:spPr>
      </p:pic>
      <p:sp>
        <p:nvSpPr>
          <p:cNvPr id="4" name="Content Placeholder 2"/>
          <p:cNvSpPr txBox="1">
            <a:spLocks/>
          </p:cNvSpPr>
          <p:nvPr/>
        </p:nvSpPr>
        <p:spPr>
          <a:xfrm>
            <a:off x="2057400" y="457200"/>
            <a:ext cx="6934200" cy="6172200"/>
          </a:xfrm>
          <a:prstGeom prst="rect">
            <a:avLst/>
          </a:prstGeom>
          <a:noFill/>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Blip>
                <a:blip r:embed="rId3"/>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Luke 24:46-49 (NLT) </a:t>
            </a:r>
            <a:r>
              <a:rPr kumimoji="0" lang="en-US" sz="2800" b="0" i="0" u="none" strike="noStrike" kern="1200" cap="none" spc="0" normalizeH="0" baseline="30000" noProof="0" dirty="0" smtClean="0">
                <a:ln>
                  <a:noFill/>
                </a:ln>
                <a:solidFill>
                  <a:schemeClr val="tx1"/>
                </a:solidFill>
                <a:effectLst>
                  <a:outerShdw blurRad="50800" dist="50800" dir="5400000" algn="ctr" rotWithShape="0">
                    <a:schemeClr val="bg1"/>
                  </a:outerShdw>
                </a:effectLst>
                <a:uLnTx/>
                <a:uFillTx/>
                <a:latin typeface="+mn-lt"/>
                <a:ea typeface="+mn-ea"/>
                <a:cs typeface="+mn-cs"/>
              </a:rPr>
              <a:t>46 </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And he said, “Yes, it was written long ago that the Messiah would suffer and die and rise from the dead on the third day. </a:t>
            </a:r>
            <a:r>
              <a:rPr kumimoji="0" lang="en-US" sz="2800" b="0" i="0" u="none" strike="noStrike" kern="1200" cap="none" spc="0" normalizeH="0" baseline="30000" noProof="0" dirty="0" smtClean="0">
                <a:ln>
                  <a:noFill/>
                </a:ln>
                <a:solidFill>
                  <a:schemeClr val="tx1"/>
                </a:solidFill>
                <a:effectLst>
                  <a:outerShdw blurRad="50800" dist="50800" dir="5400000" algn="ctr" rotWithShape="0">
                    <a:schemeClr val="bg1"/>
                  </a:outerShdw>
                </a:effectLst>
                <a:uLnTx/>
                <a:uFillTx/>
                <a:latin typeface="+mn-lt"/>
                <a:ea typeface="+mn-ea"/>
                <a:cs typeface="+mn-cs"/>
              </a:rPr>
              <a:t>47 </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It was also written that this message would be proclaimed in the authority of his name to all the nations, beginning in Jerusalem: ‘There is forgiveness of sins for all who repent.’ </a:t>
            </a:r>
            <a:r>
              <a:rPr kumimoji="0" lang="en-US" sz="2800" b="0" i="0" u="none" strike="noStrike" kern="1200" cap="none" spc="0" normalizeH="0" baseline="30000" noProof="0" dirty="0" smtClean="0">
                <a:ln>
                  <a:noFill/>
                </a:ln>
                <a:solidFill>
                  <a:schemeClr val="tx1"/>
                </a:solidFill>
                <a:effectLst>
                  <a:outerShdw blurRad="50800" dist="50800" dir="5400000" algn="ctr" rotWithShape="0">
                    <a:schemeClr val="bg1"/>
                  </a:outerShdw>
                </a:effectLst>
                <a:uLnTx/>
                <a:uFillTx/>
                <a:latin typeface="+mn-lt"/>
                <a:ea typeface="+mn-ea"/>
                <a:cs typeface="+mn-cs"/>
              </a:rPr>
              <a:t>48 </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You are witnesses of all these things. </a:t>
            </a:r>
            <a:r>
              <a:rPr kumimoji="0" lang="en-US" sz="2800" b="0" i="0" u="none" strike="noStrike" kern="1200" cap="none" spc="0" normalizeH="0" baseline="30000" noProof="0" dirty="0" smtClean="0">
                <a:ln>
                  <a:noFill/>
                </a:ln>
                <a:solidFill>
                  <a:schemeClr val="tx1"/>
                </a:solidFill>
                <a:effectLst>
                  <a:outerShdw blurRad="50800" dist="50800" dir="5400000" algn="ctr" rotWithShape="0">
                    <a:schemeClr val="bg1"/>
                  </a:outerShdw>
                </a:effectLst>
                <a:uLnTx/>
                <a:uFillTx/>
                <a:latin typeface="+mn-lt"/>
                <a:ea typeface="+mn-ea"/>
                <a:cs typeface="+mn-cs"/>
              </a:rPr>
              <a:t>49 </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“And now I will send the Holy Spirit, just as my Father promised. But stay here in the city until the Holy Spirit comes and fills you with power from heaven.”</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http://www.ellenwhite.info/images/chapt-illus/EW/RH-JesusAscendsToHeaven_DSC_0124.jpg"/>
          <p:cNvPicPr>
            <a:picLocks noChangeAspect="1" noChangeArrowheads="1"/>
          </p:cNvPicPr>
          <p:nvPr/>
        </p:nvPicPr>
        <p:blipFill>
          <a:blip r:embed="rId2" cstate="print"/>
          <a:srcRect/>
          <a:stretch>
            <a:fillRect/>
          </a:stretch>
        </p:blipFill>
        <p:spPr bwMode="auto">
          <a:xfrm>
            <a:off x="3657600" y="0"/>
            <a:ext cx="5248469" cy="6858000"/>
          </a:xfrm>
          <a:prstGeom prst="rect">
            <a:avLst/>
          </a:prstGeom>
          <a:noFill/>
        </p:spPr>
      </p:pic>
      <p:sp>
        <p:nvSpPr>
          <p:cNvPr id="6" name="Content Placeholder 2"/>
          <p:cNvSpPr txBox="1">
            <a:spLocks/>
          </p:cNvSpPr>
          <p:nvPr/>
        </p:nvSpPr>
        <p:spPr>
          <a:xfrm>
            <a:off x="381000" y="685800"/>
            <a:ext cx="3048000" cy="6172200"/>
          </a:xfrm>
          <a:prstGeom prst="rect">
            <a:avLst/>
          </a:prstGeom>
          <a:noFill/>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Jesus Ascended to heaven </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10089</TotalTime>
  <Words>553</Words>
  <Application>Microsoft Office PowerPoint</Application>
  <PresentationFormat>On-screen Show (4:3)</PresentationFormat>
  <Paragraphs>58</Paragraphs>
  <Slides>32</Slides>
  <Notes>0</Notes>
  <HiddenSlides>0</HiddenSlides>
  <MMClips>1</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Slide 1</vt:lpstr>
      <vt:lpstr>The Story Finding Your Story in God’s Story  “New Beginnings” </vt:lpstr>
      <vt:lpstr>Review Chapter 27  “The Resurrection” </vt:lpstr>
      <vt:lpstr>Slide 4</vt:lpstr>
      <vt:lpstr>I. You Will Be My Witnesses  </vt:lpstr>
      <vt:lpstr>Slide 6</vt:lpstr>
      <vt:lpstr>Slide 7</vt:lpstr>
      <vt:lpstr>Slide 8</vt:lpstr>
      <vt:lpstr>Slide 9</vt:lpstr>
      <vt:lpstr>Slide 10</vt:lpstr>
      <vt:lpstr>Slide 11</vt:lpstr>
      <vt:lpstr>Slide 12</vt:lpstr>
      <vt:lpstr>Slide 13</vt:lpstr>
      <vt:lpstr>II. What God Has Cleansed </vt:lpstr>
      <vt:lpstr>Slide 15</vt:lpstr>
      <vt:lpstr>Slide 16</vt:lpstr>
      <vt:lpstr>Slide 17</vt:lpstr>
      <vt:lpstr>Slide 18</vt:lpstr>
      <vt:lpstr>Slide 19</vt:lpstr>
      <vt:lpstr>III. The Name of Jesus </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Roger Langworthy</dc:creator>
  <cp:lastModifiedBy>Roger Langworthy</cp:lastModifiedBy>
  <cp:revision>251</cp:revision>
  <dcterms:created xsi:type="dcterms:W3CDTF">2010-04-18T00:31:04Z</dcterms:created>
  <dcterms:modified xsi:type="dcterms:W3CDTF">2013-07-26T15:50:31Z</dcterms:modified>
</cp:coreProperties>
</file>