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359" r:id="rId2"/>
    <p:sldId id="322" r:id="rId3"/>
    <p:sldId id="340" r:id="rId4"/>
    <p:sldId id="341" r:id="rId5"/>
    <p:sldId id="257" r:id="rId6"/>
    <p:sldId id="323" r:id="rId7"/>
    <p:sldId id="343" r:id="rId8"/>
    <p:sldId id="344" r:id="rId9"/>
    <p:sldId id="346" r:id="rId10"/>
    <p:sldId id="345" r:id="rId11"/>
    <p:sldId id="342" r:id="rId12"/>
    <p:sldId id="347" r:id="rId13"/>
    <p:sldId id="305" r:id="rId14"/>
    <p:sldId id="356" r:id="rId15"/>
    <p:sldId id="357" r:id="rId16"/>
    <p:sldId id="358" r:id="rId17"/>
    <p:sldId id="306" r:id="rId18"/>
    <p:sldId id="348" r:id="rId19"/>
    <p:sldId id="349" r:id="rId20"/>
    <p:sldId id="350" r:id="rId21"/>
    <p:sldId id="351" r:id="rId22"/>
    <p:sldId id="354" r:id="rId23"/>
    <p:sldId id="355" r:id="rId24"/>
    <p:sldId id="352" r:id="rId25"/>
    <p:sldId id="333" r:id="rId26"/>
    <p:sldId id="338" r:id="rId27"/>
    <p:sldId id="334"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42" autoAdjust="0"/>
    <p:restoredTop sz="94576" autoAdjust="0"/>
  </p:normalViewPr>
  <p:slideViewPr>
    <p:cSldViewPr>
      <p:cViewPr varScale="1">
        <p:scale>
          <a:sx n="73" d="100"/>
          <a:sy n="73" d="100"/>
        </p:scale>
        <p:origin x="-804" y="-102"/>
      </p:cViewPr>
      <p:guideLst>
        <p:guide orient="horz" pos="2160"/>
        <p:guide pos="2880"/>
      </p:guideLst>
    </p:cSldViewPr>
  </p:slideViewPr>
  <p:outlineViewPr>
    <p:cViewPr>
      <p:scale>
        <a:sx n="33" d="100"/>
        <a:sy n="33" d="100"/>
      </p:scale>
      <p:origin x="48" y="8628"/>
    </p:cViewPr>
  </p:outlineViewPr>
  <p:notesTextViewPr>
    <p:cViewPr>
      <p:scale>
        <a:sx n="100" d="100"/>
        <a:sy n="100" d="100"/>
      </p:scale>
      <p:origin x="0" y="0"/>
    </p:cViewPr>
  </p:notesTextViewPr>
  <p:notesViewPr>
    <p:cSldViewPr>
      <p:cViewPr varScale="1">
        <p:scale>
          <a:sx n="59" d="100"/>
          <a:sy n="59" d="100"/>
        </p:scale>
        <p:origin x="-2508"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1D603B4-DE03-4A40-8112-39CC582733D4}" type="datetimeFigureOut">
              <a:rPr lang="en-US" smtClean="0"/>
              <a:pPr/>
              <a:t>7/14/2013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5791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828800" y="1676400"/>
            <a:ext cx="68580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7/14/2013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7/14/2013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7/14/2013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7/14/2013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file:///C:\Users\Owner\Documents\My%20Documents\01%20The%20Story\Videos\chapter_25_-_jesus_the_son_of_god.m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2.bp.blogspot.com/-WYSWbyN2U-I/T7nz-Z17G1I/AAAAAAAAC_4/T5X-e6B9USc/s1600/discipulo.jpg"/>
          <p:cNvPicPr>
            <a:picLocks noChangeAspect="1" noChangeArrowheads="1"/>
          </p:cNvPicPr>
          <p:nvPr/>
        </p:nvPicPr>
        <p:blipFill>
          <a:blip r:embed="rId2" cstate="print"/>
          <a:srcRect/>
          <a:stretch>
            <a:fillRect/>
          </a:stretch>
        </p:blipFill>
        <p:spPr bwMode="auto">
          <a:xfrm>
            <a:off x="0" y="-76200"/>
            <a:ext cx="9245600" cy="69342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http://www.swordofthespirit.net/bulwark/jesus-with-disciples09sm.jpg"/>
          <p:cNvPicPr>
            <a:picLocks noChangeAspect="1" noChangeArrowheads="1"/>
          </p:cNvPicPr>
          <p:nvPr/>
        </p:nvPicPr>
        <p:blipFill>
          <a:blip r:embed="rId2" cstate="print"/>
          <a:srcRect/>
          <a:stretch>
            <a:fillRect/>
          </a:stretch>
        </p:blipFill>
        <p:spPr bwMode="auto">
          <a:xfrm>
            <a:off x="76200" y="1600200"/>
            <a:ext cx="9036106" cy="5105400"/>
          </a:xfrm>
          <a:prstGeom prst="rect">
            <a:avLst/>
          </a:prstGeom>
          <a:noFill/>
        </p:spPr>
      </p:pic>
      <p:sp>
        <p:nvSpPr>
          <p:cNvPr id="5" name="Content Placeholder 2"/>
          <p:cNvSpPr txBox="1">
            <a:spLocks/>
          </p:cNvSpPr>
          <p:nvPr/>
        </p:nvSpPr>
        <p:spPr>
          <a:xfrm>
            <a:off x="304800" y="381000"/>
            <a:ext cx="86868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Warning about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opposition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advantage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of the Holy Spirit’s ministry – John 16</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562600" y="533400"/>
            <a:ext cx="3429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Jesus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prays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for them and us – John 17</a:t>
            </a:r>
          </a:p>
        </p:txBody>
      </p:sp>
      <p:pic>
        <p:nvPicPr>
          <p:cNvPr id="41990" name="Picture 6" descr="http://2.bp.blogspot.com/_TkKZZyzUvio/Sti2tFNzJVI/AAAAAAAADfQ/ymC7z3jtNcs/s400/Jesus+prays+2.JPG"/>
          <p:cNvPicPr>
            <a:picLocks noChangeAspect="1" noChangeArrowheads="1"/>
          </p:cNvPicPr>
          <p:nvPr/>
        </p:nvPicPr>
        <p:blipFill>
          <a:blip r:embed="rId3" cstate="print"/>
          <a:srcRect l="4839" t="3361" r="6452" b="3681"/>
          <a:stretch>
            <a:fillRect/>
          </a:stretch>
        </p:blipFill>
        <p:spPr bwMode="auto">
          <a:xfrm>
            <a:off x="0" y="0"/>
            <a:ext cx="50292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 Jesus Betrayed and Arrested  </a:t>
            </a:r>
            <a:endParaRPr lang="en-US" dirty="0"/>
          </a:p>
        </p:txBody>
      </p:sp>
      <p:pic>
        <p:nvPicPr>
          <p:cNvPr id="5" name="Picture 2" descr="C:\Users\Owner\Documents\My Documents\01 The Story\Chapter Icons\Chapter Icons-Horizontal\H-Icon_Ch26a_Nails.jpg"/>
          <p:cNvPicPr>
            <a:picLocks noChangeAspect="1" noChangeArrowheads="1"/>
          </p:cNvPicPr>
          <p:nvPr/>
        </p:nvPicPr>
        <p:blipFill>
          <a:blip r:embed="rId2" cstate="print"/>
          <a:srcRect l="51667" t="34444"/>
          <a:stretch>
            <a:fillRect/>
          </a:stretch>
        </p:blipFill>
        <p:spPr bwMode="auto">
          <a:xfrm>
            <a:off x="0" y="0"/>
            <a:ext cx="2057400" cy="25908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80" name="Picture 4" descr="http://3.bp.blogspot.com/-NzVtXFkQA10/TxyDjmHq-qI/AAAAAAAAAEg/bCvh_uOog7M/s1600/Christ%20in%20garden%20of%20gethsemane.jpg"/>
          <p:cNvPicPr>
            <a:picLocks noChangeAspect="1" noChangeArrowheads="1"/>
          </p:cNvPicPr>
          <p:nvPr/>
        </p:nvPicPr>
        <p:blipFill>
          <a:blip r:embed="rId2" cstate="print"/>
          <a:srcRect/>
          <a:stretch>
            <a:fillRect/>
          </a:stretch>
        </p:blipFill>
        <p:spPr bwMode="auto">
          <a:xfrm>
            <a:off x="381000" y="1071966"/>
            <a:ext cx="8229600" cy="6090834"/>
          </a:xfrm>
          <a:prstGeom prst="rect">
            <a:avLst/>
          </a:prstGeom>
          <a:noFill/>
        </p:spPr>
      </p:pic>
      <p:sp>
        <p:nvSpPr>
          <p:cNvPr id="5" name="Content Placeholder 2"/>
          <p:cNvSpPr txBox="1">
            <a:spLocks/>
          </p:cNvSpPr>
          <p:nvPr/>
        </p:nvSpPr>
        <p:spPr>
          <a:xfrm>
            <a:off x="533400" y="304800"/>
            <a:ext cx="83058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Jesus and Disciples at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Gethsemane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Matthew 26</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Picture 2" descr="http://hurstrobert.files.wordpress.com/2012/02/x-judas-betrays-jesus.jpg?w=640"/>
          <p:cNvPicPr>
            <a:picLocks noChangeAspect="1" noChangeArrowheads="1"/>
          </p:cNvPicPr>
          <p:nvPr/>
        </p:nvPicPr>
        <p:blipFill>
          <a:blip r:embed="rId2" cstate="print"/>
          <a:srcRect b="8397"/>
          <a:stretch>
            <a:fillRect/>
          </a:stretch>
        </p:blipFill>
        <p:spPr bwMode="auto">
          <a:xfrm>
            <a:off x="123615" y="619490"/>
            <a:ext cx="9020385" cy="6197211"/>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6" name="Picture 2" descr="http://www.stmatthiassummerton.net/The%20Road%20to%20Golgotha/IMAGES/denyjesu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Jesus Crucified </a:t>
            </a:r>
            <a:endParaRPr lang="en-US" sz="2800" dirty="0"/>
          </a:p>
        </p:txBody>
      </p:sp>
      <p:pic>
        <p:nvPicPr>
          <p:cNvPr id="5" name="Picture 2" descr="C:\Users\Owner\Documents\My Documents\01 The Story\Chapter Icons\Chapter Icons-Horizontal\H-Icon_Ch26a_Nails.jpg"/>
          <p:cNvPicPr>
            <a:picLocks noChangeAspect="1" noChangeArrowheads="1"/>
          </p:cNvPicPr>
          <p:nvPr/>
        </p:nvPicPr>
        <p:blipFill>
          <a:blip r:embed="rId2" cstate="print"/>
          <a:srcRect l="51667" t="34444"/>
          <a:stretch>
            <a:fillRect/>
          </a:stretch>
        </p:blipFill>
        <p:spPr bwMode="auto">
          <a:xfrm>
            <a:off x="0" y="0"/>
            <a:ext cx="2057400" cy="2590800"/>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2" name="Picture 2" descr="http://parishableitems.files.wordpress.com/2010/02/eccehomo111.jpg"/>
          <p:cNvPicPr>
            <a:picLocks noChangeAspect="1" noChangeArrowheads="1"/>
          </p:cNvPicPr>
          <p:nvPr/>
        </p:nvPicPr>
        <p:blipFill>
          <a:blip r:embed="rId2" cstate="print"/>
          <a:srcRect/>
          <a:stretch>
            <a:fillRect/>
          </a:stretch>
        </p:blipFill>
        <p:spPr bwMode="auto">
          <a:xfrm>
            <a:off x="350171" y="685800"/>
            <a:ext cx="8489029" cy="6541546"/>
          </a:xfrm>
          <a:prstGeom prst="rect">
            <a:avLst/>
          </a:prstGeom>
          <a:noFill/>
        </p:spPr>
      </p:pic>
      <p:sp>
        <p:nvSpPr>
          <p:cNvPr id="5" name="Content Placeholder 2"/>
          <p:cNvSpPr txBox="1">
            <a:spLocks/>
          </p:cNvSpPr>
          <p:nvPr/>
        </p:nvSpPr>
        <p:spPr>
          <a:xfrm>
            <a:off x="76200" y="122237"/>
            <a:ext cx="91440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Jesus condemned,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crucified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buried - Matthew 27</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8" name="Picture 2" descr="http://antonbirol.files.wordpress.com/2012/07/file_passionmovie_whipped3.jpg"/>
          <p:cNvPicPr>
            <a:picLocks noChangeAspect="1" noChangeArrowheads="1"/>
          </p:cNvPicPr>
          <p:nvPr/>
        </p:nvPicPr>
        <p:blipFill>
          <a:blip r:embed="rId2" cstate="print"/>
          <a:srcRect l="1948" t="2666" r="1628" b="2667"/>
          <a:stretch>
            <a:fillRect/>
          </a:stretch>
        </p:blipFill>
        <p:spPr bwMode="auto">
          <a:xfrm>
            <a:off x="48296" y="228600"/>
            <a:ext cx="9019504" cy="6468533"/>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3200399"/>
          </a:xfrm>
        </p:spPr>
        <p:txBody>
          <a:bodyPr>
            <a:normAutofit fontScale="90000"/>
          </a:bodyPr>
          <a:lstStyle/>
          <a:p>
            <a:pPr lvl="0"/>
            <a:r>
              <a:rPr lang="en-US" dirty="0" smtClean="0"/>
              <a:t>The Story</a:t>
            </a:r>
            <a:br>
              <a:rPr lang="en-US" dirty="0" smtClean="0"/>
            </a:br>
            <a:r>
              <a:rPr lang="en-US" dirty="0" smtClean="0"/>
              <a:t>Finding Your Story in God’s Story</a:t>
            </a:r>
            <a:r>
              <a:rPr lang="en-US" dirty="0" smtClean="0">
                <a:solidFill>
                  <a:schemeClr val="tx1">
                    <a:tint val="75000"/>
                  </a:schemeClr>
                </a:solidFill>
                <a:latin typeface="+mn-lt"/>
                <a:ea typeface="+mn-ea"/>
                <a:cs typeface="+mn-cs"/>
              </a:rPr>
              <a:t/>
            </a:r>
            <a:br>
              <a:rPr lang="en-US" dirty="0" smtClean="0">
                <a:solidFill>
                  <a:schemeClr val="tx1">
                    <a:tint val="75000"/>
                  </a:schemeClr>
                </a:solidFill>
                <a:latin typeface="+mn-lt"/>
                <a:ea typeface="+mn-ea"/>
                <a:cs typeface="+mn-cs"/>
              </a:rPr>
            </a:br>
            <a:r>
              <a:rPr lang="en-US" dirty="0" smtClean="0"/>
              <a:t/>
            </a:r>
            <a:br>
              <a:rPr lang="en-US" dirty="0" smtClean="0"/>
            </a:br>
            <a:r>
              <a:rPr lang="en-US" dirty="0" smtClean="0"/>
              <a:t>“The Hour of Darkness”</a:t>
            </a:r>
            <a:br>
              <a:rPr lang="en-US" dirty="0" smtClean="0"/>
            </a:br>
            <a:endParaRPr lang="en-US" dirty="0"/>
          </a:p>
        </p:txBody>
      </p:sp>
      <p:sp>
        <p:nvSpPr>
          <p:cNvPr id="4" name="Subtitle 2"/>
          <p:cNvSpPr txBox="1">
            <a:spLocks/>
          </p:cNvSpPr>
          <p:nvPr/>
        </p:nvSpPr>
        <p:spPr>
          <a:xfrm>
            <a:off x="762000" y="3962400"/>
            <a:ext cx="7924800" cy="1752600"/>
          </a:xfrm>
          <a:prstGeom prst="rect">
            <a:avLst/>
          </a:prstGeom>
          <a:effectLst>
            <a:outerShdw blurRad="50800" dist="50800" dir="5400000" algn="ctr" rotWithShape="0">
              <a:schemeClr val="bg1"/>
            </a:outerShdw>
          </a:effectLst>
        </p:spPr>
        <p:txBody>
          <a:bodyPr vert="horz" lIns="91440" tIns="45720" rIns="91440" bIns="45720" rtlCol="0">
            <a:normAutofit/>
          </a:bodyPr>
          <a:lstStyle/>
          <a:p>
            <a:pPr lvl="0" algn="ctr">
              <a:spcBef>
                <a:spcPct val="20000"/>
              </a:spcBef>
              <a:defRPr/>
            </a:pPr>
            <a:r>
              <a:rPr lang="en-US" sz="3600" smtClean="0"/>
              <a:t>Series 3 </a:t>
            </a:r>
            <a:r>
              <a:rPr lang="en-US" sz="3600" dirty="0" smtClean="0"/>
              <a:t>- </a:t>
            </a:r>
            <a:r>
              <a:rPr lang="en-US" sz="3600" smtClean="0"/>
              <a:t>God Saves </a:t>
            </a:r>
            <a:r>
              <a:rPr lang="en-US" sz="3600" dirty="0" smtClean="0"/>
              <a:t>His People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Picture 2" descr="http://media2.s-nbcnews.com/j/msnbc/Components/Photos/020419/040219_crucifixion_hmed_2p.grid-6x2.jpg"/>
          <p:cNvPicPr>
            <a:picLocks noChangeAspect="1" noChangeArrowheads="1"/>
          </p:cNvPicPr>
          <p:nvPr/>
        </p:nvPicPr>
        <p:blipFill>
          <a:blip r:embed="rId2" cstate="print"/>
          <a:srcRect/>
          <a:stretch>
            <a:fillRect/>
          </a:stretch>
        </p:blipFill>
        <p:spPr bwMode="auto">
          <a:xfrm>
            <a:off x="0" y="381000"/>
            <a:ext cx="9191910" cy="64770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0" name="Picture 2" descr="http://victorytabernacle.biz/e107_images/Jesusonthecross.jpg"/>
          <p:cNvPicPr>
            <a:picLocks noChangeAspect="1" noChangeArrowheads="1"/>
          </p:cNvPicPr>
          <p:nvPr/>
        </p:nvPicPr>
        <p:blipFill>
          <a:blip r:embed="rId2" cstate="print"/>
          <a:srcRect/>
          <a:stretch>
            <a:fillRect/>
          </a:stretch>
        </p:blipFill>
        <p:spPr bwMode="auto">
          <a:xfrm>
            <a:off x="33553" y="1752600"/>
            <a:ext cx="9034247" cy="5105400"/>
          </a:xfrm>
          <a:prstGeom prst="rect">
            <a:avLst/>
          </a:prstGeom>
          <a:noFill/>
        </p:spPr>
      </p:pic>
      <p:sp>
        <p:nvSpPr>
          <p:cNvPr id="5" name="Content Placeholder 2"/>
          <p:cNvSpPr txBox="1">
            <a:spLocks/>
          </p:cNvSpPr>
          <p:nvPr/>
        </p:nvSpPr>
        <p:spPr>
          <a:xfrm>
            <a:off x="228600" y="152400"/>
            <a:ext cx="9067800" cy="6172200"/>
          </a:xfrm>
          <a:prstGeom prst="rect">
            <a:avLst/>
          </a:prstGeom>
          <a:noFill/>
        </p:spPr>
        <p:txBody>
          <a:bodyPr vert="horz" lIns="91440" tIns="45720" rIns="91440" bIns="45720" rtlCol="0">
            <a:normAutofit/>
          </a:bodyPr>
          <a:lstStyle/>
          <a:p>
            <a:pPr marL="342900" lvl="0" indent="-342900">
              <a:spcBef>
                <a:spcPct val="20000"/>
              </a:spcBef>
              <a:buBlip>
                <a:blip r:embed="rId3"/>
              </a:buBlip>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Isaiah 53 - </a:t>
            </a:r>
            <a:r>
              <a:rPr lang="en-US" sz="2800" dirty="0" smtClean="0"/>
              <a:t>But he was pierced for our rebellion, crushed for our sins. He was beaten so we could be whole. He was whipped so we could be healed.</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2" name="Picture 2" descr="http://danieloconnor.files.wordpress.com/2010/08/christ_passion_movie_cross.jpg?w=1024"/>
          <p:cNvPicPr>
            <a:picLocks noChangeAspect="1" noChangeArrowheads="1"/>
          </p:cNvPicPr>
          <p:nvPr/>
        </p:nvPicPr>
        <p:blipFill>
          <a:blip r:embed="rId2" cstate="print"/>
          <a:srcRect l="2099" t="2985" r="1364" b="2985"/>
          <a:stretch>
            <a:fillRect/>
          </a:stretch>
        </p:blipFill>
        <p:spPr bwMode="auto">
          <a:xfrm>
            <a:off x="-15724" y="2133600"/>
            <a:ext cx="9235924" cy="6324600"/>
          </a:xfrm>
          <a:prstGeom prst="rect">
            <a:avLst/>
          </a:prstGeom>
          <a:noFill/>
        </p:spPr>
      </p:pic>
      <p:sp>
        <p:nvSpPr>
          <p:cNvPr id="5" name="Content Placeholder 2"/>
          <p:cNvSpPr txBox="1">
            <a:spLocks/>
          </p:cNvSpPr>
          <p:nvPr/>
        </p:nvSpPr>
        <p:spPr>
          <a:xfrm>
            <a:off x="990600" y="0"/>
            <a:ext cx="8153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Psalm 22:1 My God, My God, why have your forsaken me?</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Why have you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abandoned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me?</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Lord laid on him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sin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of us all</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2" name="Picture 2" descr="http://danieloconnor.files.wordpress.com/2010/08/christ_passion_movie_cross.jpg?w=1024"/>
          <p:cNvPicPr>
            <a:picLocks noChangeAspect="1" noChangeArrowheads="1"/>
          </p:cNvPicPr>
          <p:nvPr/>
        </p:nvPicPr>
        <p:blipFill>
          <a:blip r:embed="rId2" cstate="print"/>
          <a:srcRect l="2099" t="2985" r="1364" b="2985"/>
          <a:stretch>
            <a:fillRect/>
          </a:stretch>
        </p:blipFill>
        <p:spPr bwMode="auto">
          <a:xfrm>
            <a:off x="-15724" y="2133600"/>
            <a:ext cx="9235924" cy="6324600"/>
          </a:xfrm>
          <a:prstGeom prst="rect">
            <a:avLst/>
          </a:prstGeom>
          <a:noFill/>
        </p:spPr>
      </p:pic>
      <p:sp>
        <p:nvSpPr>
          <p:cNvPr id="5" name="Content Placeholder 2"/>
          <p:cNvSpPr txBox="1">
            <a:spLocks/>
          </p:cNvSpPr>
          <p:nvPr/>
        </p:nvSpPr>
        <p:spPr>
          <a:xfrm>
            <a:off x="457200" y="304800"/>
            <a:ext cx="8153400" cy="6172200"/>
          </a:xfrm>
          <a:prstGeom prst="rect">
            <a:avLst/>
          </a:prstGeom>
          <a:noFill/>
        </p:spPr>
        <p:txBody>
          <a:bodyPr vert="horz" lIns="91440" tIns="45720" rIns="91440" bIns="45720" rtlCol="0">
            <a:normAutofit/>
          </a:bodyPr>
          <a:lstStyle/>
          <a:p>
            <a:pPr marL="342900" lvl="0" indent="-342900">
              <a:spcBef>
                <a:spcPct val="20000"/>
              </a:spcBef>
              <a:buBlip>
                <a:blip r:embed="rId3"/>
              </a:buBlip>
            </a:pPr>
            <a:r>
              <a:rPr lang="en-US" sz="2800" dirty="0" smtClean="0">
                <a:solidFill>
                  <a:prstClr val="white"/>
                </a:solidFill>
                <a:effectLst>
                  <a:outerShdw blurRad="50800" dist="50800" dir="5400000" algn="ctr" rotWithShape="0">
                    <a:prstClr val="black"/>
                  </a:outerShdw>
                </a:effectLst>
              </a:rPr>
              <a:t>2 Corinthians 5:21 (NASB) </a:t>
            </a:r>
            <a:r>
              <a:rPr lang="en-US" sz="2800" baseline="30000" dirty="0" smtClean="0">
                <a:solidFill>
                  <a:prstClr val="white"/>
                </a:solidFill>
                <a:effectLst>
                  <a:outerShdw blurRad="50800" dist="50800" dir="5400000" algn="ctr" rotWithShape="0">
                    <a:prstClr val="black"/>
                  </a:outerShdw>
                </a:effectLst>
              </a:rPr>
              <a:t>21 </a:t>
            </a:r>
            <a:r>
              <a:rPr lang="en-US" sz="2800" dirty="0" smtClean="0">
                <a:solidFill>
                  <a:prstClr val="white"/>
                </a:solidFill>
                <a:effectLst>
                  <a:outerShdw blurRad="50800" dist="50800" dir="5400000" algn="ctr" rotWithShape="0">
                    <a:prstClr val="black"/>
                  </a:outerShdw>
                </a:effectLst>
              </a:rPr>
              <a:t> He made Him who knew no sin </a:t>
            </a:r>
            <a:r>
              <a:rPr lang="en-US" sz="2800" i="1" dirty="0" smtClean="0">
                <a:solidFill>
                  <a:prstClr val="white"/>
                </a:solidFill>
                <a:effectLst>
                  <a:outerShdw blurRad="50800" dist="50800" dir="5400000" algn="ctr" rotWithShape="0">
                    <a:prstClr val="black"/>
                  </a:outerShdw>
                </a:effectLst>
              </a:rPr>
              <a:t>to be</a:t>
            </a:r>
            <a:r>
              <a:rPr lang="en-US" sz="2800" dirty="0" smtClean="0">
                <a:solidFill>
                  <a:prstClr val="white"/>
                </a:solidFill>
                <a:effectLst>
                  <a:outerShdw blurRad="50800" dist="50800" dir="5400000" algn="ctr" rotWithShape="0">
                    <a:prstClr val="black"/>
                  </a:outerShdw>
                </a:effectLst>
              </a:rPr>
              <a:t> sin on our behalf, so that we might become the righteousness of God in Him.</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Picture 2" descr="http://goodnessofgodministries.files.wordpress.com/2013/06/washed-by-blood-jesus-christ-passion-cross-screenshot.jpg"/>
          <p:cNvPicPr>
            <a:picLocks noChangeAspect="1" noChangeArrowheads="1"/>
          </p:cNvPicPr>
          <p:nvPr/>
        </p:nvPicPr>
        <p:blipFill>
          <a:blip r:embed="rId2" cstate="print"/>
          <a:srcRect t="2041"/>
          <a:stretch>
            <a:fillRect/>
          </a:stretch>
        </p:blipFill>
        <p:spPr bwMode="auto">
          <a:xfrm>
            <a:off x="70165" y="2362200"/>
            <a:ext cx="9073835" cy="3657600"/>
          </a:xfrm>
          <a:prstGeom prst="rect">
            <a:avLst/>
          </a:prstGeom>
          <a:noFill/>
        </p:spPr>
      </p:pic>
      <p:sp>
        <p:nvSpPr>
          <p:cNvPr id="5" name="Content Placeholder 2"/>
          <p:cNvSpPr txBox="1">
            <a:spLocks/>
          </p:cNvSpPr>
          <p:nvPr/>
        </p:nvSpPr>
        <p:spPr>
          <a:xfrm>
            <a:off x="685800" y="762000"/>
            <a:ext cx="79248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God uses all the elements of nature to show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significance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of this event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26a_Nails.jpg"/>
          <p:cNvPicPr>
            <a:picLocks noChangeAspect="1" noChangeArrowheads="1"/>
          </p:cNvPicPr>
          <p:nvPr/>
        </p:nvPicPr>
        <p:blipFill>
          <a:blip r:embed="rId2" cstate="print"/>
          <a:srcRect l="51667" t="34444"/>
          <a:stretch>
            <a:fillRect/>
          </a:stretch>
        </p:blipFill>
        <p:spPr bwMode="auto">
          <a:xfrm>
            <a:off x="0" y="0"/>
            <a:ext cx="2057400" cy="2590800"/>
          </a:xfrm>
          <a:prstGeom prst="rect">
            <a:avLst/>
          </a:prstGeom>
          <a:noFill/>
        </p:spPr>
      </p:pic>
      <p:sp>
        <p:nvSpPr>
          <p:cNvPr id="4" name="Content Placeholder 2"/>
          <p:cNvSpPr txBox="1">
            <a:spLocks/>
          </p:cNvSpPr>
          <p:nvPr/>
        </p:nvSpPr>
        <p:spPr>
          <a:xfrm>
            <a:off x="2362200" y="4572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Colossians 2:13-15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13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You were dead because of your sins and because your sinful nature was not yet cut away. Then God made you alive with Christ, for he forgave all our sins.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14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He canceled the record of the charges against us and took it away by nailing it to the cross.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15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In this way, he disarmed the spiritual rulers and authorities. He shamed them publicly by his victory over them on the cross.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26a_Nails.jpg"/>
          <p:cNvPicPr>
            <a:picLocks noChangeAspect="1" noChangeArrowheads="1"/>
          </p:cNvPicPr>
          <p:nvPr/>
        </p:nvPicPr>
        <p:blipFill>
          <a:blip r:embed="rId2" cstate="print"/>
          <a:srcRect l="51667" t="34444"/>
          <a:stretch>
            <a:fillRect/>
          </a:stretch>
        </p:blipFill>
        <p:spPr bwMode="auto">
          <a:xfrm>
            <a:off x="0" y="0"/>
            <a:ext cx="2057400" cy="2590800"/>
          </a:xfrm>
          <a:prstGeom prst="rect">
            <a:avLst/>
          </a:prstGeom>
          <a:noFill/>
        </p:spPr>
      </p:pic>
      <p:sp>
        <p:nvSpPr>
          <p:cNvPr id="4" name="Content Placeholder 2"/>
          <p:cNvSpPr txBox="1">
            <a:spLocks/>
          </p:cNvSpPr>
          <p:nvPr/>
        </p:nvSpPr>
        <p:spPr>
          <a:xfrm>
            <a:off x="2362200" y="381000"/>
            <a:ext cx="6477000" cy="6477000"/>
          </a:xfrm>
          <a:prstGeom prst="rect">
            <a:avLst/>
          </a:prstGeom>
          <a:no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Romans 5:8-11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8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But God showed his great love for us by sending Christ to die for us while we were still sinners.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9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since we have been made right in God’s sight by the blood of Christ, he will certainly save us from God’s condemnation.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10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For since our friendship with God was restored by the death of his Son while we were still his enemies, we will certainly be saved through the life of his Son.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11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So now we can rejoice in our wonderful new relationship with God because our Lord Jesus Christ has made us friends of God.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3200399"/>
          </a:xfrm>
        </p:spPr>
        <p:txBody>
          <a:bodyPr>
            <a:normAutofit/>
          </a:bodyPr>
          <a:lstStyle/>
          <a:p>
            <a:pPr lvl="0"/>
            <a:r>
              <a:rPr lang="en-US" dirty="0" smtClean="0"/>
              <a:t>Review Chapter 25</a:t>
            </a:r>
            <a:r>
              <a:rPr lang="en-US" dirty="0" smtClean="0">
                <a:solidFill>
                  <a:schemeClr val="tx1">
                    <a:tint val="75000"/>
                  </a:schemeClr>
                </a:solidFill>
                <a:latin typeface="+mn-lt"/>
                <a:ea typeface="+mn-ea"/>
                <a:cs typeface="+mn-cs"/>
              </a:rPr>
              <a:t/>
            </a:r>
            <a:br>
              <a:rPr lang="en-US" dirty="0" smtClean="0">
                <a:solidFill>
                  <a:schemeClr val="tx1">
                    <a:tint val="75000"/>
                  </a:schemeClr>
                </a:solidFill>
                <a:latin typeface="+mn-lt"/>
                <a:ea typeface="+mn-ea"/>
                <a:cs typeface="+mn-cs"/>
              </a:rPr>
            </a:br>
            <a:r>
              <a:rPr lang="en-US" dirty="0" smtClean="0"/>
              <a:t/>
            </a:r>
            <a:br>
              <a:rPr lang="en-US" dirty="0" smtClean="0"/>
            </a:br>
            <a:r>
              <a:rPr lang="en-US" dirty="0" smtClean="0"/>
              <a:t>“Jesus, the Son of God”</a:t>
            </a:r>
            <a:br>
              <a:rPr lang="en-US" dirty="0" smtClean="0"/>
            </a:br>
            <a:endParaRPr lang="en-US" dirty="0"/>
          </a:p>
        </p:txBody>
      </p:sp>
      <p:sp>
        <p:nvSpPr>
          <p:cNvPr id="4" name="Subtitle 2"/>
          <p:cNvSpPr txBox="1">
            <a:spLocks/>
          </p:cNvSpPr>
          <p:nvPr/>
        </p:nvSpPr>
        <p:spPr>
          <a:xfrm>
            <a:off x="762000" y="3962400"/>
            <a:ext cx="7924800" cy="1752600"/>
          </a:xfrm>
          <a:prstGeom prst="rect">
            <a:avLst/>
          </a:prstGeom>
          <a:effectLst>
            <a:outerShdw blurRad="50800" dist="50800" dir="5400000" algn="ctr" rotWithShape="0">
              <a:schemeClr val="bg1"/>
            </a:outerShdw>
          </a:effectLst>
        </p:spPr>
        <p:txBody>
          <a:bodyPr vert="horz" lIns="91440" tIns="45720" rIns="91440" bIns="45720" rtlCol="0">
            <a:normAutofit/>
          </a:bodyPr>
          <a:lstStyle/>
          <a:p>
            <a:pPr lvl="0" algn="ctr">
              <a:spcBef>
                <a:spcPct val="20000"/>
              </a:spcBef>
              <a:defRPr/>
            </a:pPr>
            <a:r>
              <a:rPr lang="en-US" sz="3600" smtClean="0"/>
              <a:t>Series 3 </a:t>
            </a:r>
            <a:r>
              <a:rPr lang="en-US" sz="3600" dirty="0" smtClean="0"/>
              <a:t>- </a:t>
            </a:r>
            <a:r>
              <a:rPr lang="en-US" sz="3600" smtClean="0"/>
              <a:t>God Saves </a:t>
            </a:r>
            <a:r>
              <a:rPr lang="en-US" sz="3600" dirty="0" smtClean="0"/>
              <a:t>His People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apter_25_-_jesus_the_son_of_god.mov">
            <a:hlinkClick r:id="" action="ppaction://media"/>
          </p:cNvPr>
          <p:cNvPicPr>
            <a:picLocks noRot="1" noChangeAspect="1"/>
          </p:cNvPicPr>
          <p:nvPr>
            <a:videoFile r:link="rId1"/>
          </p:nvPr>
        </p:nvPicPr>
        <p:blipFill>
          <a:blip r:embed="rId3" cstate="print"/>
          <a:stretch>
            <a:fillRect/>
          </a:stretch>
        </p:blipFill>
        <p:spPr>
          <a:xfrm>
            <a:off x="3048000" y="2286000"/>
            <a:ext cx="3048000" cy="2286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324600" cy="1143000"/>
          </a:xfrm>
        </p:spPr>
        <p:txBody>
          <a:bodyPr>
            <a:normAutofit fontScale="90000"/>
          </a:bodyPr>
          <a:lstStyle/>
          <a:p>
            <a:pPr algn="l"/>
            <a:r>
              <a:rPr lang="en-US" dirty="0" smtClean="0"/>
              <a:t>I. Jesus Humbles Himself  </a:t>
            </a:r>
            <a:endParaRPr lang="en-US" dirty="0"/>
          </a:p>
        </p:txBody>
      </p:sp>
      <p:pic>
        <p:nvPicPr>
          <p:cNvPr id="5" name="Picture 2" descr="C:\Users\Owner\Documents\My Documents\01 The Story\Chapter Icons\Chapter Icons-Horizontal\H-Icon_Ch26a_Nails.jpg"/>
          <p:cNvPicPr>
            <a:picLocks noChangeAspect="1" noChangeArrowheads="1"/>
          </p:cNvPicPr>
          <p:nvPr/>
        </p:nvPicPr>
        <p:blipFill>
          <a:blip r:embed="rId2" cstate="print"/>
          <a:srcRect l="51667" t="34444"/>
          <a:stretch>
            <a:fillRect/>
          </a:stretch>
        </p:blipFill>
        <p:spPr bwMode="auto">
          <a:xfrm>
            <a:off x="0" y="0"/>
            <a:ext cx="2057400" cy="25908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http://deacondance.com/wp-content/uploads/2012/05/Apostles-all-have-beards.jpg"/>
          <p:cNvPicPr>
            <a:picLocks noChangeAspect="1" noChangeArrowheads="1"/>
          </p:cNvPicPr>
          <p:nvPr/>
        </p:nvPicPr>
        <p:blipFill>
          <a:blip r:embed="rId2" cstate="print"/>
          <a:srcRect l="1349" t="2036" r="1518" b="2290"/>
          <a:stretch>
            <a:fillRect/>
          </a:stretch>
        </p:blipFill>
        <p:spPr bwMode="auto">
          <a:xfrm>
            <a:off x="0" y="839259"/>
            <a:ext cx="9220200" cy="6018741"/>
          </a:xfrm>
          <a:prstGeom prst="rect">
            <a:avLst/>
          </a:prstGeom>
          <a:noFill/>
        </p:spPr>
      </p:pic>
      <p:sp>
        <p:nvSpPr>
          <p:cNvPr id="5" name="Content Placeholder 2"/>
          <p:cNvSpPr txBox="1">
            <a:spLocks/>
          </p:cNvSpPr>
          <p:nvPr/>
        </p:nvSpPr>
        <p:spPr>
          <a:xfrm>
            <a:off x="685800" y="152400"/>
            <a:ext cx="71628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John 13 – Jesus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washed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his disciples feet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orryisuseless.files.wordpress.com/2012/02/disciples-and-jesus.jpg"/>
          <p:cNvPicPr>
            <a:picLocks noChangeAspect="1" noChangeArrowheads="1"/>
          </p:cNvPicPr>
          <p:nvPr/>
        </p:nvPicPr>
        <p:blipFill>
          <a:blip r:embed="rId2" cstate="print"/>
          <a:srcRect/>
          <a:stretch>
            <a:fillRect/>
          </a:stretch>
        </p:blipFill>
        <p:spPr bwMode="auto">
          <a:xfrm>
            <a:off x="0" y="1066799"/>
            <a:ext cx="9144000" cy="5157789"/>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304800" y="228600"/>
            <a:ext cx="86868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Focused on disciples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peace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comfort – John 14</a:t>
            </a:r>
          </a:p>
        </p:txBody>
      </p:sp>
      <p:pic>
        <p:nvPicPr>
          <p:cNvPr id="17410" name="Picture 2" descr="http://manhattaninfidel.com/wp-content/uploads/2011/06/jesus-apostles-03.jpg"/>
          <p:cNvPicPr>
            <a:picLocks noChangeAspect="1" noChangeArrowheads="1"/>
          </p:cNvPicPr>
          <p:nvPr/>
        </p:nvPicPr>
        <p:blipFill>
          <a:blip r:embed="rId3" cstate="print"/>
          <a:srcRect/>
          <a:stretch>
            <a:fillRect/>
          </a:stretch>
        </p:blipFill>
        <p:spPr bwMode="auto">
          <a:xfrm>
            <a:off x="533400" y="838200"/>
            <a:ext cx="7848600" cy="588645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t0.gstatic.com/images?q=tbn:ANd9GcQaVD6aI_AMbL8FVOPQGvBfcRxcsnL8ZF3OOHP12gWyIPAr3ZFNFA"/>
          <p:cNvPicPr>
            <a:picLocks noChangeAspect="1" noChangeArrowheads="1"/>
          </p:cNvPicPr>
          <p:nvPr/>
        </p:nvPicPr>
        <p:blipFill>
          <a:blip r:embed="rId2" cstate="print"/>
          <a:srcRect/>
          <a:stretch>
            <a:fillRect/>
          </a:stretch>
        </p:blipFill>
        <p:spPr bwMode="auto">
          <a:xfrm>
            <a:off x="0" y="1371600"/>
            <a:ext cx="9129820" cy="5486400"/>
          </a:xfrm>
          <a:prstGeom prst="rect">
            <a:avLst/>
          </a:prstGeom>
          <a:noFill/>
        </p:spPr>
      </p:pic>
      <p:sp>
        <p:nvSpPr>
          <p:cNvPr id="5" name="Content Placeholder 2"/>
          <p:cNvSpPr txBox="1">
            <a:spLocks/>
          </p:cNvSpPr>
          <p:nvPr/>
        </p:nvSpPr>
        <p:spPr>
          <a:xfrm>
            <a:off x="609600" y="533400"/>
            <a:ext cx="8382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Reinforcing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relationship</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calling</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John 15</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12688</TotalTime>
  <Words>196</Words>
  <Application>Microsoft Office PowerPoint</Application>
  <PresentationFormat>On-screen Show (4:3)</PresentationFormat>
  <Paragraphs>22</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The Story Finding Your Story in God’s Story  “The Hour of Darkness” </vt:lpstr>
      <vt:lpstr>Review Chapter 25  “Jesus, the Son of God” </vt:lpstr>
      <vt:lpstr>Slide 4</vt:lpstr>
      <vt:lpstr>I. Jesus Humbles Himself  </vt:lpstr>
      <vt:lpstr>Slide 6</vt:lpstr>
      <vt:lpstr>Slide 7</vt:lpstr>
      <vt:lpstr>Slide 8</vt:lpstr>
      <vt:lpstr>Slide 9</vt:lpstr>
      <vt:lpstr>Slide 10</vt:lpstr>
      <vt:lpstr>Slide 11</vt:lpstr>
      <vt:lpstr>Slide 12</vt:lpstr>
      <vt:lpstr>II. Jesus Betrayed and Arrested  </vt:lpstr>
      <vt:lpstr>Slide 14</vt:lpstr>
      <vt:lpstr>Slide 15</vt:lpstr>
      <vt:lpstr>Slide 16</vt:lpstr>
      <vt:lpstr>III. Jesus Crucified </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251</cp:revision>
  <dcterms:created xsi:type="dcterms:W3CDTF">2010-04-18T00:31:04Z</dcterms:created>
  <dcterms:modified xsi:type="dcterms:W3CDTF">2013-07-14T18:05:27Z</dcterms:modified>
</cp:coreProperties>
</file>