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321" r:id="rId2"/>
    <p:sldId id="322" r:id="rId3"/>
    <p:sldId id="324" r:id="rId4"/>
    <p:sldId id="348" r:id="rId5"/>
    <p:sldId id="257" r:id="rId6"/>
    <p:sldId id="323" r:id="rId7"/>
    <p:sldId id="339" r:id="rId8"/>
    <p:sldId id="340" r:id="rId9"/>
    <p:sldId id="338" r:id="rId10"/>
    <p:sldId id="332" r:id="rId11"/>
    <p:sldId id="326" r:id="rId12"/>
    <p:sldId id="328" r:id="rId13"/>
    <p:sldId id="345" r:id="rId14"/>
    <p:sldId id="346" r:id="rId15"/>
    <p:sldId id="349" r:id="rId16"/>
    <p:sldId id="341" r:id="rId17"/>
    <p:sldId id="305" r:id="rId18"/>
    <p:sldId id="343" r:id="rId19"/>
    <p:sldId id="327" r:id="rId20"/>
    <p:sldId id="342" r:id="rId21"/>
    <p:sldId id="350" r:id="rId22"/>
    <p:sldId id="306" r:id="rId23"/>
    <p:sldId id="329" r:id="rId24"/>
    <p:sldId id="335" r:id="rId25"/>
    <p:sldId id="336" r:id="rId26"/>
    <p:sldId id="330" r:id="rId27"/>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576"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48" y="132"/>
    </p:cViewPr>
  </p:outlineViewPr>
  <p:notesTextViewPr>
    <p:cViewPr>
      <p:scale>
        <a:sx n="100" d="100"/>
        <a:sy n="100" d="100"/>
      </p:scale>
      <p:origin x="0" y="0"/>
    </p:cViewPr>
  </p:notesTextViewPr>
  <p:notesViewPr>
    <p:cSldViewPr>
      <p:cViewPr varScale="1">
        <p:scale>
          <a:sx n="59" d="100"/>
          <a:sy n="59" d="100"/>
        </p:scale>
        <p:origin x="-2508" y="-78"/>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3866"/>
          </a:xfrm>
          <a:prstGeom prst="rect">
            <a:avLst/>
          </a:prstGeom>
        </p:spPr>
        <p:txBody>
          <a:bodyPr vert="horz" lIns="91440" tIns="45720" rIns="91440" bIns="45720" rtlCol="0"/>
          <a:lstStyle>
            <a:lvl1pPr algn="r">
              <a:defRPr sz="1200"/>
            </a:lvl1pPr>
          </a:lstStyle>
          <a:p>
            <a:fld id="{51D603B4-DE03-4A40-8112-39CC582733D4}" type="datetimeFigureOut">
              <a:rPr lang="en-US" smtClean="0"/>
              <a:pPr/>
              <a:t>4/21/2013</a:t>
            </a:fld>
            <a:endParaRPr lang="en-US"/>
          </a:p>
        </p:txBody>
      </p:sp>
      <p:sp>
        <p:nvSpPr>
          <p:cNvPr id="4" name="Footer Placeholder 3"/>
          <p:cNvSpPr>
            <a:spLocks noGrp="1"/>
          </p:cNvSpPr>
          <p:nvPr>
            <p:ph type="ftr" sz="quarter" idx="2"/>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883"/>
            <a:ext cx="2971800" cy="453866"/>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791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28800" y="1676400"/>
            <a:ext cx="68580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4/21/2013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4/21/2013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4/21/2013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4/21/2013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Owner\Documents\My%20Documents\01%20The%20Story\Videos\chapter_13_-_the_king_who_had_it_all.m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
        <p:nvSpPr>
          <p:cNvPr id="4" name="Content Placeholder 2"/>
          <p:cNvSpPr txBox="1">
            <a:spLocks/>
          </p:cNvSpPr>
          <p:nvPr/>
        </p:nvSpPr>
        <p:spPr>
          <a:xfrm>
            <a:off x="2362200" y="5334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Tax burden causes revolt against </a:t>
            </a: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Rehoboam</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1 Kings 12:1-20</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bibleencyclopedia.com/picturesjpeg/Jeroboam_confronts_Rehoboam_C-470.jpg"/>
          <p:cNvPicPr>
            <a:picLocks noChangeAspect="1" noChangeArrowheads="1"/>
          </p:cNvPicPr>
          <p:nvPr/>
        </p:nvPicPr>
        <p:blipFill>
          <a:blip r:embed="rId2" cstate="print"/>
          <a:srcRect t="5037" b="18152"/>
          <a:stretch>
            <a:fillRect/>
          </a:stretch>
        </p:blipFill>
        <p:spPr bwMode="auto">
          <a:xfrm>
            <a:off x="1295400" y="1295400"/>
            <a:ext cx="6320507" cy="5562600"/>
          </a:xfrm>
          <a:prstGeom prst="rect">
            <a:avLst/>
          </a:prstGeom>
          <a:noFill/>
        </p:spPr>
      </p:pic>
      <p:sp>
        <p:nvSpPr>
          <p:cNvPr id="5" name="Content Placeholder 2"/>
          <p:cNvSpPr txBox="1">
            <a:spLocks/>
          </p:cNvSpPr>
          <p:nvPr/>
        </p:nvSpPr>
        <p:spPr>
          <a:xfrm>
            <a:off x="1143000" y="228600"/>
            <a:ext cx="64770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Lighten the tax burden and we will be your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loyal</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subjects</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biblestudyoutlines.org/wp-content/uploads/2012/08/king-rehoboam-of-judah.jpeg"/>
          <p:cNvPicPr>
            <a:picLocks noChangeAspect="1" noChangeArrowheads="1"/>
          </p:cNvPicPr>
          <p:nvPr/>
        </p:nvPicPr>
        <p:blipFill>
          <a:blip r:embed="rId2" cstate="print"/>
          <a:srcRect/>
          <a:stretch>
            <a:fillRect/>
          </a:stretch>
        </p:blipFill>
        <p:spPr bwMode="auto">
          <a:xfrm>
            <a:off x="24431" y="0"/>
            <a:ext cx="5461969" cy="6858000"/>
          </a:xfrm>
          <a:prstGeom prst="rect">
            <a:avLst/>
          </a:prstGeom>
          <a:noFill/>
        </p:spPr>
      </p:pic>
      <p:sp>
        <p:nvSpPr>
          <p:cNvPr id="5" name="Content Placeholder 2"/>
          <p:cNvSpPr txBox="1">
            <a:spLocks/>
          </p:cNvSpPr>
          <p:nvPr/>
        </p:nvSpPr>
        <p:spPr>
          <a:xfrm>
            <a:off x="5257800" y="533400"/>
            <a:ext cx="37338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Counsel of the elders – be a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servant</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to the people and they will be loyal</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http://1.bp.blogspot.com/-i9gD74UZEJk/UIR8NNCmv0I/AAAAAAAA0r0/erpUtmDkM1I/s1600/Rehoboam_rejects_counsel_C-213.jpg"/>
          <p:cNvPicPr>
            <a:picLocks noChangeAspect="1" noChangeArrowheads="1"/>
          </p:cNvPicPr>
          <p:nvPr/>
        </p:nvPicPr>
        <p:blipFill>
          <a:blip r:embed="rId2" cstate="print"/>
          <a:srcRect b="5405"/>
          <a:stretch>
            <a:fillRect/>
          </a:stretch>
        </p:blipFill>
        <p:spPr bwMode="auto">
          <a:xfrm>
            <a:off x="1447800" y="76200"/>
            <a:ext cx="5334001" cy="6744731"/>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2" name="Picture 2" descr="http://i138.photobucket.com/albums/q258/ParshallAE/RehoboamCounselswithYoungMen.jpg"/>
          <p:cNvPicPr>
            <a:picLocks noChangeAspect="1" noChangeArrowheads="1"/>
          </p:cNvPicPr>
          <p:nvPr/>
        </p:nvPicPr>
        <p:blipFill>
          <a:blip r:embed="rId2" cstate="print"/>
          <a:srcRect/>
          <a:stretch>
            <a:fillRect/>
          </a:stretch>
        </p:blipFill>
        <p:spPr bwMode="auto">
          <a:xfrm>
            <a:off x="-18614" y="0"/>
            <a:ext cx="5653924" cy="6858000"/>
          </a:xfrm>
          <a:prstGeom prst="rect">
            <a:avLst/>
          </a:prstGeom>
          <a:noFill/>
        </p:spPr>
      </p:pic>
      <p:sp>
        <p:nvSpPr>
          <p:cNvPr id="5" name="Content Placeholder 2"/>
          <p:cNvSpPr txBox="1">
            <a:spLocks/>
          </p:cNvSpPr>
          <p:nvPr/>
        </p:nvSpPr>
        <p:spPr>
          <a:xfrm>
            <a:off x="5410200" y="533400"/>
            <a:ext cx="35814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Counsel of the peers – make the burdens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heavier</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410200" y="533400"/>
            <a:ext cx="35814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Counsel of the peers – make the burdens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heavier</a:t>
            </a:r>
          </a:p>
          <a:p>
            <a:pPr marL="742950" marR="0" lvl="1" indent="-285750" algn="l" defTabSz="914400" rtl="0" eaLnBrk="1" fontAlgn="auto" latinLnBrk="0" hangingPunct="1">
              <a:lnSpc>
                <a:spcPct val="100000"/>
              </a:lnSpc>
              <a:spcBef>
                <a:spcPct val="20000"/>
              </a:spcBef>
              <a:spcAft>
                <a:spcPts val="0"/>
              </a:spcAft>
              <a:buClrTx/>
              <a:buSzTx/>
              <a:buFontTx/>
              <a:buBlip>
                <a:blip r:embed="rId2"/>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pic>
        <p:nvPicPr>
          <p:cNvPr id="6" name="Picture 4" descr="http://i3.photobucket.com/albums/y52/Sineomuse/48258301.png"/>
          <p:cNvPicPr>
            <a:picLocks noChangeAspect="1" noChangeArrowheads="1"/>
          </p:cNvPicPr>
          <p:nvPr/>
        </p:nvPicPr>
        <p:blipFill>
          <a:blip r:embed="rId3" cstate="print"/>
          <a:srcRect/>
          <a:stretch>
            <a:fillRect/>
          </a:stretch>
        </p:blipFill>
        <p:spPr bwMode="auto">
          <a:xfrm>
            <a:off x="0" y="2057400"/>
            <a:ext cx="5867400" cy="4639614"/>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http://www.keyway.ca/jpg/rehoboam.jpg"/>
          <p:cNvPicPr>
            <a:picLocks noChangeAspect="1" noChangeArrowheads="1"/>
          </p:cNvPicPr>
          <p:nvPr/>
        </p:nvPicPr>
        <p:blipFill>
          <a:blip r:embed="rId2" cstate="print"/>
          <a:srcRect r="11748"/>
          <a:stretch>
            <a:fillRect/>
          </a:stretch>
        </p:blipFill>
        <p:spPr bwMode="auto">
          <a:xfrm>
            <a:off x="304800" y="685800"/>
            <a:ext cx="5334000" cy="5410200"/>
          </a:xfrm>
          <a:prstGeom prst="rect">
            <a:avLst/>
          </a:prstGeom>
          <a:noFill/>
        </p:spPr>
      </p:pic>
      <p:sp>
        <p:nvSpPr>
          <p:cNvPr id="5" name="Content Placeholder 2"/>
          <p:cNvSpPr txBox="1">
            <a:spLocks/>
          </p:cNvSpPr>
          <p:nvPr/>
        </p:nvSpPr>
        <p:spPr>
          <a:xfrm>
            <a:off x="5486400" y="533400"/>
            <a:ext cx="35052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Rehoboam</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paid no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attention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to the people</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Revolt by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design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God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 Leadership of the Insecure </a:t>
            </a:r>
            <a:endParaRPr lang="en-US" dirty="0"/>
          </a:p>
        </p:txBody>
      </p:sp>
      <p:sp>
        <p:nvSpPr>
          <p:cNvPr id="3" name="Content Placeholder 2"/>
          <p:cNvSpPr>
            <a:spLocks noGrp="1"/>
          </p:cNvSpPr>
          <p:nvPr>
            <p:ph idx="1"/>
          </p:nvPr>
        </p:nvSpPr>
        <p:spPr>
          <a:xfrm>
            <a:off x="2286000" y="1676400"/>
            <a:ext cx="6400800" cy="4525963"/>
          </a:xfrm>
        </p:spPr>
        <p:txBody>
          <a:bodyPr>
            <a:normAutofit/>
          </a:bodyPr>
          <a:lstStyle/>
          <a:p>
            <a:r>
              <a:rPr lang="en-US" dirty="0" smtClean="0"/>
              <a:t>1 Kings 12:25-33</a:t>
            </a:r>
          </a:p>
          <a:p>
            <a:r>
              <a:rPr lang="en-US" dirty="0" smtClean="0"/>
              <a:t>Jeroboam establishes idols and places of </a:t>
            </a:r>
            <a:r>
              <a:rPr lang="en-US" u="sng" dirty="0" smtClean="0"/>
              <a:t>worship</a:t>
            </a:r>
          </a:p>
          <a:p>
            <a:r>
              <a:rPr lang="en-US" dirty="0" smtClean="0"/>
              <a:t>If people go to the temple in Jerusalem – they will return their </a:t>
            </a:r>
            <a:r>
              <a:rPr lang="en-US" u="sng" dirty="0" smtClean="0"/>
              <a:t>allegiance</a:t>
            </a:r>
            <a:r>
              <a:rPr lang="en-US" dirty="0" smtClean="0"/>
              <a:t> to </a:t>
            </a:r>
            <a:r>
              <a:rPr lang="en-US" dirty="0" err="1" smtClean="0"/>
              <a:t>Rehoboam</a:t>
            </a:r>
            <a:endParaRPr lang="en-US" dirty="0" smtClean="0"/>
          </a:p>
        </p:txBody>
      </p:sp>
      <p:pic>
        <p:nvPicPr>
          <p:cNvPr id="5"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http://www.lds.org/images/Manuals/tchg-pix.nfo:o:520.jpg"/>
          <p:cNvPicPr>
            <a:picLocks noChangeAspect="1" noChangeArrowheads="1"/>
          </p:cNvPicPr>
          <p:nvPr/>
        </p:nvPicPr>
        <p:blipFill>
          <a:blip r:embed="rId2" cstate="print"/>
          <a:srcRect/>
          <a:stretch>
            <a:fillRect/>
          </a:stretch>
        </p:blipFill>
        <p:spPr bwMode="auto">
          <a:xfrm>
            <a:off x="0" y="1981200"/>
            <a:ext cx="5050969" cy="4572000"/>
          </a:xfrm>
          <a:prstGeom prst="rect">
            <a:avLst/>
          </a:prstGeom>
          <a:noFill/>
        </p:spPr>
      </p:pic>
      <p:sp>
        <p:nvSpPr>
          <p:cNvPr id="5" name="Content Placeholder 2"/>
          <p:cNvSpPr txBox="1">
            <a:spLocks/>
          </p:cNvSpPr>
          <p:nvPr/>
        </p:nvSpPr>
        <p:spPr>
          <a:xfrm>
            <a:off x="5334000" y="1828800"/>
            <a:ext cx="35052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Two gold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calves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the gods who brought you out of Egypt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
        <p:nvSpPr>
          <p:cNvPr id="4" name="Content Placeholder 2"/>
          <p:cNvSpPr txBox="1">
            <a:spLocks/>
          </p:cNvSpPr>
          <p:nvPr/>
        </p:nvSpPr>
        <p:spPr>
          <a:xfrm>
            <a:off x="2362200" y="5334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Confronted by a man of God –           1 Kings 13</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fontScale="90000"/>
          </a:bodyPr>
          <a:lstStyle/>
          <a:p>
            <a:pPr lvl="0"/>
            <a:r>
              <a:rPr lang="en-US" dirty="0" smtClean="0"/>
              <a:t>The Story</a:t>
            </a:r>
            <a:br>
              <a:rPr lang="en-US" dirty="0" smtClean="0"/>
            </a:br>
            <a:r>
              <a:rPr lang="en-US" dirty="0" smtClean="0"/>
              <a:t>Finding Your Story in God’s Story</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“A Kingdom Torn in Two”</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dirty="0" smtClean="0"/>
              <a:t>Series 2 - God Pursues His People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descr="http://dwellingintheword.files.wordpress.com/2010/12/13-fragonard.jpg?w=614"/>
          <p:cNvPicPr>
            <a:picLocks noChangeAspect="1" noChangeArrowheads="1"/>
          </p:cNvPicPr>
          <p:nvPr/>
        </p:nvPicPr>
        <p:blipFill>
          <a:blip r:embed="rId2" cstate="print"/>
          <a:srcRect/>
          <a:stretch>
            <a:fillRect/>
          </a:stretch>
        </p:blipFill>
        <p:spPr bwMode="auto">
          <a:xfrm>
            <a:off x="381000" y="0"/>
            <a:ext cx="8458200" cy="6839656"/>
          </a:xfrm>
          <a:prstGeom prst="rect">
            <a:avLst/>
          </a:prstGeom>
          <a:noFill/>
        </p:spPr>
      </p:pic>
      <p:sp>
        <p:nvSpPr>
          <p:cNvPr id="5" name="Content Placeholder 2"/>
          <p:cNvSpPr txBox="1">
            <a:spLocks/>
          </p:cNvSpPr>
          <p:nvPr/>
        </p:nvSpPr>
        <p:spPr>
          <a:xfrm>
            <a:off x="0" y="228600"/>
            <a:ext cx="91440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Speaks against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altar</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raised up by Jeroboam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descr="http://dwellingintheword.files.wordpress.com/2010/12/13-fragonard.jpg?w=614"/>
          <p:cNvPicPr>
            <a:picLocks noChangeAspect="1" noChangeArrowheads="1"/>
          </p:cNvPicPr>
          <p:nvPr/>
        </p:nvPicPr>
        <p:blipFill>
          <a:blip r:embed="rId2" cstate="print"/>
          <a:srcRect/>
          <a:stretch>
            <a:fillRect/>
          </a:stretch>
        </p:blipFill>
        <p:spPr bwMode="auto">
          <a:xfrm>
            <a:off x="381000" y="0"/>
            <a:ext cx="8458200" cy="6839656"/>
          </a:xfrm>
          <a:prstGeom prst="rect">
            <a:avLst/>
          </a:prstGeom>
          <a:noFill/>
        </p:spPr>
      </p:pic>
      <p:sp>
        <p:nvSpPr>
          <p:cNvPr id="5" name="Content Placeholder 2"/>
          <p:cNvSpPr txBox="1">
            <a:spLocks/>
          </p:cNvSpPr>
          <p:nvPr/>
        </p:nvSpPr>
        <p:spPr>
          <a:xfrm>
            <a:off x="0" y="228600"/>
            <a:ext cx="86106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Jeroboam continued in his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evil</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ways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Divided Loyalties </a:t>
            </a:r>
            <a:endParaRPr lang="en-US" sz="2800" dirty="0"/>
          </a:p>
        </p:txBody>
      </p:sp>
      <p:pic>
        <p:nvPicPr>
          <p:cNvPr id="5"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
        <p:nvSpPr>
          <p:cNvPr id="6" name="Content Placeholder 2"/>
          <p:cNvSpPr txBox="1">
            <a:spLocks/>
          </p:cNvSpPr>
          <p:nvPr/>
        </p:nvSpPr>
        <p:spPr>
          <a:xfrm>
            <a:off x="2362200" y="1600200"/>
            <a:ext cx="6324600" cy="5181600"/>
          </a:xfrm>
          <a:prstGeom prst="rect">
            <a:avLst/>
          </a:prstGeom>
          <a:no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Started with Solomon’s divided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heart</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No other gods – no idols</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Divided heart</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Divided kingdom – division ordered by God, but not in the plan of God</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influence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leadership</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Home</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Employment</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church</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Integrity – </a:t>
            </a:r>
            <a:r>
              <a:rPr lang="en-US" u="sng" dirty="0" smtClean="0"/>
              <a:t>integrated</a:t>
            </a:r>
          </a:p>
          <a:p>
            <a:pPr lvl="1"/>
            <a:r>
              <a:rPr lang="en-US" dirty="0" smtClean="0"/>
              <a:t>No </a:t>
            </a:r>
            <a:r>
              <a:rPr lang="en-US" u="sng" dirty="0" smtClean="0"/>
              <a:t>division</a:t>
            </a:r>
            <a:r>
              <a:rPr lang="en-US" dirty="0" smtClean="0"/>
              <a:t> in life/lifestyle</a:t>
            </a:r>
          </a:p>
          <a:p>
            <a:pPr lvl="1"/>
            <a:r>
              <a:rPr lang="en-US" dirty="0" smtClean="0"/>
              <a:t>No </a:t>
            </a:r>
            <a:r>
              <a:rPr lang="en-US" u="sng" dirty="0" smtClean="0"/>
              <a:t>dilemma</a:t>
            </a:r>
            <a:r>
              <a:rPr lang="en-US" dirty="0" smtClean="0"/>
              <a:t> for confusion of followers</a:t>
            </a:r>
          </a:p>
        </p:txBody>
      </p:sp>
      <p:pic>
        <p:nvPicPr>
          <p:cNvPr id="2"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normAutofit/>
          </a:bodyPr>
          <a:lstStyle/>
          <a:p>
            <a:r>
              <a:rPr lang="en-US" dirty="0" smtClean="0"/>
              <a:t>Bad </a:t>
            </a:r>
            <a:r>
              <a:rPr lang="en-US" u="sng" dirty="0" smtClean="0"/>
              <a:t>leadership</a:t>
            </a:r>
            <a:r>
              <a:rPr lang="en-US" dirty="0" smtClean="0"/>
              <a:t> caused all of Israel to suffer – so does bad leadership in our homes, churches, political</a:t>
            </a:r>
          </a:p>
          <a:p>
            <a:r>
              <a:rPr lang="en-US" dirty="0" smtClean="0"/>
              <a:t>During the divided kingdom there were </a:t>
            </a:r>
            <a:r>
              <a:rPr lang="en-US" u="sng" dirty="0" smtClean="0"/>
              <a:t>38</a:t>
            </a:r>
            <a:r>
              <a:rPr lang="en-US" dirty="0" smtClean="0"/>
              <a:t> kings, and only </a:t>
            </a:r>
            <a:r>
              <a:rPr lang="en-US" u="sng" dirty="0" smtClean="0"/>
              <a:t>five</a:t>
            </a:r>
            <a:r>
              <a:rPr lang="en-US" dirty="0" smtClean="0"/>
              <a:t> of them followed God. </a:t>
            </a:r>
          </a:p>
          <a:p>
            <a:r>
              <a:rPr lang="en-US" dirty="0" smtClean="0"/>
              <a:t>Spatial disorientation – </a:t>
            </a:r>
            <a:r>
              <a:rPr lang="en-US" u="sng" dirty="0" smtClean="0"/>
              <a:t>spiritual</a:t>
            </a:r>
            <a:r>
              <a:rPr lang="en-US" dirty="0" smtClean="0"/>
              <a:t> disorientation, where you don’t trust the instruments</a:t>
            </a:r>
            <a:endParaRPr lang="en-US" dirty="0"/>
          </a:p>
        </p:txBody>
      </p:sp>
      <p:pic>
        <p:nvPicPr>
          <p:cNvPr id="2"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229600" cy="6858000"/>
          </a:xfrm>
        </p:spPr>
        <p:txBody>
          <a:bodyPr>
            <a:noAutofit/>
          </a:bodyPr>
          <a:lstStyle/>
          <a:p>
            <a:r>
              <a:rPr lang="en-US" dirty="0" smtClean="0"/>
              <a:t>Division or Unity?</a:t>
            </a:r>
            <a:endParaRPr lang="en-US" u="sng" dirty="0" smtClean="0"/>
          </a:p>
          <a:p>
            <a:r>
              <a:rPr lang="en-US" dirty="0" smtClean="0"/>
              <a:t>John 17:20-23 (NLT) </a:t>
            </a:r>
            <a:r>
              <a:rPr lang="en-US" baseline="30000" dirty="0" smtClean="0"/>
              <a:t>20 </a:t>
            </a:r>
            <a:r>
              <a:rPr lang="en-US" dirty="0" smtClean="0"/>
              <a:t> “I am praying not only for these disciples but also for all who will ever believe in me through their message. </a:t>
            </a:r>
            <a:r>
              <a:rPr lang="en-US" baseline="30000" dirty="0" smtClean="0"/>
              <a:t>21 </a:t>
            </a:r>
            <a:r>
              <a:rPr lang="en-US" dirty="0" smtClean="0"/>
              <a:t> I pray that they will all be one, just as you and I are one—as you are in me, Father, and I am in you. And may they be in us so that the world will believe you sent me. </a:t>
            </a:r>
            <a:r>
              <a:rPr lang="en-US" baseline="30000" dirty="0" smtClean="0"/>
              <a:t>22 </a:t>
            </a:r>
            <a:r>
              <a:rPr lang="en-US" dirty="0" smtClean="0"/>
              <a:t> “I have given them the glory you gave me, so they may be one as we are one. </a:t>
            </a:r>
            <a:r>
              <a:rPr lang="en-US" baseline="30000" dirty="0" smtClean="0"/>
              <a:t>23 </a:t>
            </a:r>
            <a:r>
              <a:rPr lang="en-US" dirty="0" smtClean="0"/>
              <a:t> I am in them and you are in me. May they experience such perfect unity that the world will know that you sent me and that you love them as much as you love me. </a:t>
            </a:r>
          </a:p>
          <a:p>
            <a:r>
              <a:rPr lang="en-US" dirty="0" smtClean="0"/>
              <a:t>Father – make them all </a:t>
            </a:r>
            <a:r>
              <a:rPr lang="en-US" u="sng" dirty="0" smtClean="0"/>
              <a:t>one</a:t>
            </a: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a:bodyPr>
          <a:lstStyle/>
          <a:p>
            <a:pPr lvl="0"/>
            <a:r>
              <a:rPr lang="en-US" dirty="0" smtClean="0"/>
              <a:t>Review Chapter 13</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“The King Who Had it All”</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dirty="0" smtClean="0"/>
              <a:t>Series 2 - God Pursues His People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_13_-_the_king_who_had_it_all.mov">
            <a:hlinkClick r:id="" action="ppaction://media"/>
          </p:cNvPr>
          <p:cNvPicPr>
            <a:picLocks noRot="1" noChangeAspect="1"/>
          </p:cNvPicPr>
          <p:nvPr>
            <a:videoFile r:link="rId1"/>
          </p:nvPr>
        </p:nvPicPr>
        <p:blipFill>
          <a:blip r:embed="rId3" cstate="print"/>
          <a:stretch>
            <a:fillRect/>
          </a:stretch>
        </p:blipFill>
        <p:spPr>
          <a:xfrm>
            <a:off x="3048000" y="2286000"/>
            <a:ext cx="3048000" cy="228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 Division Set in Motion  </a:t>
            </a:r>
            <a:endParaRPr lang="en-US" dirty="0"/>
          </a:p>
        </p:txBody>
      </p:sp>
      <p:sp>
        <p:nvSpPr>
          <p:cNvPr id="3" name="Content Placeholder 2"/>
          <p:cNvSpPr>
            <a:spLocks noGrp="1"/>
          </p:cNvSpPr>
          <p:nvPr>
            <p:ph idx="1"/>
          </p:nvPr>
        </p:nvSpPr>
        <p:spPr>
          <a:xfrm>
            <a:off x="2133600" y="1676400"/>
            <a:ext cx="6553200" cy="4525963"/>
          </a:xfrm>
        </p:spPr>
        <p:txBody>
          <a:bodyPr>
            <a:normAutofit/>
          </a:bodyPr>
          <a:lstStyle/>
          <a:p>
            <a:endParaRPr lang="en-US" dirty="0" smtClean="0"/>
          </a:p>
        </p:txBody>
      </p:sp>
      <p:pic>
        <p:nvPicPr>
          <p:cNvPr id="5"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http://www.toptenz.net/wp-content/uploads/2013/04/john-denver.jpg"/>
          <p:cNvPicPr>
            <a:picLocks noChangeAspect="1" noChangeArrowheads="1"/>
          </p:cNvPicPr>
          <p:nvPr/>
        </p:nvPicPr>
        <p:blipFill>
          <a:blip r:embed="rId2" cstate="print"/>
          <a:srcRect/>
          <a:stretch>
            <a:fillRect/>
          </a:stretch>
        </p:blipFill>
        <p:spPr bwMode="auto">
          <a:xfrm>
            <a:off x="1014449" y="0"/>
            <a:ext cx="6910351"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mages1.wikia.nocookie.net/__cb20100823071150/althistory/images/2/20/JFK_Jr._.jpg"/>
          <p:cNvPicPr>
            <a:picLocks noChangeAspect="1" noChangeArrowheads="1"/>
          </p:cNvPicPr>
          <p:nvPr/>
        </p:nvPicPr>
        <p:blipFill>
          <a:blip r:embed="rId2" cstate="print"/>
          <a:srcRect/>
          <a:stretch>
            <a:fillRect/>
          </a:stretch>
        </p:blipFill>
        <p:spPr bwMode="auto">
          <a:xfrm>
            <a:off x="2438400" y="0"/>
            <a:ext cx="4495800" cy="6821812"/>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3.bp.blogspot.com/-ByyXDaqW_P8/T5XEEIqvvEI/AAAAAAAABFI/66KAaT4ZFUk/s1600/solomonwives.jpg"/>
          <p:cNvPicPr>
            <a:picLocks noChangeAspect="1" noChangeArrowheads="1"/>
          </p:cNvPicPr>
          <p:nvPr/>
        </p:nvPicPr>
        <p:blipFill>
          <a:blip r:embed="rId2" cstate="print"/>
          <a:srcRect/>
          <a:stretch>
            <a:fillRect/>
          </a:stretch>
        </p:blipFill>
        <p:spPr bwMode="auto">
          <a:xfrm>
            <a:off x="0" y="304800"/>
            <a:ext cx="9121121" cy="6553200"/>
          </a:xfrm>
          <a:prstGeom prst="rect">
            <a:avLst/>
          </a:prstGeom>
          <a:noFill/>
        </p:spPr>
      </p:pic>
      <p:sp>
        <p:nvSpPr>
          <p:cNvPr id="5" name="Content Placeholder 2"/>
          <p:cNvSpPr txBox="1">
            <a:spLocks/>
          </p:cNvSpPr>
          <p:nvPr/>
        </p:nvSpPr>
        <p:spPr>
          <a:xfrm>
            <a:off x="152400" y="304800"/>
            <a:ext cx="5181600" cy="49530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i="0" u="none" strike="noStrike" kern="1200" cap="none" spc="0" normalizeH="0" baseline="0" noProof="0" dirty="0" smtClean="0">
                <a:ln>
                  <a:noFill/>
                </a:ln>
                <a:solidFill>
                  <a:schemeClr val="bg1"/>
                </a:solidFill>
                <a:uLnTx/>
                <a:uFillTx/>
                <a:latin typeface="+mn-lt"/>
                <a:ea typeface="+mn-ea"/>
                <a:cs typeface="+mn-cs"/>
              </a:rPr>
              <a:t>Solomon’s wives</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i="0" u="none" strike="noStrike" kern="1200" cap="none" spc="0" normalizeH="0" baseline="0" noProof="0" dirty="0" smtClean="0">
                <a:ln>
                  <a:noFill/>
                </a:ln>
                <a:solidFill>
                  <a:schemeClr val="bg1"/>
                </a:solidFill>
                <a:uLnTx/>
                <a:uFillTx/>
                <a:latin typeface="+mn-lt"/>
                <a:ea typeface="+mn-ea"/>
                <a:cs typeface="+mn-cs"/>
              </a:rPr>
              <a:t>They turned his </a:t>
            </a:r>
            <a:r>
              <a:rPr kumimoji="0" lang="en-US" sz="2800" i="0" strike="noStrike" kern="1200" cap="none" spc="0" normalizeH="0" baseline="0" noProof="0" dirty="0" smtClean="0">
                <a:ln>
                  <a:noFill/>
                </a:ln>
                <a:solidFill>
                  <a:schemeClr val="bg1"/>
                </a:solidFill>
                <a:uLnTx/>
                <a:uFillTx/>
                <a:latin typeface="+mn-lt"/>
                <a:ea typeface="+mn-ea"/>
                <a:cs typeface="+mn-cs"/>
              </a:rPr>
              <a:t>heart</a:t>
            </a:r>
            <a:r>
              <a:rPr kumimoji="0" lang="en-US" sz="2800" i="0" u="none" strike="noStrike" kern="1200" cap="none" spc="0" normalizeH="0" baseline="0" noProof="0" dirty="0" smtClean="0">
                <a:ln>
                  <a:noFill/>
                </a:ln>
                <a:solidFill>
                  <a:schemeClr val="bg1"/>
                </a:solidFill>
                <a:uLnTx/>
                <a:uFillTx/>
                <a:latin typeface="+mn-lt"/>
                <a:ea typeface="+mn-ea"/>
                <a:cs typeface="+mn-cs"/>
              </a:rPr>
              <a:t> to worship other gods</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normAutofit lnSpcReduction="10000"/>
          </a:bodyPr>
          <a:lstStyle/>
          <a:p>
            <a:r>
              <a:rPr lang="en-US" dirty="0" smtClean="0"/>
              <a:t>Jeroboam – 1 Kings 11</a:t>
            </a:r>
          </a:p>
          <a:p>
            <a:pPr lvl="1"/>
            <a:r>
              <a:rPr lang="en-US" dirty="0" smtClean="0"/>
              <a:t>In charge of labor force for rebuilding </a:t>
            </a:r>
            <a:r>
              <a:rPr lang="en-US" u="sng" dirty="0" smtClean="0"/>
              <a:t>terraces</a:t>
            </a:r>
            <a:r>
              <a:rPr lang="en-US" dirty="0" smtClean="0"/>
              <a:t> of Solomon</a:t>
            </a:r>
          </a:p>
          <a:p>
            <a:pPr lvl="1"/>
            <a:r>
              <a:rPr lang="en-US" dirty="0" smtClean="0"/>
              <a:t>Prophet </a:t>
            </a:r>
            <a:r>
              <a:rPr lang="en-US" dirty="0" err="1" smtClean="0"/>
              <a:t>Ahijah</a:t>
            </a:r>
            <a:r>
              <a:rPr lang="en-US" dirty="0" smtClean="0"/>
              <a:t> – 1 Kings 11:29-33</a:t>
            </a:r>
          </a:p>
          <a:p>
            <a:pPr lvl="1"/>
            <a:r>
              <a:rPr lang="en-US" dirty="0" smtClean="0"/>
              <a:t>About to </a:t>
            </a:r>
            <a:r>
              <a:rPr lang="en-US" u="sng" dirty="0" smtClean="0"/>
              <a:t>tear</a:t>
            </a:r>
            <a:r>
              <a:rPr lang="en-US" dirty="0" smtClean="0"/>
              <a:t> the kingdom from Solomon</a:t>
            </a:r>
          </a:p>
          <a:p>
            <a:pPr lvl="1"/>
            <a:r>
              <a:rPr lang="en-US" dirty="0" smtClean="0"/>
              <a:t>He has </a:t>
            </a:r>
            <a:r>
              <a:rPr lang="en-US" u="sng" dirty="0" smtClean="0"/>
              <a:t>abandoned</a:t>
            </a:r>
            <a:r>
              <a:rPr lang="en-US" dirty="0" smtClean="0"/>
              <a:t> me</a:t>
            </a:r>
          </a:p>
          <a:p>
            <a:pPr lvl="1"/>
            <a:r>
              <a:rPr lang="en-US" dirty="0" smtClean="0"/>
              <a:t>I will give you </a:t>
            </a:r>
            <a:r>
              <a:rPr lang="en-US" u="sng" dirty="0" smtClean="0"/>
              <a:t>ten</a:t>
            </a:r>
            <a:r>
              <a:rPr lang="en-US" dirty="0" smtClean="0"/>
              <a:t> tribes (Israel)</a:t>
            </a:r>
          </a:p>
          <a:p>
            <a:pPr lvl="1"/>
            <a:r>
              <a:rPr lang="en-US" dirty="0" smtClean="0"/>
              <a:t>Solomon tried to </a:t>
            </a:r>
            <a:r>
              <a:rPr lang="en-US" u="sng" dirty="0" smtClean="0"/>
              <a:t>kill</a:t>
            </a:r>
            <a:r>
              <a:rPr lang="en-US" dirty="0" smtClean="0"/>
              <a:t> Jeroboam</a:t>
            </a:r>
          </a:p>
          <a:p>
            <a:r>
              <a:rPr lang="en-US" dirty="0" err="1" smtClean="0"/>
              <a:t>Rehoboam</a:t>
            </a:r>
            <a:endParaRPr lang="en-US" dirty="0" smtClean="0"/>
          </a:p>
          <a:p>
            <a:pPr lvl="1"/>
            <a:r>
              <a:rPr lang="en-US" dirty="0" smtClean="0"/>
              <a:t>Son of Solomon – became the </a:t>
            </a:r>
            <a:r>
              <a:rPr lang="en-US" u="sng" dirty="0" smtClean="0"/>
              <a:t>next</a:t>
            </a:r>
            <a:r>
              <a:rPr lang="en-US" dirty="0" smtClean="0"/>
              <a:t> king – 1 Kings 11:42-43</a:t>
            </a:r>
          </a:p>
          <a:p>
            <a:pPr lvl="1"/>
            <a:r>
              <a:rPr lang="en-US" dirty="0" smtClean="0"/>
              <a:t>Ruled </a:t>
            </a:r>
            <a:r>
              <a:rPr lang="en-US" u="sng" dirty="0" smtClean="0"/>
              <a:t>Judah</a:t>
            </a:r>
            <a:r>
              <a:rPr lang="en-US" dirty="0" smtClean="0"/>
              <a:t> (Judah and Benjamin)</a:t>
            </a:r>
            <a:endParaRPr lang="en-US" dirty="0"/>
          </a:p>
        </p:txBody>
      </p:sp>
      <p:pic>
        <p:nvPicPr>
          <p:cNvPr id="2" name="Picture 2" descr="C:\Users\Owner\Documents\My Documents\01 The Story\Chapter Icons\Chapter Icons-Horizontal\H-Icon_Ch14_Sword.jpg"/>
          <p:cNvPicPr>
            <a:picLocks noChangeAspect="1" noChangeArrowheads="1"/>
          </p:cNvPicPr>
          <p:nvPr/>
        </p:nvPicPr>
        <p:blipFill>
          <a:blip r:embed="rId2" cstate="print"/>
          <a:srcRect l="59167" t="25556"/>
          <a:stretch>
            <a:fillRect/>
          </a:stretch>
        </p:blipFill>
        <p:spPr bwMode="auto">
          <a:xfrm>
            <a:off x="0" y="0"/>
            <a:ext cx="2057400" cy="2813179"/>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10674</TotalTime>
  <Words>348</Words>
  <Application>Microsoft Office PowerPoint</Application>
  <PresentationFormat>On-screen Show (4:3)</PresentationFormat>
  <Paragraphs>50</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The Story Finding Your Story in God’s Story  “A Kingdom Torn in Two” </vt:lpstr>
      <vt:lpstr>Review Chapter 13  “The King Who Had it All” </vt:lpstr>
      <vt:lpstr>Slide 4</vt:lpstr>
      <vt:lpstr>I. Division Set in Motion  </vt:lpstr>
      <vt:lpstr>Slide 6</vt:lpstr>
      <vt:lpstr>Slide 7</vt:lpstr>
      <vt:lpstr>Slide 8</vt:lpstr>
      <vt:lpstr>Slide 9</vt:lpstr>
      <vt:lpstr>Slide 10</vt:lpstr>
      <vt:lpstr>Slide 11</vt:lpstr>
      <vt:lpstr>Slide 12</vt:lpstr>
      <vt:lpstr>Slide 13</vt:lpstr>
      <vt:lpstr>Slide 14</vt:lpstr>
      <vt:lpstr>Slide 15</vt:lpstr>
      <vt:lpstr>Slide 16</vt:lpstr>
      <vt:lpstr>II. Leadership of the Insecure </vt:lpstr>
      <vt:lpstr>Slide 18</vt:lpstr>
      <vt:lpstr>Slide 19</vt:lpstr>
      <vt:lpstr>Slide 20</vt:lpstr>
      <vt:lpstr>Slide 21</vt:lpstr>
      <vt:lpstr>III. Divided Loyalties </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250</cp:revision>
  <dcterms:created xsi:type="dcterms:W3CDTF">2010-04-18T00:31:04Z</dcterms:created>
  <dcterms:modified xsi:type="dcterms:W3CDTF">2013-04-21T16:03:30Z</dcterms:modified>
</cp:coreProperties>
</file>