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4"/>
  </p:handoutMasterIdLst>
  <p:sldIdLst>
    <p:sldId id="321" r:id="rId2"/>
    <p:sldId id="322" r:id="rId3"/>
    <p:sldId id="350" r:id="rId4"/>
    <p:sldId id="351" r:id="rId5"/>
    <p:sldId id="257" r:id="rId6"/>
    <p:sldId id="334" r:id="rId7"/>
    <p:sldId id="352" r:id="rId8"/>
    <p:sldId id="335" r:id="rId9"/>
    <p:sldId id="323" r:id="rId10"/>
    <p:sldId id="337" r:id="rId11"/>
    <p:sldId id="338" r:id="rId12"/>
    <p:sldId id="305" r:id="rId13"/>
    <p:sldId id="336" r:id="rId14"/>
    <p:sldId id="326" r:id="rId15"/>
    <p:sldId id="339" r:id="rId16"/>
    <p:sldId id="327" r:id="rId17"/>
    <p:sldId id="355" r:id="rId18"/>
    <p:sldId id="306" r:id="rId19"/>
    <p:sldId id="354" r:id="rId20"/>
    <p:sldId id="356" r:id="rId21"/>
    <p:sldId id="331" r:id="rId22"/>
    <p:sldId id="340" r:id="rId23"/>
    <p:sldId id="332" r:id="rId24"/>
    <p:sldId id="345" r:id="rId25"/>
    <p:sldId id="346" r:id="rId26"/>
    <p:sldId id="347" r:id="rId27"/>
    <p:sldId id="348" r:id="rId28"/>
    <p:sldId id="349" r:id="rId29"/>
    <p:sldId id="341" r:id="rId30"/>
    <p:sldId id="342" r:id="rId31"/>
    <p:sldId id="343" r:id="rId32"/>
    <p:sldId id="33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00"/>
    <a:srgbClr val="140E40"/>
    <a:srgbClr val="003300"/>
    <a:srgbClr val="4DB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576" autoAdjust="0"/>
  </p:normalViewPr>
  <p:slideViewPr>
    <p:cSldViewPr>
      <p:cViewPr varScale="1">
        <p:scale>
          <a:sx n="73" d="100"/>
          <a:sy n="73" d="100"/>
        </p:scale>
        <p:origin x="-1068" y="-102"/>
      </p:cViewPr>
      <p:guideLst>
        <p:guide orient="horz" pos="2160"/>
        <p:guide pos="2880"/>
      </p:guideLst>
    </p:cSldViewPr>
  </p:slideViewPr>
  <p:outlineViewPr>
    <p:cViewPr>
      <p:scale>
        <a:sx n="33" d="100"/>
        <a:sy n="33" d="100"/>
      </p:scale>
      <p:origin x="42" y="10368"/>
    </p:cViewPr>
  </p:outlineViewPr>
  <p:notesTextViewPr>
    <p:cViewPr>
      <p:scale>
        <a:sx n="100" d="100"/>
        <a:sy n="100" d="100"/>
      </p:scale>
      <p:origin x="0" y="0"/>
    </p:cViewPr>
  </p:notesTextViewPr>
  <p:notesViewPr>
    <p:cSldViewPr>
      <p:cViewPr varScale="1">
        <p:scale>
          <a:sx n="59" d="100"/>
          <a:sy n="59" d="100"/>
        </p:scale>
        <p:origin x="-25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D603B4-DE03-4A40-8112-39CC582733D4}" type="datetimeFigureOut">
              <a:rPr lang="en-US" smtClean="0"/>
              <a:pPr/>
              <a:t>4/6/2013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031148-8711-49FF-B2AA-2BBEB74EBA7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57912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828800" y="1676400"/>
            <a:ext cx="6858000" cy="4525963"/>
          </a:xfrm>
          <a:noFill/>
        </p:spPr>
        <p:txBody>
          <a:bodyPr/>
          <a:lstStyle>
            <a:lvl1pPr>
              <a:buFontTx/>
              <a:buBlip>
                <a:blip r:embed="rId2"/>
              </a:buBlip>
              <a:defRPr/>
            </a:lvl1pPr>
            <a:lvl2pPr>
              <a:buFontTx/>
              <a:buBlip>
                <a:blip r:embed="rId3"/>
              </a:buBlip>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4/6/2013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4/6/2013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4/6/2013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4/6/2013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4/6/2013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00000"/>
            </a:gs>
            <a:gs pos="100000">
              <a:schemeClr val="bg1"/>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4/6/2013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Owner\Documents\My%20Documents\01%20The%20Story\Videos\chapter_11_-_shepherd_to_king.m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http://www.ordination.org/king-david.jpg"/>
          <p:cNvPicPr>
            <a:picLocks noChangeAspect="1" noChangeArrowheads="1"/>
          </p:cNvPicPr>
          <p:nvPr/>
        </p:nvPicPr>
        <p:blipFill>
          <a:blip r:embed="rId2" cstate="print"/>
          <a:srcRect l="2462" t="4071" r="4000" b="6362"/>
          <a:stretch>
            <a:fillRect/>
          </a:stretch>
        </p:blipFill>
        <p:spPr bwMode="auto">
          <a:xfrm>
            <a:off x="1828800" y="1447800"/>
            <a:ext cx="4724400" cy="5470358"/>
          </a:xfrm>
          <a:prstGeom prst="rect">
            <a:avLst/>
          </a:prstGeom>
          <a:noFill/>
        </p:spPr>
      </p:pic>
      <p:sp>
        <p:nvSpPr>
          <p:cNvPr id="5" name="Content Placeholder 2"/>
          <p:cNvSpPr txBox="1">
            <a:spLocks/>
          </p:cNvSpPr>
          <p:nvPr/>
        </p:nvSpPr>
        <p:spPr>
          <a:xfrm>
            <a:off x="1828800" y="228600"/>
            <a:ext cx="64770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 cover up</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 integrity of Uriah</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http://www.gci.org/files/Uriah_killed.jpg"/>
          <p:cNvPicPr>
            <a:picLocks noChangeAspect="1" noChangeArrowheads="1"/>
          </p:cNvPicPr>
          <p:nvPr/>
        </p:nvPicPr>
        <p:blipFill>
          <a:blip r:embed="rId2" cstate="print"/>
          <a:srcRect l="1464" t="2162" r="1887" b="2703"/>
          <a:stretch>
            <a:fillRect/>
          </a:stretch>
        </p:blipFill>
        <p:spPr bwMode="auto">
          <a:xfrm>
            <a:off x="914400" y="1371600"/>
            <a:ext cx="7772400" cy="5181600"/>
          </a:xfrm>
          <a:prstGeom prst="rect">
            <a:avLst/>
          </a:prstGeom>
          <a:noFill/>
        </p:spPr>
      </p:pic>
      <p:sp>
        <p:nvSpPr>
          <p:cNvPr id="6" name="Content Placeholder 2"/>
          <p:cNvSpPr txBox="1">
            <a:spLocks/>
          </p:cNvSpPr>
          <p:nvPr/>
        </p:nvSpPr>
        <p:spPr>
          <a:xfrm>
            <a:off x="1905000" y="457200"/>
            <a:ext cx="64770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More sin and cover up</a:t>
            </a: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II. Confronted and Repentant </a:t>
            </a:r>
            <a:endParaRPr lang="en-US" dirty="0"/>
          </a:p>
        </p:txBody>
      </p:sp>
      <p:pic>
        <p:nvPicPr>
          <p:cNvPr id="4" name="Picture 2" descr="C:\Users\Owner\Documents\My Documents\01 The Story\Chapter Icons\Chapter Icons-Horizontal\H-Icon_Ch02_Ram.jpg"/>
          <p:cNvPicPr>
            <a:picLocks noChangeAspect="1" noChangeArrowheads="1"/>
          </p:cNvPicPr>
          <p:nvPr/>
        </p:nvPicPr>
        <p:blipFill>
          <a:blip r:embed="rId2" cstate="print"/>
          <a:srcRect l="54167" t="34444"/>
          <a:stretch>
            <a:fillRect/>
          </a:stretch>
        </p:blipFill>
        <p:spPr bwMode="auto">
          <a:xfrm flipH="1">
            <a:off x="0" y="0"/>
            <a:ext cx="2107769" cy="2438400"/>
          </a:xfrm>
          <a:prstGeom prst="rect">
            <a:avLst/>
          </a:prstGeom>
          <a:noFill/>
        </p:spPr>
      </p:pic>
      <p:pic>
        <p:nvPicPr>
          <p:cNvPr id="5" name="Picture 2" descr="C:\Users\Owner\Documents\My Documents\01 The Story\Chapter Icons\Chapter Icons-Horizontal\H-Icon_Ch12_Harp.jpg"/>
          <p:cNvPicPr>
            <a:picLocks noChangeAspect="1" noChangeArrowheads="1"/>
          </p:cNvPicPr>
          <p:nvPr/>
        </p:nvPicPr>
        <p:blipFill>
          <a:blip r:embed="rId3" cstate="print"/>
          <a:srcRect l="64167" t="14444"/>
          <a:stretch>
            <a:fillRect/>
          </a:stretch>
        </p:blipFill>
        <p:spPr bwMode="auto">
          <a:xfrm>
            <a:off x="0" y="0"/>
            <a:ext cx="2085109" cy="2743200"/>
          </a:xfrm>
          <a:prstGeom prst="rect">
            <a:avLst/>
          </a:prstGeom>
          <a:noFill/>
        </p:spPr>
      </p:pic>
      <p:sp>
        <p:nvSpPr>
          <p:cNvPr id="6" name="Content Placeholder 2"/>
          <p:cNvSpPr txBox="1">
            <a:spLocks/>
          </p:cNvSpPr>
          <p:nvPr/>
        </p:nvSpPr>
        <p:spPr>
          <a:xfrm>
            <a:off x="2286000" y="1600200"/>
            <a:ext cx="6400800" cy="5029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2 Samuel 12</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http://4.bp.blogspot.com/-N7B9Gwx7O-M/TpyoLy5K9mI/AAAAAAAADRQ/yBM_YxILN5w/s1600/41_00251033david-and-nathan.jpg"/>
          <p:cNvPicPr>
            <a:picLocks noChangeAspect="1" noChangeArrowheads="1"/>
          </p:cNvPicPr>
          <p:nvPr/>
        </p:nvPicPr>
        <p:blipFill>
          <a:blip r:embed="rId2" cstate="print"/>
          <a:srcRect l="62958"/>
          <a:stretch>
            <a:fillRect/>
          </a:stretch>
        </p:blipFill>
        <p:spPr bwMode="auto">
          <a:xfrm>
            <a:off x="6019800" y="685800"/>
            <a:ext cx="2824478" cy="5791200"/>
          </a:xfrm>
          <a:prstGeom prst="rect">
            <a:avLst/>
          </a:prstGeom>
          <a:noFill/>
        </p:spPr>
      </p:pic>
      <p:pic>
        <p:nvPicPr>
          <p:cNvPr id="10244" name="Picture 4" descr="http://mormonbible.org/files/2011/08/mormon-jesus-christ3.jpg"/>
          <p:cNvPicPr>
            <a:picLocks noChangeAspect="1" noChangeArrowheads="1"/>
          </p:cNvPicPr>
          <p:nvPr/>
        </p:nvPicPr>
        <p:blipFill>
          <a:blip r:embed="rId3" cstate="print"/>
          <a:srcRect l="11940"/>
          <a:stretch>
            <a:fillRect/>
          </a:stretch>
        </p:blipFill>
        <p:spPr bwMode="auto">
          <a:xfrm>
            <a:off x="1981200" y="1694116"/>
            <a:ext cx="3371850" cy="4792410"/>
          </a:xfrm>
          <a:prstGeom prst="rect">
            <a:avLst/>
          </a:prstGeom>
          <a:noFill/>
        </p:spPr>
      </p:pic>
      <p:sp>
        <p:nvSpPr>
          <p:cNvPr id="5" name="Content Placeholder 2"/>
          <p:cNvSpPr txBox="1">
            <a:spLocks/>
          </p:cNvSpPr>
          <p:nvPr/>
        </p:nvSpPr>
        <p:spPr>
          <a:xfrm>
            <a:off x="304800" y="228600"/>
            <a:ext cx="5334000" cy="5029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 Word Picture – that David will understand</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wner\Documents\My Documents\01 The Story\Chapter Icons\Chapter Icons-Horizontal\H-Icon_Ch12_Harp.jpg"/>
          <p:cNvPicPr>
            <a:picLocks noChangeAspect="1" noChangeArrowheads="1"/>
          </p:cNvPicPr>
          <p:nvPr/>
        </p:nvPicPr>
        <p:blipFill>
          <a:blip r:embed="rId2" cstate="print"/>
          <a:srcRect l="64167" t="14444"/>
          <a:stretch>
            <a:fillRect/>
          </a:stretch>
        </p:blipFill>
        <p:spPr bwMode="auto">
          <a:xfrm>
            <a:off x="0" y="0"/>
            <a:ext cx="2085109" cy="2743200"/>
          </a:xfrm>
          <a:prstGeom prst="rect">
            <a:avLst/>
          </a:prstGeom>
          <a:noFill/>
        </p:spPr>
      </p:pic>
      <p:sp>
        <p:nvSpPr>
          <p:cNvPr id="5" name="Content Placeholder 2"/>
          <p:cNvSpPr txBox="1">
            <a:spLocks/>
          </p:cNvSpPr>
          <p:nvPr/>
        </p:nvSpPr>
        <p:spPr>
          <a:xfrm>
            <a:off x="2362200" y="609600"/>
            <a:ext cx="6400800" cy="5029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 Judgment - according to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David</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http://www.old-print.com/mas_assets/full/E1221909136.jpg"/>
          <p:cNvPicPr>
            <a:picLocks noChangeAspect="1" noChangeArrowheads="1"/>
          </p:cNvPicPr>
          <p:nvPr/>
        </p:nvPicPr>
        <p:blipFill>
          <a:blip r:embed="rId2" cstate="print"/>
          <a:srcRect l="18182" t="13724" r="18182" b="18400"/>
          <a:stretch>
            <a:fillRect/>
          </a:stretch>
        </p:blipFill>
        <p:spPr bwMode="auto">
          <a:xfrm>
            <a:off x="3974123" y="0"/>
            <a:ext cx="5169877" cy="6858000"/>
          </a:xfrm>
          <a:prstGeom prst="rect">
            <a:avLst/>
          </a:prstGeom>
          <a:noFill/>
        </p:spPr>
      </p:pic>
      <p:sp>
        <p:nvSpPr>
          <p:cNvPr id="5" name="Content Placeholder 2"/>
          <p:cNvSpPr txBox="1">
            <a:spLocks/>
          </p:cNvSpPr>
          <p:nvPr/>
        </p:nvSpPr>
        <p:spPr>
          <a:xfrm>
            <a:off x="0" y="838200"/>
            <a:ext cx="3962400" cy="5029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 Verdict #1– according the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Lord</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(through the prophet Nathan)</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You</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are the man</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6477000" cy="6172200"/>
          </a:xfrm>
        </p:spPr>
        <p:txBody>
          <a:bodyPr/>
          <a:lstStyle/>
          <a:p>
            <a:r>
              <a:rPr lang="en-US" dirty="0" smtClean="0"/>
              <a:t>Repentance</a:t>
            </a:r>
          </a:p>
          <a:p>
            <a:pPr lvl="1"/>
            <a:r>
              <a:rPr lang="en-US" dirty="0" smtClean="0"/>
              <a:t>The difference between David and Saul</a:t>
            </a:r>
          </a:p>
          <a:p>
            <a:pPr lvl="1"/>
            <a:r>
              <a:rPr lang="en-US" dirty="0" smtClean="0"/>
              <a:t>Saul – justify, </a:t>
            </a:r>
            <a:r>
              <a:rPr lang="en-US" u="sng" dirty="0" smtClean="0"/>
              <a:t>rationalize</a:t>
            </a:r>
          </a:p>
          <a:p>
            <a:pPr lvl="1"/>
            <a:r>
              <a:rPr lang="en-US" dirty="0" smtClean="0"/>
              <a:t>David – </a:t>
            </a:r>
            <a:r>
              <a:rPr lang="en-US" u="sng" dirty="0" smtClean="0"/>
              <a:t>repent</a:t>
            </a:r>
          </a:p>
          <a:p>
            <a:r>
              <a:rPr lang="en-US" dirty="0" smtClean="0"/>
              <a:t>Psalm 51</a:t>
            </a:r>
          </a:p>
        </p:txBody>
      </p:sp>
      <p:pic>
        <p:nvPicPr>
          <p:cNvPr id="2" name="Picture 2" descr="C:\Users\Owner\Documents\My Documents\01 The Story\Chapter Icons\Chapter Icons-Horizontal\H-Icon_Ch12_Harp.jpg"/>
          <p:cNvPicPr>
            <a:picLocks noChangeAspect="1" noChangeArrowheads="1"/>
          </p:cNvPicPr>
          <p:nvPr/>
        </p:nvPicPr>
        <p:blipFill>
          <a:blip r:embed="rId2" cstate="print"/>
          <a:srcRect l="64167" t="14444"/>
          <a:stretch>
            <a:fillRect/>
          </a:stretch>
        </p:blipFill>
        <p:spPr bwMode="auto">
          <a:xfrm>
            <a:off x="0" y="0"/>
            <a:ext cx="2085109" cy="2743200"/>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http://www.old-print.com/mas_assets/full/E1221909136.jpg"/>
          <p:cNvPicPr>
            <a:picLocks noChangeAspect="1" noChangeArrowheads="1"/>
          </p:cNvPicPr>
          <p:nvPr/>
        </p:nvPicPr>
        <p:blipFill>
          <a:blip r:embed="rId2" cstate="print"/>
          <a:srcRect l="18182" t="13724" r="18182" b="18400"/>
          <a:stretch>
            <a:fillRect/>
          </a:stretch>
        </p:blipFill>
        <p:spPr bwMode="auto">
          <a:xfrm>
            <a:off x="3974123" y="0"/>
            <a:ext cx="5169877" cy="6858000"/>
          </a:xfrm>
          <a:prstGeom prst="rect">
            <a:avLst/>
          </a:prstGeom>
          <a:noFill/>
        </p:spPr>
      </p:pic>
      <p:sp>
        <p:nvSpPr>
          <p:cNvPr id="6" name="Content Placeholder 2"/>
          <p:cNvSpPr txBox="1">
            <a:spLocks/>
          </p:cNvSpPr>
          <p:nvPr/>
        </p:nvSpPr>
        <p:spPr>
          <a:xfrm>
            <a:off x="228600" y="1066800"/>
            <a:ext cx="38862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 Verdict #2</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Forgiven </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Consequences</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Calamity from your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family</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Death of the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son</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Faced consequences with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dignity</a:t>
            </a:r>
            <a:endParaRPr kumimoji="0" lang="en-US" sz="2800" b="0" i="0" u="sng"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III. Dealing with Temptation </a:t>
            </a:r>
            <a:endParaRPr lang="en-US" sz="2800" dirty="0"/>
          </a:p>
        </p:txBody>
      </p:sp>
      <p:sp>
        <p:nvSpPr>
          <p:cNvPr id="3" name="Content Placeholder 2"/>
          <p:cNvSpPr>
            <a:spLocks noGrp="1"/>
          </p:cNvSpPr>
          <p:nvPr>
            <p:ph idx="1"/>
          </p:nvPr>
        </p:nvSpPr>
        <p:spPr>
          <a:xfrm>
            <a:off x="2362200" y="1676400"/>
            <a:ext cx="6324600" cy="4525963"/>
          </a:xfrm>
        </p:spPr>
        <p:txBody>
          <a:bodyPr>
            <a:normAutofit/>
          </a:bodyPr>
          <a:lstStyle/>
          <a:p>
            <a:r>
              <a:rPr lang="en-US" dirty="0" smtClean="0"/>
              <a:t>The descent to sin</a:t>
            </a:r>
          </a:p>
          <a:p>
            <a:pPr lvl="1"/>
            <a:r>
              <a:rPr lang="en-US" u="sng" dirty="0" smtClean="0"/>
              <a:t>See</a:t>
            </a:r>
          </a:p>
          <a:p>
            <a:pPr lvl="1"/>
            <a:r>
              <a:rPr lang="en-US" u="sng" dirty="0" smtClean="0"/>
              <a:t>Desire</a:t>
            </a:r>
          </a:p>
          <a:p>
            <a:pPr lvl="1"/>
            <a:r>
              <a:rPr lang="en-US" u="sng" dirty="0" smtClean="0"/>
              <a:t>Take </a:t>
            </a:r>
          </a:p>
        </p:txBody>
      </p:sp>
      <p:pic>
        <p:nvPicPr>
          <p:cNvPr id="4" name="Picture 2" descr="C:\Users\Owner\Documents\My Documents\01 The Story\Chapter Icons\Chapter Icons-Horizontal\H-Icon_Ch02_Ram.jpg"/>
          <p:cNvPicPr>
            <a:picLocks noChangeAspect="1" noChangeArrowheads="1"/>
          </p:cNvPicPr>
          <p:nvPr/>
        </p:nvPicPr>
        <p:blipFill>
          <a:blip r:embed="rId2" cstate="print"/>
          <a:srcRect l="54167" t="34444"/>
          <a:stretch>
            <a:fillRect/>
          </a:stretch>
        </p:blipFill>
        <p:spPr bwMode="auto">
          <a:xfrm flipH="1">
            <a:off x="0" y="0"/>
            <a:ext cx="2107769" cy="2438400"/>
          </a:xfrm>
          <a:prstGeom prst="rect">
            <a:avLst/>
          </a:prstGeom>
          <a:noFill/>
        </p:spPr>
      </p:pic>
      <p:pic>
        <p:nvPicPr>
          <p:cNvPr id="5" name="Picture 2" descr="C:\Users\Owner\Documents\My Documents\01 The Story\Chapter Icons\Chapter Icons-Horizontal\H-Icon_Ch12_Harp.jpg"/>
          <p:cNvPicPr>
            <a:picLocks noChangeAspect="1" noChangeArrowheads="1"/>
          </p:cNvPicPr>
          <p:nvPr/>
        </p:nvPicPr>
        <p:blipFill>
          <a:blip r:embed="rId3" cstate="print"/>
          <a:srcRect l="64167" t="14444"/>
          <a:stretch>
            <a:fillRect/>
          </a:stretch>
        </p:blipFill>
        <p:spPr bwMode="auto">
          <a:xfrm>
            <a:off x="0" y="0"/>
            <a:ext cx="2085109" cy="2743200"/>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http://th05.deviantart.net/fs70/PRE/i/2012/325/c/1/king_david_watches_bathsheba_by_bliptron-d5lqspc.jp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5" name="Picture 2" descr="http://burningfireshutinmybones.files.wordpress.com/2012/11/david_bathsheba.jpg?w=242&amp;h=300"/>
          <p:cNvPicPr>
            <a:picLocks noChangeAspect="1" noChangeArrowheads="1"/>
          </p:cNvPicPr>
          <p:nvPr/>
        </p:nvPicPr>
        <p:blipFill>
          <a:blip r:embed="rId3" cstate="print"/>
          <a:srcRect/>
          <a:stretch>
            <a:fillRect/>
          </a:stretch>
        </p:blipFill>
        <p:spPr bwMode="auto">
          <a:xfrm>
            <a:off x="4572000" y="1295400"/>
            <a:ext cx="4502170" cy="5562600"/>
          </a:xfrm>
          <a:prstGeom prst="rect">
            <a:avLst/>
          </a:prstGeom>
          <a:noFill/>
        </p:spPr>
      </p:pic>
      <p:sp>
        <p:nvSpPr>
          <p:cNvPr id="6" name="Content Placeholder 2"/>
          <p:cNvSpPr txBox="1">
            <a:spLocks/>
          </p:cNvSpPr>
          <p:nvPr/>
        </p:nvSpPr>
        <p:spPr>
          <a:xfrm>
            <a:off x="5181600" y="274637"/>
            <a:ext cx="2590800" cy="4525963"/>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David </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3200399"/>
          </a:xfrm>
        </p:spPr>
        <p:txBody>
          <a:bodyPr>
            <a:normAutofit fontScale="90000"/>
          </a:bodyPr>
          <a:lstStyle/>
          <a:p>
            <a:pPr lvl="0"/>
            <a:r>
              <a:rPr lang="en-US" dirty="0" smtClean="0"/>
              <a:t>The Story</a:t>
            </a:r>
            <a:br>
              <a:rPr lang="en-US" dirty="0" smtClean="0"/>
            </a:br>
            <a:r>
              <a:rPr lang="en-US" dirty="0" smtClean="0"/>
              <a:t>Finding Your Story in God’s Story</a:t>
            </a:r>
            <a:r>
              <a:rPr lang="en-US" dirty="0" smtClean="0">
                <a:solidFill>
                  <a:schemeClr val="tx1">
                    <a:tint val="75000"/>
                  </a:schemeClr>
                </a:solidFill>
                <a:latin typeface="+mn-lt"/>
                <a:ea typeface="+mn-ea"/>
                <a:cs typeface="+mn-cs"/>
              </a:rPr>
              <a:t/>
            </a:r>
            <a:br>
              <a:rPr lang="en-US" dirty="0" smtClean="0">
                <a:solidFill>
                  <a:schemeClr val="tx1">
                    <a:tint val="75000"/>
                  </a:schemeClr>
                </a:solidFill>
                <a:latin typeface="+mn-lt"/>
                <a:ea typeface="+mn-ea"/>
                <a:cs typeface="+mn-cs"/>
              </a:rPr>
            </a:br>
            <a:r>
              <a:rPr lang="en-US" dirty="0" smtClean="0"/>
              <a:t/>
            </a:r>
            <a:br>
              <a:rPr lang="en-US" dirty="0" smtClean="0"/>
            </a:br>
            <a:r>
              <a:rPr lang="en-US" dirty="0" smtClean="0"/>
              <a:t>“The Trials of a King”</a:t>
            </a:r>
            <a:br>
              <a:rPr lang="en-US" dirty="0" smtClean="0"/>
            </a:br>
            <a:endParaRPr lang="en-US" dirty="0"/>
          </a:p>
        </p:txBody>
      </p:sp>
      <p:sp>
        <p:nvSpPr>
          <p:cNvPr id="4" name="Subtitle 2"/>
          <p:cNvSpPr txBox="1">
            <a:spLocks/>
          </p:cNvSpPr>
          <p:nvPr/>
        </p:nvSpPr>
        <p:spPr>
          <a:xfrm>
            <a:off x="762000" y="3962400"/>
            <a:ext cx="7924800" cy="1752600"/>
          </a:xfrm>
          <a:prstGeom prst="rect">
            <a:avLst/>
          </a:prstGeom>
          <a:effectLst>
            <a:outerShdw blurRad="50800" dist="50800" dir="5400000" algn="ctr" rotWithShape="0">
              <a:schemeClr val="bg1"/>
            </a:outerShdw>
          </a:effectLst>
        </p:spPr>
        <p:txBody>
          <a:bodyPr vert="horz" lIns="91440" tIns="45720" rIns="91440" bIns="45720" rtlCol="0">
            <a:normAutofit/>
          </a:bodyPr>
          <a:lstStyle/>
          <a:p>
            <a:pPr lvl="0" algn="ctr">
              <a:spcBef>
                <a:spcPct val="20000"/>
              </a:spcBef>
              <a:defRPr/>
            </a:pPr>
            <a:r>
              <a:rPr lang="en-US" sz="3600" dirty="0" smtClean="0"/>
              <a:t>Series 2 - God Pursues His People</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76200" y="381000"/>
            <a:ext cx="3733800" cy="6096000"/>
          </a:xfrm>
          <a:prstGeom prst="rect">
            <a:avLst/>
          </a:prstGeom>
          <a:noFill/>
        </p:spPr>
        <p:txBody>
          <a:bodyPr vert="horz" lIns="91440" tIns="45720" rIns="91440" bIns="45720" rtlCol="0">
            <a:normAutofit lnSpcReduction="10000"/>
          </a:bodyPr>
          <a:lstStyle/>
          <a:p>
            <a:pPr marL="342900" lvl="0" indent="-342900">
              <a:spcBef>
                <a:spcPct val="20000"/>
              </a:spcBef>
              <a:buBlip>
                <a:blip r:embed="rId2"/>
              </a:buBlip>
              <a:defRPr/>
            </a:pPr>
            <a:r>
              <a:rPr lang="en-US" sz="2800" dirty="0" smtClean="0">
                <a:effectLst>
                  <a:outerShdw blurRad="50800" dist="50800" dir="5400000" algn="ctr" rotWithShape="0">
                    <a:schemeClr val="bg1"/>
                  </a:outerShdw>
                </a:effectLst>
              </a:rPr>
              <a:t>Eve – Genesis </a:t>
            </a:r>
            <a:r>
              <a:rPr lang="en-US" sz="2800" dirty="0" smtClean="0">
                <a:effectLst>
                  <a:outerShdw blurRad="50800" dist="50800" dir="5400000" algn="ctr" rotWithShape="0">
                    <a:schemeClr val="bg1"/>
                  </a:outerShdw>
                </a:effectLst>
              </a:rPr>
              <a:t>3:6 </a:t>
            </a:r>
            <a:r>
              <a:rPr lang="en-US" sz="2800" baseline="30000" dirty="0" smtClean="0"/>
              <a:t>6 </a:t>
            </a:r>
            <a:r>
              <a:rPr lang="en-US" sz="2800" dirty="0" smtClean="0"/>
              <a:t> The woman was convinced. She </a:t>
            </a:r>
            <a:r>
              <a:rPr lang="en-US" sz="2800" dirty="0" smtClean="0">
                <a:solidFill>
                  <a:srgbClr val="FFC000"/>
                </a:solidFill>
              </a:rPr>
              <a:t>saw</a:t>
            </a:r>
            <a:r>
              <a:rPr lang="en-US" sz="2800" dirty="0" smtClean="0"/>
              <a:t> that the tree was beautiful and its fruit looked delicious, and she </a:t>
            </a:r>
            <a:r>
              <a:rPr lang="en-US" sz="2800" dirty="0" smtClean="0">
                <a:solidFill>
                  <a:srgbClr val="FFC000"/>
                </a:solidFill>
              </a:rPr>
              <a:t>wanted</a:t>
            </a:r>
            <a:r>
              <a:rPr lang="en-US" sz="2800" dirty="0" smtClean="0"/>
              <a:t> the wisdom it would give her. So she </a:t>
            </a:r>
            <a:r>
              <a:rPr lang="en-US" sz="2800" dirty="0" smtClean="0">
                <a:solidFill>
                  <a:srgbClr val="FFC000"/>
                </a:solidFill>
              </a:rPr>
              <a:t>took</a:t>
            </a:r>
            <a:r>
              <a:rPr lang="en-US" sz="2800" dirty="0" smtClean="0"/>
              <a:t> some of the fruit and ate it. Then she gave some to her husband, who was with her, and he ate it, too.</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a:t>
            </a:r>
            <a:endPar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endParaRPr>
          </a:p>
        </p:txBody>
      </p:sp>
      <p:pic>
        <p:nvPicPr>
          <p:cNvPr id="52226" name="Picture 2" descr="http://www.ellenwhite.info/images/chapt-illus/PP/RH-EveTemptation2.jpg"/>
          <p:cNvPicPr>
            <a:picLocks noChangeAspect="1" noChangeArrowheads="1"/>
          </p:cNvPicPr>
          <p:nvPr/>
        </p:nvPicPr>
        <p:blipFill>
          <a:blip r:embed="rId3" cstate="print"/>
          <a:srcRect/>
          <a:stretch>
            <a:fillRect/>
          </a:stretch>
        </p:blipFill>
        <p:spPr bwMode="auto">
          <a:xfrm>
            <a:off x="3810000" y="48258"/>
            <a:ext cx="5334000" cy="6809742"/>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6477000" cy="6172200"/>
          </a:xfrm>
        </p:spPr>
        <p:txBody>
          <a:bodyPr/>
          <a:lstStyle/>
          <a:p>
            <a:r>
              <a:rPr lang="en-US" dirty="0" smtClean="0"/>
              <a:t>James 1:14-15</a:t>
            </a:r>
          </a:p>
          <a:p>
            <a:pPr lvl="1"/>
            <a:r>
              <a:rPr lang="en-US" dirty="0" smtClean="0"/>
              <a:t>See - implied</a:t>
            </a:r>
          </a:p>
          <a:p>
            <a:pPr lvl="1"/>
            <a:r>
              <a:rPr lang="en-US" dirty="0" smtClean="0"/>
              <a:t>Desire - </a:t>
            </a:r>
            <a:r>
              <a:rPr lang="en-US" u="sng" dirty="0" smtClean="0"/>
              <a:t>enticed</a:t>
            </a:r>
          </a:p>
          <a:p>
            <a:pPr lvl="1"/>
            <a:r>
              <a:rPr lang="en-US" dirty="0" smtClean="0"/>
              <a:t>Take – lust conceived - </a:t>
            </a:r>
            <a:r>
              <a:rPr lang="en-US" u="sng" dirty="0" smtClean="0"/>
              <a:t>sin</a:t>
            </a:r>
          </a:p>
          <a:p>
            <a:pPr lvl="1"/>
            <a:r>
              <a:rPr lang="en-US" dirty="0" smtClean="0"/>
              <a:t>Consequences – </a:t>
            </a:r>
            <a:r>
              <a:rPr lang="en-US" u="sng" dirty="0" smtClean="0"/>
              <a:t>death</a:t>
            </a:r>
          </a:p>
        </p:txBody>
      </p:sp>
      <p:pic>
        <p:nvPicPr>
          <p:cNvPr id="2" name="Picture 2" descr="C:\Users\Owner\Documents\My Documents\01 The Story\Chapter Icons\Chapter Icons-Horizontal\H-Icon_Ch12_Harp.jpg"/>
          <p:cNvPicPr>
            <a:picLocks noChangeAspect="1" noChangeArrowheads="1"/>
          </p:cNvPicPr>
          <p:nvPr/>
        </p:nvPicPr>
        <p:blipFill>
          <a:blip r:embed="rId2" cstate="print"/>
          <a:srcRect l="64167" t="14444"/>
          <a:stretch>
            <a:fillRect/>
          </a:stretch>
        </p:blipFill>
        <p:spPr bwMode="auto">
          <a:xfrm>
            <a:off x="0" y="0"/>
            <a:ext cx="2085109" cy="2743200"/>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7" name="Picture 9" descr="http://t1.gstatic.com/images?q=tbn:ANd9GcTru9cxeQLdMXQWdM31s-P9aTnmdRjm0k-WBKuUDOQgVN1YXDeG"/>
          <p:cNvPicPr>
            <a:picLocks noChangeAspect="1" noChangeArrowheads="1"/>
          </p:cNvPicPr>
          <p:nvPr/>
        </p:nvPicPr>
        <p:blipFill>
          <a:blip r:embed="rId2" cstate="print"/>
          <a:srcRect/>
          <a:stretch>
            <a:fillRect/>
          </a:stretch>
        </p:blipFill>
        <p:spPr bwMode="auto">
          <a:xfrm>
            <a:off x="685800" y="1143000"/>
            <a:ext cx="2438400" cy="2438400"/>
          </a:xfrm>
          <a:prstGeom prst="rect">
            <a:avLst/>
          </a:prstGeom>
          <a:noFill/>
        </p:spPr>
      </p:pic>
      <p:sp>
        <p:nvSpPr>
          <p:cNvPr id="2059" name="AutoShape 11" descr="http://www.clker.com/cliparts/2/b/3/b/11949857441232608687pointing_finger_01.svg"/>
          <p:cNvSpPr>
            <a:spLocks noChangeAspect="1" noChangeArrowheads="1"/>
          </p:cNvSpPr>
          <p:nvPr/>
        </p:nvSpPr>
        <p:spPr bwMode="auto">
          <a:xfrm>
            <a:off x="155575" y="-1790700"/>
            <a:ext cx="320992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1" name="AutoShape 13" descr="http://www.clker.com/cliparts/2/b/3/b/11949857441232608687pointing_finger_01.svg"/>
          <p:cNvSpPr>
            <a:spLocks noChangeAspect="1" noChangeArrowheads="1"/>
          </p:cNvSpPr>
          <p:nvPr/>
        </p:nvSpPr>
        <p:spPr bwMode="auto">
          <a:xfrm>
            <a:off x="155575" y="-1790700"/>
            <a:ext cx="320992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3" name="AutoShape 15" descr="http://www.clker.com/cliparts/2/b/3/b/11949857441232608687pointing_finger_01.svg"/>
          <p:cNvSpPr>
            <a:spLocks noChangeAspect="1" noChangeArrowheads="1"/>
          </p:cNvSpPr>
          <p:nvPr/>
        </p:nvSpPr>
        <p:spPr bwMode="auto">
          <a:xfrm>
            <a:off x="155575" y="-1790700"/>
            <a:ext cx="320992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67" name="Picture 19" descr="http://cdn1.iconfinder.com/data/icons/softwaredemo/PNG/256x256/Close_Box_Red.png"/>
          <p:cNvPicPr>
            <a:picLocks noChangeAspect="1" noChangeArrowheads="1"/>
          </p:cNvPicPr>
          <p:nvPr/>
        </p:nvPicPr>
        <p:blipFill>
          <a:blip r:embed="rId3" cstate="print"/>
          <a:srcRect/>
          <a:stretch>
            <a:fillRect/>
          </a:stretch>
        </p:blipFill>
        <p:spPr bwMode="auto">
          <a:xfrm>
            <a:off x="5715000" y="1219200"/>
            <a:ext cx="2438400" cy="2438400"/>
          </a:xfrm>
          <a:prstGeom prst="rect">
            <a:avLst/>
          </a:prstGeom>
          <a:noFill/>
        </p:spPr>
      </p:pic>
      <p:pic>
        <p:nvPicPr>
          <p:cNvPr id="2065" name="Picture 17" descr="http://www.cfo.pitt.edu/webhelp/Click_Hand_WebHelp.jpg"/>
          <p:cNvPicPr>
            <a:picLocks noChangeAspect="1" noChangeArrowheads="1"/>
          </p:cNvPicPr>
          <p:nvPr/>
        </p:nvPicPr>
        <p:blipFill>
          <a:blip r:embed="rId4" cstate="print"/>
          <a:srcRect l="13822" t="3922" r="20522" b="13725"/>
          <a:stretch>
            <a:fillRect/>
          </a:stretch>
        </p:blipFill>
        <p:spPr bwMode="auto">
          <a:xfrm>
            <a:off x="-1752600" y="4343400"/>
            <a:ext cx="1447800" cy="16002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4.07407E-6 C 0.01354 -0.00162 0.02534 -0.00463 0.03819 -0.01157 C 0.05243 -0.01921 0.04166 -0.01597 0.05434 -0.02153 C 0.0618 -0.02477 0.07274 -0.02477 0.07934 -0.02546 C 0.09184 -0.0294 0.10086 -0.03194 0.11458 -0.03333 C 0.11823 -0.03426 0.1243 -0.03542 0.12777 -0.03727 C 0.13507 -0.04074 0.14097 -0.04722 0.14843 -0.04884 C 0.15486 -0.05023 0.16111 -0.05139 0.16736 -0.05278 C 0.17083 -0.05347 0.17777 -0.05486 0.17777 -0.05486 C 0.18593 -0.06204 0.19548 -0.06366 0.20416 -0.06852 C 0.20868 -0.06782 0.21319 -0.06643 0.21736 -0.06667 C 0.225 -0.06713 0.23958 -0.0706 0.23958 -0.0706 C 0.24913 -0.07546 0.25902 -0.08125 0.26909 -0.08426 C 0.28021 -0.0875 0.29166 -0.08843 0.30277 -0.09213 C 0.31962 -0.09792 0.3368 -0.1037 0.35416 -0.10579 C 0.37621 -0.11134 0.37639 -0.10926 0.40885 -0.10764 C 0.44462 -0.10255 0.48038 -0.10301 0.51597 -0.09792 C 0.54791 -0.08426 0.58802 -0.0875 0.62048 -0.08611 C 0.63021 -0.08449 0.63854 -0.08079 0.64826 -0.07824 C 0.65382 -0.07685 0.66441 -0.07431 0.66441 -0.07431 C 0.70416 -0.07616 0.7434 -0.08009 0.78229 -0.09005 C 0.81996 -0.08889 0.83854 -0.08796 0.87048 -0.08426 C 0.88021 -0.08495 0.89027 -0.08449 0.9 -0.08611 C 0.90503 -0.08681 0.91215 -0.09236 0.91753 -0.09398 C 0.92413 -0.09838 0.93107 -0.10278 0.93819 -0.10579 C 0.92604 -0.10718 0.91441 -0.10903 0.90295 -0.11366 C 0.89409 -0.11713 0.88698 -0.12153 0.87795 -0.12338 C 0.85712 -0.13542 0.83142 -0.13843 0.80885 -0.14097 C 0.77257 -0.15116 0.74357 -0.13333 0.71024 -0.12338 C 0.69878 -0.12014 0.6875 -0.11944 0.67639 -0.11551 C 0.65191 -0.1162 0.62743 -0.11643 0.60295 -0.11759 C 0.58715 -0.11829 0.56684 -0.12847 0.55 -0.13125 C 0.53541 -0.13866 0.54218 -0.13634 0.52934 -0.13912 C 0.51875 -0.14491 0.50798 -0.14699 0.49687 -0.15093 C 0.48385 -0.15023 0.47048 -0.15 0.45712 -0.14884 C 0.45 -0.14815 0.44253 -0.14143 0.43524 -0.13912 C 0.42864 -0.13472 0.4217 -0.12986 0.41458 -0.12731 C 0.41267 -0.12546 0.41093 -0.12315 0.40885 -0.12153 C 0.40746 -0.12037 0.40555 -0.12083 0.40434 -0.11944 C 0.40191 -0.11667 0.40069 -0.11273 0.39843 -0.10972 C 0.39722 -0.1081 0.39548 -0.10718 0.39409 -0.10579 C 0.38837 -0.09444 0.38194 -0.09329 0.37205 -0.09005 C 0.35833 -0.09931 0.34427 -0.10301 0.32916 -0.10764 C 0.31944 -0.11643 0.30798 -0.11088 0.29705 -0.11551 C 0.29409 -0.11481 0.2908 -0.11551 0.28819 -0.11366 C 0.28663 -0.1125 0.28628 -0.10926 0.28524 -0.10764 C 0.28246 -0.10393 0.27916 -0.10162 0.27639 -0.09792 C 0.2743 -0.08889 0.271 -0.0912 0.26909 -0.08218 C 0.26944 -0.06898 0.26527 -0.05093 0.27343 -0.04306 C 0.27604 -0.04051 0.29444 -0.03542 0.29548 -0.03518 C 0.32916 -0.02847 0.36302 -0.02477 0.39705 -0.02153 C 0.43593 -0.01273 0.47517 -0.00579 0.51441 4.07407E-6 C 0.56406 0.01875 0.50764 -0.00139 0.55434 0.01181 C 0.57152 0.01667 0.58819 0.02431 0.60573 0.02755 C 0.62326 0.03704 0.6408 0.03819 0.65885 0.04514 C 0.6743 0.05116 0.68958 0.05926 0.70573 0.06273 C 0.72396 0.07153 0.74462 0.06944 0.76319 0.07662 C 0.77882 0.07593 0.79462 0.07569 0.81024 0.07454 C 0.8243 0.07338 0.83628 0.05857 0.85 0.05509 C 0.85607 0.04954 0.86163 0.04722 0.86909 0.04514 C 0.88159 0.03264 0.86771 0.04468 0.88229 0.03727 C 0.88385 0.03634 0.88489 0.03403 0.88663 0.03333 C 0.89218 0.03079 0.89826 0.0294 0.90434 0.02755 C 0.90607 0.02685 0.91024 0.02569 0.91024 0.02569 C 0.92048 0.02639 0.9309 0.0287 0.94114 0.02755 C 0.94271 0.02732 0.94323 0.02338 0.94253 0.02176 C 0.94097 0.01852 0.93802 0.01667 0.93524 0.01574 C 0.93055 0.01412 0.92534 0.01458 0.92048 0.01389 C 0.89861 0.00625 0.88073 -0.01528 0.86024 -0.02731 C 0.84271 -0.03773 0.82274 -0.03935 0.80434 -0.04306 C 0.78107 -0.05301 0.74687 -0.03565 0.72187 -0.03333 C 0.69236 -0.02755 0.6618 -0.025 0.63212 -0.02338 C 0.62014 -0.02176 0.60885 -0.01782 0.59687 -0.01551 C 0.55208 -0.00718 0.50659 -0.0125 0.46163 -0.01157 C 0.44982 -0.00787 0.43819 -0.00278 0.42639 4.07407E-6 C 0.421 0.00116 0.41545 0.00255 0.41024 0.00394 C 0.40712 0.00463 0.40139 0.00602 0.40139 0.00602 C 0.38159 0.00463 0.36215 0.00162 0.34236 0.00787 C 0.33576 0.02569 0.325 0.03819 0.31024 0.04329 C 0.30399 0.04537 0.29097 0.04722 0.29097 0.04722 C 0.27326 0.0456 0.25573 0.04306 0.23819 0.0412 C 0.23663 0.03542 0.23385 0.02361 0.23385 0.02361 C 0.25069 0.02245 0.26458 0.0206 0.28073 0.01782 C 0.3085 0.00718 0.3401 0.01157 0.36909 0.00995 C 0.39531 0.00417 0.38073 0.00556 0.41319 0.00787 C 0.4243 0.01157 0.43715 0.01759 0.44843 0.01968 C 0.4526 0.02037 0.4908 0.02338 0.49409 0.02361 C 0.51024 0.02685 0.52639 0.02847 0.54236 0.03148 C 0.58107 0.03009 0.62187 0.02917 0.66024 0.01782 C 0.68489 0.01042 0.70885 -0.00486 0.73385 -0.00764 C 0.75573 -0.01343 0.74357 -0.01065 0.77048 -0.01551 C 0.7967 -0.02014 0.85 -0.01944 0.85 -0.01944 C 0.88385 -0.02731 0.83142 -0.01574 0.925 -0.02338 C 0.92673 -0.02361 0.92743 -0.02662 0.92934 -0.02731 C 0.93194 -0.02847 0.94948 -0.03102 0.95139 -0.03125 C 0.9533 -0.03264 0.95521 -0.03403 0.95712 -0.03518 C 0.9585 -0.03611 0.96111 -0.03542 0.96163 -0.03727 C 0.96319 -0.04352 0.9592 -0.04977 0.95573 -0.05278 C 0.95277 -0.05556 0.94878 -0.05625 0.94548 -0.0588 C 0.93802 -0.06435 0.93159 -0.07083 0.92326 -0.07431 C 0.90764 -0.08866 0.87274 -0.0787 0.86163 -0.07824 C 0.83298 -0.07222 0.80764 -0.06991 0.77795 -0.06852 C 0.75034 -0.05393 0.70798 -0.06412 0.68524 -0.06458 C 0.65243 -0.07616 0.61597 -0.07824 0.58212 -0.08032 C 0.56962 -0.07963 0.55659 -0.0794 0.54409 -0.07824 C 0.5335 -0.07731 0.52222 -0.07106 0.51163 -0.06852 C 0.50104 -0.06134 0.49375 -0.05741 0.48212 -0.05486 C 0.47517 -0.05162 0.46892 -0.05023 0.46163 -0.04884 C 0.45521 -0.04444 0.44809 -0.04028 0.44114 -0.03727 C 0.42986 -0.03866 0.42448 -0.04074 0.41458 -0.04491 C 0.41319 -0.04352 0.4118 -0.04167 0.41024 -0.04097 C 0.40642 -0.03912 0.39843 -0.03727 0.39843 -0.03727 C 0.3842 -0.03796 0.37014 -0.03819 0.35573 -0.03912 C 0.35277 -0.03935 0.34357 -0.04005 0.33958 -0.04306 C 0.33628 -0.04537 0.33073 -0.05093 0.33073 -0.05093 C 0.31736 -0.03912 0.32552 -0.04259 0.30573 -0.04491 C 0.30191 -0.0463 0.29774 -0.04653 0.29409 -0.04884 C 0.2868 -0.0537 0.27482 -0.06528 0.26909 -0.07431 C 0.26527 -0.08009 0.25885 -0.09213 0.25885 -0.09213 C 0.25694 -0.09861 0.25573 -0.10393 0.25277 -0.10972 C 0.25243 -0.11296 0.25208 -0.11643 0.25139 -0.11944 C 0.25069 -0.12176 0.24861 -0.12315 0.24843 -0.12546 C 0.24687 -0.15023 0.26041 -0.14537 0.275 -0.14699 C 0.28073 -0.14676 0.31458 -0.14653 0.32916 -0.14306 C 0.33576 -0.14143 0.34166 -0.13704 0.34843 -0.13518 C 0.36823 -0.12199 0.38819 -0.11643 0.41024 -0.11366 C 0.41649 -0.11088 0.42448 -0.10694 0.43073 -0.10579 C 0.44114 -0.10393 0.46163 -0.10185 0.46163 -0.10185 C 0.4875 -0.10301 0.51111 -0.10579 0.53663 -0.10185 C 0.54635 -0.10023 0.55764 -0.09421 0.56736 -0.09213 C 0.58715 -0.08819 0.60625 -0.08727 0.62639 -0.08611 C 0.63663 -0.08194 0.64635 -0.08148 0.65712 -0.08032 C 0.66962 -0.07593 0.65573 -0.07963 0.67187 -0.08032 C 0.70434 -0.08148 0.73663 -0.08148 0.76909 -0.08218 C 0.78975 -0.08356 0.81041 -0.08356 0.8309 -0.08611 C 0.83333 -0.08634 0.8408 -0.09745 0.84114 -0.09792 C 0.84965 -0.10694 0.86857 -0.12731 0.87795 -0.13125 C 0.8875 -0.13981 0.88975 -0.15162 0.89548 -0.16458 C 0.89861 -0.1838 0.89479 -0.1662 0.9 -0.18032 C 0.90295 -0.18843 0.90416 -0.19907 0.9059 -0.20764 C 0.90521 -0.24583 0.90295 -0.28218 0.90295 -0.31944 " pathEditMode="relative" ptsTypes="ffffffffffffffffffffffffffffffffffffffffffffffffffffffffffffffffffffffffffffffffffffffffffffffffffffffffffffffffffffffffffffffffffffffffffffA">
                                      <p:cBhvr>
                                        <p:cTn id="6" dur="5000" fill="hold"/>
                                        <p:tgtEl>
                                          <p:spTgt spid="206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wner\Documents\My Documents\01 The Story\Chapter Icons\Chapter Icons-Horizontal\H-Icon_Ch12_Harp.jpg"/>
          <p:cNvPicPr>
            <a:picLocks noChangeAspect="1" noChangeArrowheads="1"/>
          </p:cNvPicPr>
          <p:nvPr/>
        </p:nvPicPr>
        <p:blipFill>
          <a:blip r:embed="rId2" cstate="print"/>
          <a:srcRect l="64167" t="14444"/>
          <a:stretch>
            <a:fillRect/>
          </a:stretch>
        </p:blipFill>
        <p:spPr bwMode="auto">
          <a:xfrm>
            <a:off x="0" y="0"/>
            <a:ext cx="2085109" cy="2743200"/>
          </a:xfrm>
          <a:prstGeom prst="rect">
            <a:avLst/>
          </a:prstGeom>
          <a:noFill/>
        </p:spPr>
      </p:pic>
      <p:sp>
        <p:nvSpPr>
          <p:cNvPr id="4" name="Content Placeholder 2"/>
          <p:cNvSpPr txBox="1">
            <a:spLocks/>
          </p:cNvSpPr>
          <p:nvPr/>
        </p:nvSpPr>
        <p:spPr>
          <a:xfrm>
            <a:off x="2362200" y="381000"/>
            <a:ext cx="64770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1 John 1:8-9 (NLT)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8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If we claim we have no sin, we are only fooling ourselves and not living in the truth.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9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But if we confess our sins to him, he is faithful and just to forgive us our sins and to cleanse us from all wickedness. </a:t>
            </a: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wner\Documents\My Documents\01 The Story\Chapter Icons\Chapter Icons-Horizontal\H-Icon_Ch12_Harp.jpg"/>
          <p:cNvPicPr>
            <a:picLocks noChangeAspect="1" noChangeArrowheads="1"/>
          </p:cNvPicPr>
          <p:nvPr/>
        </p:nvPicPr>
        <p:blipFill>
          <a:blip r:embed="rId2" cstate="print"/>
          <a:srcRect l="64167" t="14444"/>
          <a:stretch>
            <a:fillRect/>
          </a:stretch>
        </p:blipFill>
        <p:spPr bwMode="auto">
          <a:xfrm>
            <a:off x="0" y="0"/>
            <a:ext cx="2085109" cy="2743200"/>
          </a:xfrm>
          <a:prstGeom prst="rect">
            <a:avLst/>
          </a:prstGeom>
          <a:noFill/>
        </p:spPr>
      </p:pic>
      <p:sp>
        <p:nvSpPr>
          <p:cNvPr id="4" name="Content Placeholder 2"/>
          <p:cNvSpPr txBox="1">
            <a:spLocks/>
          </p:cNvSpPr>
          <p:nvPr/>
        </p:nvSpPr>
        <p:spPr>
          <a:xfrm>
            <a:off x="2362200" y="457200"/>
            <a:ext cx="64770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Psalm 32:3-5 (NLT)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3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When I refused to confess my sin, my body wasted away, and I groaned all day long.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4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Day and night your hand of discipline was heavy on me. My strength evaporated like water in the summer heat.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5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Finally, I confessed all my sins to you and stopped trying to hide my guilt. I said to myself, “I will confess my rebellion to the </a:t>
            </a:r>
            <a:r>
              <a:rPr kumimoji="0" lang="en-US" sz="2800" b="0" i="0" u="none" strike="noStrike" kern="1200" cap="small"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LORD</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And you forgave me! All my guilt is gone. </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wner\Documents\My Documents\01 The Story\Chapter Icons\Chapter Icons-Horizontal\H-Icon_Ch12_Harp.jpg"/>
          <p:cNvPicPr>
            <a:picLocks noChangeAspect="1" noChangeArrowheads="1"/>
          </p:cNvPicPr>
          <p:nvPr/>
        </p:nvPicPr>
        <p:blipFill>
          <a:blip r:embed="rId2" cstate="print"/>
          <a:srcRect l="64167" t="14444"/>
          <a:stretch>
            <a:fillRect/>
          </a:stretch>
        </p:blipFill>
        <p:spPr bwMode="auto">
          <a:xfrm>
            <a:off x="0" y="0"/>
            <a:ext cx="2085109" cy="2743200"/>
          </a:xfrm>
          <a:prstGeom prst="rect">
            <a:avLst/>
          </a:prstGeom>
          <a:noFill/>
        </p:spPr>
      </p:pic>
      <p:sp>
        <p:nvSpPr>
          <p:cNvPr id="4" name="Content Placeholder 2"/>
          <p:cNvSpPr txBox="1">
            <a:spLocks/>
          </p:cNvSpPr>
          <p:nvPr/>
        </p:nvSpPr>
        <p:spPr>
          <a:xfrm>
            <a:off x="2362200" y="457200"/>
            <a:ext cx="64770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If forgiveness is so complete and so unconditional – then what is the big deal about sin?</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Consequences</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Death </a:t>
            </a: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6477000" cy="6172200"/>
          </a:xfrm>
        </p:spPr>
        <p:txBody>
          <a:bodyPr>
            <a:normAutofit lnSpcReduction="10000"/>
          </a:bodyPr>
          <a:lstStyle/>
          <a:p>
            <a:r>
              <a:rPr lang="en-US" dirty="0" smtClean="0"/>
              <a:t>Set up a Guard</a:t>
            </a:r>
          </a:p>
          <a:p>
            <a:pPr lvl="1"/>
            <a:r>
              <a:rPr lang="en-US" dirty="0" smtClean="0"/>
              <a:t>1 Corinthians 10:13 (NLT) </a:t>
            </a:r>
            <a:r>
              <a:rPr lang="en-US" baseline="30000" dirty="0" smtClean="0"/>
              <a:t>13 </a:t>
            </a:r>
            <a:r>
              <a:rPr lang="en-US" dirty="0" smtClean="0"/>
              <a:t> The temptations in your life are no different from what others experience. And God is faithful. He will not allow the temptation to be more than you can stand. When you are tempted, he will show you a way out so that you can endure. </a:t>
            </a:r>
          </a:p>
          <a:p>
            <a:pPr lvl="1"/>
            <a:r>
              <a:rPr lang="en-US" dirty="0" smtClean="0"/>
              <a:t>Proverbs 4:23 (NLT) </a:t>
            </a:r>
            <a:r>
              <a:rPr lang="en-US" baseline="30000" dirty="0" smtClean="0"/>
              <a:t>23 </a:t>
            </a:r>
            <a:r>
              <a:rPr lang="en-US" dirty="0" smtClean="0"/>
              <a:t> Guard your heart above all else, for it determines the course of your life.</a:t>
            </a:r>
          </a:p>
        </p:txBody>
      </p:sp>
      <p:pic>
        <p:nvPicPr>
          <p:cNvPr id="2" name="Picture 2" descr="C:\Users\Owner\Documents\My Documents\01 The Story\Chapter Icons\Chapter Icons-Horizontal\H-Icon_Ch12_Harp.jpg"/>
          <p:cNvPicPr>
            <a:picLocks noChangeAspect="1" noChangeArrowheads="1"/>
          </p:cNvPicPr>
          <p:nvPr/>
        </p:nvPicPr>
        <p:blipFill>
          <a:blip r:embed="rId2" cstate="print"/>
          <a:srcRect l="64167" t="14444"/>
          <a:stretch>
            <a:fillRect/>
          </a:stretch>
        </p:blipFill>
        <p:spPr bwMode="auto">
          <a:xfrm>
            <a:off x="0" y="0"/>
            <a:ext cx="2085109" cy="2743200"/>
          </a:xfrm>
          <a:prstGeom prst="rect">
            <a:avLst/>
          </a:prstGeom>
          <a:noFill/>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6477000" cy="6172200"/>
          </a:xfrm>
        </p:spPr>
        <p:txBody>
          <a:bodyPr/>
          <a:lstStyle/>
          <a:p>
            <a:r>
              <a:rPr lang="en-US" dirty="0" smtClean="0"/>
              <a:t>Guard where you see and </a:t>
            </a:r>
            <a:r>
              <a:rPr lang="en-US" u="sng" dirty="0" smtClean="0"/>
              <a:t>desire</a:t>
            </a:r>
          </a:p>
          <a:p>
            <a:r>
              <a:rPr lang="en-US" dirty="0" smtClean="0"/>
              <a:t>Lesson learned from David – if you have to </a:t>
            </a:r>
            <a:r>
              <a:rPr lang="en-US" u="sng" dirty="0" smtClean="0"/>
              <a:t>hide</a:t>
            </a:r>
            <a:r>
              <a:rPr lang="en-US" dirty="0" smtClean="0"/>
              <a:t> it or </a:t>
            </a:r>
            <a:r>
              <a:rPr lang="en-US" u="sng" dirty="0" smtClean="0"/>
              <a:t>lie</a:t>
            </a:r>
            <a:r>
              <a:rPr lang="en-US" dirty="0" smtClean="0"/>
              <a:t> about it, don’t do it</a:t>
            </a:r>
            <a:endParaRPr lang="en-US" dirty="0"/>
          </a:p>
        </p:txBody>
      </p:sp>
      <p:pic>
        <p:nvPicPr>
          <p:cNvPr id="2" name="Picture 2" descr="C:\Users\Owner\Documents\My Documents\01 The Story\Chapter Icons\Chapter Icons-Horizontal\H-Icon_Ch12_Harp.jpg"/>
          <p:cNvPicPr>
            <a:picLocks noChangeAspect="1" noChangeArrowheads="1"/>
          </p:cNvPicPr>
          <p:nvPr/>
        </p:nvPicPr>
        <p:blipFill>
          <a:blip r:embed="rId2" cstate="print"/>
          <a:srcRect l="64167" t="14444"/>
          <a:stretch>
            <a:fillRect/>
          </a:stretch>
        </p:blipFill>
        <p:spPr bwMode="auto">
          <a:xfrm>
            <a:off x="0" y="0"/>
            <a:ext cx="2085109" cy="2743200"/>
          </a:xfrm>
          <a:prstGeom prst="rect">
            <a:avLst/>
          </a:prstGeom>
          <a:noFill/>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6477000" cy="6172200"/>
          </a:xfrm>
        </p:spPr>
        <p:txBody>
          <a:bodyPr/>
          <a:lstStyle/>
          <a:p>
            <a:r>
              <a:rPr lang="en-US" dirty="0" smtClean="0"/>
              <a:t>Applications</a:t>
            </a:r>
          </a:p>
          <a:p>
            <a:pPr lvl="1"/>
            <a:r>
              <a:rPr lang="en-US" dirty="0" smtClean="0"/>
              <a:t>Uriah – personal </a:t>
            </a:r>
            <a:r>
              <a:rPr lang="en-US" u="sng" dirty="0" smtClean="0"/>
              <a:t>integrity</a:t>
            </a:r>
          </a:p>
          <a:p>
            <a:pPr lvl="1"/>
            <a:r>
              <a:rPr lang="en-US" dirty="0" smtClean="0"/>
              <a:t>Nathan – </a:t>
            </a:r>
            <a:r>
              <a:rPr lang="en-US" u="sng" dirty="0" smtClean="0"/>
              <a:t>courage</a:t>
            </a:r>
            <a:r>
              <a:rPr lang="en-US" dirty="0" smtClean="0"/>
              <a:t> to speak truth</a:t>
            </a:r>
          </a:p>
          <a:p>
            <a:pPr lvl="1"/>
            <a:r>
              <a:rPr lang="en-US" dirty="0" smtClean="0"/>
              <a:t>David – confession rather than </a:t>
            </a:r>
            <a:r>
              <a:rPr lang="en-US" u="sng" dirty="0" smtClean="0"/>
              <a:t>rationalize</a:t>
            </a:r>
          </a:p>
          <a:p>
            <a:pPr lvl="1"/>
            <a:r>
              <a:rPr lang="en-US" dirty="0" smtClean="0"/>
              <a:t>David – accept </a:t>
            </a:r>
            <a:r>
              <a:rPr lang="en-US" u="sng" dirty="0" smtClean="0"/>
              <a:t>forgiveness</a:t>
            </a:r>
            <a:r>
              <a:rPr lang="en-US" dirty="0" smtClean="0"/>
              <a:t>, deal with consequences with dignity</a:t>
            </a:r>
            <a:endParaRPr lang="en-US" dirty="0"/>
          </a:p>
        </p:txBody>
      </p:sp>
      <p:pic>
        <p:nvPicPr>
          <p:cNvPr id="2" name="Picture 2" descr="C:\Users\Owner\Documents\My Documents\01 The Story\Chapter Icons\Chapter Icons-Horizontal\H-Icon_Ch12_Harp.jpg"/>
          <p:cNvPicPr>
            <a:picLocks noChangeAspect="1" noChangeArrowheads="1"/>
          </p:cNvPicPr>
          <p:nvPr/>
        </p:nvPicPr>
        <p:blipFill>
          <a:blip r:embed="rId2" cstate="print"/>
          <a:srcRect l="64167" t="14444"/>
          <a:stretch>
            <a:fillRect/>
          </a:stretch>
        </p:blipFill>
        <p:spPr bwMode="auto">
          <a:xfrm>
            <a:off x="0" y="0"/>
            <a:ext cx="2085109" cy="2743200"/>
          </a:xfrm>
          <a:prstGeom prst="rect">
            <a:avLst/>
          </a:prstGeom>
          <a:noFill/>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3200399"/>
          </a:xfrm>
        </p:spPr>
        <p:txBody>
          <a:bodyPr>
            <a:normAutofit/>
          </a:bodyPr>
          <a:lstStyle/>
          <a:p>
            <a:pPr lvl="0"/>
            <a:r>
              <a:rPr lang="en-US" dirty="0" smtClean="0"/>
              <a:t>Review Chapter 11</a:t>
            </a:r>
            <a:r>
              <a:rPr lang="en-US" dirty="0" smtClean="0">
                <a:solidFill>
                  <a:schemeClr val="tx1">
                    <a:tint val="75000"/>
                  </a:schemeClr>
                </a:solidFill>
                <a:latin typeface="+mn-lt"/>
                <a:ea typeface="+mn-ea"/>
                <a:cs typeface="+mn-cs"/>
              </a:rPr>
              <a:t/>
            </a:r>
            <a:br>
              <a:rPr lang="en-US" dirty="0" smtClean="0">
                <a:solidFill>
                  <a:schemeClr val="tx1">
                    <a:tint val="75000"/>
                  </a:schemeClr>
                </a:solidFill>
                <a:latin typeface="+mn-lt"/>
                <a:ea typeface="+mn-ea"/>
                <a:cs typeface="+mn-cs"/>
              </a:rPr>
            </a:br>
            <a:r>
              <a:rPr lang="en-US" dirty="0" smtClean="0"/>
              <a:t/>
            </a:r>
            <a:br>
              <a:rPr lang="en-US" dirty="0" smtClean="0"/>
            </a:br>
            <a:r>
              <a:rPr lang="en-US" dirty="0" smtClean="0"/>
              <a:t>“Shepherd to King”</a:t>
            </a:r>
            <a:br>
              <a:rPr lang="en-US" dirty="0" smtClean="0"/>
            </a:b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6477000" cy="6172200"/>
          </a:xfrm>
        </p:spPr>
        <p:txBody>
          <a:bodyPr/>
          <a:lstStyle/>
          <a:p>
            <a:endParaRPr lang="en-US" dirty="0"/>
          </a:p>
        </p:txBody>
      </p:sp>
      <p:pic>
        <p:nvPicPr>
          <p:cNvPr id="2" name="Picture 2" descr="C:\Users\Owner\Documents\My Documents\01 The Story\Chapter Icons\Chapter Icons-Horizontal\H-Icon_Ch12_Harp.jpg"/>
          <p:cNvPicPr>
            <a:picLocks noChangeAspect="1" noChangeArrowheads="1"/>
          </p:cNvPicPr>
          <p:nvPr/>
        </p:nvPicPr>
        <p:blipFill>
          <a:blip r:embed="rId2" cstate="print"/>
          <a:srcRect l="64167" t="14444"/>
          <a:stretch>
            <a:fillRect/>
          </a:stretch>
        </p:blipFill>
        <p:spPr bwMode="auto">
          <a:xfrm>
            <a:off x="0" y="0"/>
            <a:ext cx="2085109" cy="2743200"/>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pter_11_-_shepherd_to_king.mov">
            <a:hlinkClick r:id="" action="ppaction://media"/>
          </p:cNvPr>
          <p:cNvPicPr>
            <a:picLocks noRot="1" noChangeAspect="1"/>
          </p:cNvPicPr>
          <p:nvPr>
            <a:videoFile r:link="rId1"/>
          </p:nvPr>
        </p:nvPicPr>
        <p:blipFill>
          <a:blip r:embed="rId3" cstate="print"/>
          <a:stretch>
            <a:fillRect/>
          </a:stretch>
        </p:blipFill>
        <p:spPr>
          <a:xfrm>
            <a:off x="3048000" y="2286000"/>
            <a:ext cx="3048000" cy="2286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King David’s Sin  </a:t>
            </a:r>
            <a:endParaRPr lang="en-US" dirty="0"/>
          </a:p>
        </p:txBody>
      </p:sp>
      <p:pic>
        <p:nvPicPr>
          <p:cNvPr id="5" name="Picture 2" descr="C:\Users\Owner\Documents\My Documents\01 The Story\Chapter Icons\Chapter Icons-Horizontal\H-Icon_Ch12_Harp.jpg"/>
          <p:cNvPicPr>
            <a:picLocks noChangeAspect="1" noChangeArrowheads="1"/>
          </p:cNvPicPr>
          <p:nvPr/>
        </p:nvPicPr>
        <p:blipFill>
          <a:blip r:embed="rId2" cstate="print"/>
          <a:srcRect l="64167" t="14444"/>
          <a:stretch>
            <a:fillRect/>
          </a:stretch>
        </p:blipFill>
        <p:spPr bwMode="auto">
          <a:xfrm>
            <a:off x="0" y="0"/>
            <a:ext cx="2085109" cy="2743200"/>
          </a:xfrm>
          <a:prstGeom prst="rect">
            <a:avLst/>
          </a:prstGeom>
          <a:noFill/>
        </p:spPr>
      </p:pic>
      <p:sp>
        <p:nvSpPr>
          <p:cNvPr id="6" name="Content Placeholder 2"/>
          <p:cNvSpPr txBox="1">
            <a:spLocks/>
          </p:cNvSpPr>
          <p:nvPr/>
        </p:nvSpPr>
        <p:spPr>
          <a:xfrm>
            <a:off x="2438400" y="1295400"/>
            <a:ext cx="6553200" cy="4525963"/>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2 Samuel 11</a:t>
            </a:r>
            <a:endPar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http://burningfireshutinmybones.files.wordpress.com/2012/11/king-david-on-balcony-balage1.jpg?w=584"/>
          <p:cNvPicPr>
            <a:picLocks noChangeAspect="1" noChangeArrowheads="1"/>
          </p:cNvPicPr>
          <p:nvPr/>
        </p:nvPicPr>
        <p:blipFill>
          <a:blip r:embed="rId2" cstate="print"/>
          <a:srcRect b="5778"/>
          <a:stretch>
            <a:fillRect/>
          </a:stretch>
        </p:blipFill>
        <p:spPr bwMode="auto">
          <a:xfrm>
            <a:off x="473015" y="1107440"/>
            <a:ext cx="8137585" cy="5750560"/>
          </a:xfrm>
          <a:prstGeom prst="rect">
            <a:avLst/>
          </a:prstGeom>
          <a:noFill/>
        </p:spPr>
      </p:pic>
      <p:sp>
        <p:nvSpPr>
          <p:cNvPr id="5" name="Content Placeholder 2"/>
          <p:cNvSpPr txBox="1">
            <a:spLocks/>
          </p:cNvSpPr>
          <p:nvPr/>
        </p:nvSpPr>
        <p:spPr>
          <a:xfrm>
            <a:off x="533400" y="304800"/>
            <a:ext cx="64770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 wandering eyes of David</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2" name="Picture 4" descr="http://th05.deviantart.net/fs70/PRE/i/2012/325/c/1/king_david_watches_bathsheba_by_bliptron-d5lqspc.jpg"/>
          <p:cNvPicPr>
            <a:picLocks noChangeAspect="1" noChangeArrowheads="1"/>
          </p:cNvPicPr>
          <p:nvPr/>
        </p:nvPicPr>
        <p:blipFill>
          <a:blip r:embed="rId2" cstate="print"/>
          <a:srcRect/>
          <a:stretch>
            <a:fillRect/>
          </a:stretch>
        </p:blipFill>
        <p:spPr bwMode="auto">
          <a:xfrm>
            <a:off x="2362200" y="0"/>
            <a:ext cx="4572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http://burningfireshutinmybones.files.wordpress.com/2012/11/david_bathsheba.jpg?w=242&amp;h=300"/>
          <p:cNvPicPr>
            <a:picLocks noChangeAspect="1" noChangeArrowheads="1"/>
          </p:cNvPicPr>
          <p:nvPr/>
        </p:nvPicPr>
        <p:blipFill>
          <a:blip r:embed="rId2" cstate="print"/>
          <a:srcRect/>
          <a:stretch>
            <a:fillRect/>
          </a:stretch>
        </p:blipFill>
        <p:spPr bwMode="auto">
          <a:xfrm>
            <a:off x="1604789" y="838200"/>
            <a:ext cx="4872211" cy="6019800"/>
          </a:xfrm>
          <a:prstGeom prst="rect">
            <a:avLst/>
          </a:prstGeom>
          <a:noFill/>
        </p:spPr>
      </p:pic>
      <p:sp>
        <p:nvSpPr>
          <p:cNvPr id="6" name="Content Placeholder 2"/>
          <p:cNvSpPr txBox="1">
            <a:spLocks/>
          </p:cNvSpPr>
          <p:nvPr/>
        </p:nvSpPr>
        <p:spPr>
          <a:xfrm>
            <a:off x="1447800" y="152400"/>
            <a:ext cx="64770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Sin and conception</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78" name="Picture 6" descr="http://www.torange.us/photo/6/13/Money-in-an-envelope-1277301268_52.jpg"/>
          <p:cNvPicPr>
            <a:picLocks noChangeAspect="1" noChangeArrowheads="1"/>
          </p:cNvPicPr>
          <p:nvPr/>
        </p:nvPicPr>
        <p:blipFill>
          <a:blip r:embed="rId2" cstate="print"/>
          <a:srcRect/>
          <a:stretch>
            <a:fillRect/>
          </a:stretch>
        </p:blipFill>
        <p:spPr bwMode="auto">
          <a:xfrm>
            <a:off x="1" y="330760"/>
            <a:ext cx="9106966" cy="6066165"/>
          </a:xfrm>
          <a:prstGeom prst="rect">
            <a:avLst/>
          </a:prstGeom>
          <a:noFill/>
        </p:spPr>
      </p:pic>
      <p:pic>
        <p:nvPicPr>
          <p:cNvPr id="6" name="Picture 4" descr="http://t2.gstatic.com/images?q=tbn:ANd9GcR80e6NOhIYecNy1R5oMwqDhv5Dt3LaxSJjEsCywHjetuKAk4w2zQ"/>
          <p:cNvPicPr>
            <a:picLocks noChangeAspect="1" noChangeArrowheads="1"/>
          </p:cNvPicPr>
          <p:nvPr/>
        </p:nvPicPr>
        <p:blipFill>
          <a:blip r:embed="rId3" cstate="print"/>
          <a:srcRect t="12500" b="16667"/>
          <a:stretch>
            <a:fillRect/>
          </a:stretch>
        </p:blipFill>
        <p:spPr bwMode="auto">
          <a:xfrm rot="19124253">
            <a:off x="2790379" y="1736938"/>
            <a:ext cx="3910968" cy="2077702"/>
          </a:xfrm>
          <a:prstGeom prst="rect">
            <a:avLst/>
          </a:prstGeom>
          <a:noFill/>
        </p:spPr>
      </p:pic>
      <p:pic>
        <p:nvPicPr>
          <p:cNvPr id="7" name="Picture 6" descr="http://www.torange.us/photo/6/13/Money-in-an-envelope-1277301268_52.jpg"/>
          <p:cNvPicPr>
            <a:picLocks noChangeAspect="1" noChangeArrowheads="1"/>
          </p:cNvPicPr>
          <p:nvPr/>
        </p:nvPicPr>
        <p:blipFill>
          <a:blip r:embed="rId2" cstate="print"/>
          <a:srcRect t="48990"/>
          <a:stretch>
            <a:fillRect/>
          </a:stretch>
        </p:blipFill>
        <p:spPr bwMode="auto">
          <a:xfrm>
            <a:off x="0" y="3276600"/>
            <a:ext cx="9106966" cy="3094365"/>
          </a:xfrm>
          <a:prstGeom prst="rect">
            <a:avLst/>
          </a:prstGeom>
          <a:noFill/>
        </p:spPr>
      </p:pic>
      <p:sp>
        <p:nvSpPr>
          <p:cNvPr id="8" name="TextBox 7"/>
          <p:cNvSpPr txBox="1"/>
          <p:nvPr/>
        </p:nvSpPr>
        <p:spPr>
          <a:xfrm rot="206399">
            <a:off x="1932914" y="3980083"/>
            <a:ext cx="4151268" cy="1446550"/>
          </a:xfrm>
          <a:prstGeom prst="rect">
            <a:avLst/>
          </a:prstGeom>
          <a:noFill/>
        </p:spPr>
        <p:txBody>
          <a:bodyPr wrap="square" rtlCol="0">
            <a:spAutoFit/>
          </a:bodyPr>
          <a:lstStyle/>
          <a:p>
            <a:pPr algn="ctr"/>
            <a:r>
              <a:rPr lang="en-US" sz="4400" b="1" dirty="0" smtClean="0">
                <a:solidFill>
                  <a:schemeClr val="bg1"/>
                </a:solidFill>
                <a:latin typeface="Blackadder ITC" pitchFamily="82" charset="0"/>
              </a:rPr>
              <a:t>To: King David</a:t>
            </a:r>
          </a:p>
          <a:p>
            <a:pPr algn="ctr"/>
            <a:r>
              <a:rPr lang="en-US" sz="4400" b="1" dirty="0" smtClean="0">
                <a:solidFill>
                  <a:schemeClr val="bg1"/>
                </a:solidFill>
                <a:latin typeface="Blackadder ITC" pitchFamily="82" charset="0"/>
              </a:rPr>
              <a:t>From: Bathsheba</a:t>
            </a:r>
            <a:endParaRPr lang="en-US" sz="4400" b="1" dirty="0">
              <a:solidFill>
                <a:schemeClr val="bg1"/>
              </a:solidFill>
              <a:latin typeface="Blackadder ITC" pitchFamily="82" charset="0"/>
            </a:endParaRPr>
          </a:p>
        </p:txBody>
      </p:sp>
      <p:sp>
        <p:nvSpPr>
          <p:cNvPr id="9" name="Content Placeholder 2"/>
          <p:cNvSpPr txBox="1">
            <a:spLocks/>
          </p:cNvSpPr>
          <p:nvPr/>
        </p:nvSpPr>
        <p:spPr>
          <a:xfrm>
            <a:off x="1447800" y="152400"/>
            <a:ext cx="64770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Sin and conception</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13993</TotalTime>
  <Words>256</Words>
  <Application>Microsoft Office PowerPoint</Application>
  <PresentationFormat>On-screen Show (4:3)</PresentationFormat>
  <Paragraphs>57</Paragraphs>
  <Slides>32</Slides>
  <Notes>0</Notes>
  <HiddenSlides>0</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The Story Finding Your Story in God’s Story  “The Trials of a King” </vt:lpstr>
      <vt:lpstr>Review Chapter 11  “Shepherd to King” </vt:lpstr>
      <vt:lpstr>Slide 4</vt:lpstr>
      <vt:lpstr>I. King David’s Sin  </vt:lpstr>
      <vt:lpstr>Slide 6</vt:lpstr>
      <vt:lpstr>Slide 7</vt:lpstr>
      <vt:lpstr>Slide 8</vt:lpstr>
      <vt:lpstr>Slide 9</vt:lpstr>
      <vt:lpstr>Slide 10</vt:lpstr>
      <vt:lpstr>Slide 11</vt:lpstr>
      <vt:lpstr>II. Confronted and Repentant </vt:lpstr>
      <vt:lpstr>Slide 13</vt:lpstr>
      <vt:lpstr>Slide 14</vt:lpstr>
      <vt:lpstr>Slide 15</vt:lpstr>
      <vt:lpstr>Slide 16</vt:lpstr>
      <vt:lpstr>Slide 17</vt:lpstr>
      <vt:lpstr>III. Dealing with Temptation </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248</cp:revision>
  <dcterms:created xsi:type="dcterms:W3CDTF">2010-04-18T00:31:04Z</dcterms:created>
  <dcterms:modified xsi:type="dcterms:W3CDTF">2013-04-06T18:10:25Z</dcterms:modified>
</cp:coreProperties>
</file>