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351" r:id="rId2"/>
    <p:sldId id="352" r:id="rId3"/>
    <p:sldId id="350" r:id="rId4"/>
    <p:sldId id="330" r:id="rId5"/>
    <p:sldId id="322" r:id="rId6"/>
    <p:sldId id="317" r:id="rId7"/>
    <p:sldId id="257" r:id="rId8"/>
    <p:sldId id="324" r:id="rId9"/>
    <p:sldId id="332" r:id="rId10"/>
    <p:sldId id="305" r:id="rId11"/>
    <p:sldId id="325" r:id="rId12"/>
    <p:sldId id="334" r:id="rId13"/>
    <p:sldId id="335" r:id="rId14"/>
    <p:sldId id="328" r:id="rId15"/>
    <p:sldId id="336" r:id="rId16"/>
    <p:sldId id="306" r:id="rId17"/>
    <p:sldId id="337" r:id="rId18"/>
    <p:sldId id="339" r:id="rId19"/>
    <p:sldId id="343" r:id="rId20"/>
    <p:sldId id="340" r:id="rId21"/>
    <p:sldId id="349" r:id="rId22"/>
    <p:sldId id="342" r:id="rId23"/>
    <p:sldId id="341" r:id="rId24"/>
    <p:sldId id="347" r:id="rId25"/>
    <p:sldId id="34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48" y="15774"/>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91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1676400"/>
            <a:ext cx="68580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Owner\Documents\My%20Documents\01%20The%20Story\Videos\chapter_1_creation.m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normAutofit fontScale="90000"/>
          </a:bodyPr>
          <a:lstStyle/>
          <a:p>
            <a:pPr algn="l"/>
            <a:r>
              <a:rPr lang="en-US" dirty="0" smtClean="0"/>
              <a:t>II. Promises Not by Performance but by Faith </a:t>
            </a:r>
            <a:endParaRPr lang="en-US" dirty="0"/>
          </a:p>
        </p:txBody>
      </p:sp>
      <p:sp>
        <p:nvSpPr>
          <p:cNvPr id="3" name="Content Placeholder 2"/>
          <p:cNvSpPr>
            <a:spLocks noGrp="1"/>
          </p:cNvSpPr>
          <p:nvPr>
            <p:ph idx="1"/>
          </p:nvPr>
        </p:nvSpPr>
        <p:spPr>
          <a:xfrm>
            <a:off x="2286000" y="1676400"/>
            <a:ext cx="6400800" cy="4525963"/>
          </a:xfrm>
        </p:spPr>
        <p:txBody>
          <a:bodyPr>
            <a:normAutofit/>
          </a:bodyPr>
          <a:lstStyle/>
          <a:p>
            <a:r>
              <a:rPr lang="en-US" dirty="0" smtClean="0"/>
              <a:t>Genesis 15:1-6</a:t>
            </a:r>
          </a:p>
          <a:p>
            <a:pPr lvl="1"/>
            <a:r>
              <a:rPr lang="en-US" dirty="0" smtClean="0"/>
              <a:t>Abraham </a:t>
            </a:r>
            <a:r>
              <a:rPr lang="en-US" u="sng" dirty="0" smtClean="0"/>
              <a:t>believed</a:t>
            </a:r>
            <a:r>
              <a:rPr lang="en-US" dirty="0" smtClean="0"/>
              <a:t> the Lord</a:t>
            </a:r>
          </a:p>
          <a:p>
            <a:pPr lvl="1"/>
            <a:r>
              <a:rPr lang="en-US" dirty="0" smtClean="0"/>
              <a:t>Counted as righteous because of his </a:t>
            </a:r>
            <a:r>
              <a:rPr lang="en-US" u="sng" dirty="0" smtClean="0"/>
              <a:t>faith</a:t>
            </a:r>
          </a:p>
        </p:txBody>
      </p:sp>
      <p:pic>
        <p:nvPicPr>
          <p:cNvPr id="4"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normAutofit/>
          </a:bodyPr>
          <a:lstStyle/>
          <a:p>
            <a:r>
              <a:rPr lang="en-US" dirty="0" smtClean="0"/>
              <a:t>Hebrews 11:8-12 – by faith</a:t>
            </a:r>
          </a:p>
          <a:p>
            <a:pPr lvl="1"/>
            <a:r>
              <a:rPr lang="en-US" dirty="0" smtClean="0"/>
              <a:t>Abraham </a:t>
            </a:r>
            <a:r>
              <a:rPr lang="en-US" u="sng" dirty="0" smtClean="0"/>
              <a:t>obeyed</a:t>
            </a:r>
            <a:r>
              <a:rPr lang="en-US" dirty="0" smtClean="0"/>
              <a:t> and moved</a:t>
            </a:r>
          </a:p>
          <a:p>
            <a:pPr lvl="1"/>
            <a:r>
              <a:rPr lang="en-US" dirty="0" smtClean="0"/>
              <a:t>Sarah </a:t>
            </a:r>
            <a:r>
              <a:rPr lang="en-US" u="sng" dirty="0" smtClean="0"/>
              <a:t>conceived</a:t>
            </a:r>
          </a:p>
          <a:p>
            <a:pPr lvl="1"/>
            <a:r>
              <a:rPr lang="en-US" dirty="0" smtClean="0"/>
              <a:t>A </a:t>
            </a:r>
            <a:r>
              <a:rPr lang="en-US" u="sng" dirty="0" smtClean="0"/>
              <a:t>nation</a:t>
            </a:r>
            <a:r>
              <a:rPr lang="en-US" dirty="0" smtClean="0"/>
              <a:t> came from this one man</a:t>
            </a:r>
          </a:p>
          <a:p>
            <a:r>
              <a:rPr lang="en-US" dirty="0" smtClean="0"/>
              <a:t>Hebrews 11:17-19 – by faith</a:t>
            </a:r>
          </a:p>
          <a:p>
            <a:pPr lvl="1"/>
            <a:r>
              <a:rPr lang="en-US" dirty="0" smtClean="0"/>
              <a:t>Abraham offered up </a:t>
            </a:r>
            <a:r>
              <a:rPr lang="en-US" u="sng" dirty="0" smtClean="0"/>
              <a:t>Isaac</a:t>
            </a:r>
          </a:p>
          <a:p>
            <a:pPr lvl="1"/>
            <a:r>
              <a:rPr lang="en-US" dirty="0" smtClean="0"/>
              <a:t>Received Isaac back from the </a:t>
            </a:r>
            <a:r>
              <a:rPr lang="en-US" u="sng" dirty="0" smtClean="0"/>
              <a:t>dead</a:t>
            </a:r>
          </a:p>
          <a:p>
            <a:r>
              <a:rPr lang="en-US" dirty="0" smtClean="0"/>
              <a:t>Genesis 22</a:t>
            </a:r>
          </a:p>
          <a:p>
            <a:pPr lvl="1"/>
            <a:r>
              <a:rPr lang="en-US" dirty="0" smtClean="0"/>
              <a:t>Where is the </a:t>
            </a:r>
            <a:r>
              <a:rPr lang="en-US" u="sng" dirty="0" smtClean="0"/>
              <a:t>sheep</a:t>
            </a:r>
            <a:r>
              <a:rPr lang="en-US" dirty="0" smtClean="0"/>
              <a:t>? </a:t>
            </a:r>
          </a:p>
          <a:p>
            <a:pPr lvl="1"/>
            <a:r>
              <a:rPr lang="en-US" dirty="0" smtClean="0"/>
              <a:t>God will </a:t>
            </a:r>
            <a:r>
              <a:rPr lang="en-US" u="sng" dirty="0" smtClean="0"/>
              <a:t>provide</a:t>
            </a:r>
          </a:p>
          <a:p>
            <a:pPr lvl="1"/>
            <a:endParaRPr lang="en-US" dirty="0"/>
          </a:p>
        </p:txBody>
      </p:sp>
      <p:pic>
        <p:nvPicPr>
          <p:cNvPr id="1026"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62000" y="1085850"/>
            <a:ext cx="7696200" cy="5772150"/>
          </a:xfrm>
          <a:prstGeom prst="rect">
            <a:avLst/>
          </a:prstGeom>
          <a:noFill/>
          <a:ln w="9525">
            <a:noFill/>
            <a:miter lim="800000"/>
            <a:headEnd/>
            <a:tailEnd/>
          </a:ln>
        </p:spPr>
      </p:pic>
      <p:sp>
        <p:nvSpPr>
          <p:cNvPr id="5" name="Content Placeholder 2"/>
          <p:cNvSpPr txBox="1">
            <a:spLocks/>
          </p:cNvSpPr>
          <p:nvPr/>
        </p:nvSpPr>
        <p:spPr>
          <a:xfrm>
            <a:off x="152400" y="304800"/>
            <a:ext cx="86868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know that you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fear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God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62000" y="1085850"/>
            <a:ext cx="7696200" cy="5772150"/>
          </a:xfrm>
          <a:prstGeom prst="rect">
            <a:avLst/>
          </a:prstGeom>
          <a:noFill/>
          <a:ln w="9525">
            <a:noFill/>
            <a:miter lim="800000"/>
            <a:headEnd/>
            <a:tailEnd/>
          </a:ln>
        </p:spPr>
      </p:pic>
      <p:sp>
        <p:nvSpPr>
          <p:cNvPr id="5" name="Content Placeholder 2"/>
          <p:cNvSpPr txBox="1">
            <a:spLocks/>
          </p:cNvSpPr>
          <p:nvPr/>
        </p:nvSpPr>
        <p:spPr>
          <a:xfrm>
            <a:off x="152400" y="304800"/>
            <a:ext cx="86868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You have not withheld your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only</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son from me</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enryon.files.wordpress.com/2008/12/father1.jpg"/>
          <p:cNvPicPr>
            <a:picLocks noChangeAspect="1" noChangeArrowheads="1"/>
          </p:cNvPicPr>
          <p:nvPr/>
        </p:nvPicPr>
        <p:blipFill>
          <a:blip r:embed="rId2" cstate="print"/>
          <a:srcRect/>
          <a:stretch>
            <a:fillRect/>
          </a:stretch>
        </p:blipFill>
        <p:spPr bwMode="auto">
          <a:xfrm>
            <a:off x="0" y="0"/>
            <a:ext cx="9219818" cy="72390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3962400"/>
            <a:ext cx="4267200" cy="1828800"/>
          </a:xfrm>
          <a:prstGeom prst="rect">
            <a:avLst/>
          </a:prstGeom>
          <a:noFill/>
        </p:spPr>
        <p:txBody>
          <a:bodyPr vert="horz" lIns="91440" tIns="45720" rIns="91440" bIns="45720" rtlCol="0">
            <a:normAutofit/>
          </a:bodyPr>
          <a:lstStyle/>
          <a:p>
            <a:pPr marL="342900" lvl="0" indent="-342900">
              <a:spcBef>
                <a:spcPct val="20000"/>
              </a:spcBef>
            </a:pPr>
            <a:r>
              <a:rPr kumimoji="0" lang="en-US" sz="280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Genesis </a:t>
            </a:r>
            <a:r>
              <a:rPr lang="en-US" sz="2800" dirty="0" smtClean="0">
                <a:effectLst>
                  <a:outerShdw blurRad="50800" dist="50800" dir="5400000" algn="ctr" rotWithShape="0">
                    <a:schemeClr val="bg1"/>
                  </a:outerShdw>
                </a:effectLst>
              </a:rPr>
              <a:t>22:2 “Take your son your only son whom you love and sacrifice him”</a:t>
            </a:r>
            <a:endParaRPr kumimoji="0" lang="en-US" sz="280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6" name="Content Placeholder 2"/>
          <p:cNvSpPr txBox="1">
            <a:spLocks/>
          </p:cNvSpPr>
          <p:nvPr/>
        </p:nvSpPr>
        <p:spPr>
          <a:xfrm>
            <a:off x="4343400" y="3962400"/>
            <a:ext cx="4724400" cy="1676400"/>
          </a:xfrm>
          <a:prstGeom prst="rect">
            <a:avLst/>
          </a:prstGeom>
          <a:noFill/>
        </p:spPr>
        <p:txBody>
          <a:bodyPr vert="horz" lIns="91440" tIns="45720" rIns="91440" bIns="45720" rtlCol="0">
            <a:normAutofit/>
          </a:bodyPr>
          <a:lstStyle/>
          <a:p>
            <a:pPr marL="342900" lvl="0" indent="-342900">
              <a:spcBef>
                <a:spcPct val="20000"/>
              </a:spcBef>
            </a:pPr>
            <a:r>
              <a:rPr kumimoji="0" lang="en-US" sz="280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John 3:16 “For God so loved the world that he gave his one and only son.”</a:t>
            </a:r>
            <a:endParaRPr kumimoji="0" lang="en-US" sz="280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7" name="Picture 2" descr="http://benryon.files.wordpress.com/2008/12/father1.jpg"/>
          <p:cNvPicPr>
            <a:picLocks noChangeAspect="1" noChangeArrowheads="1"/>
          </p:cNvPicPr>
          <p:nvPr/>
        </p:nvPicPr>
        <p:blipFill>
          <a:blip r:embed="rId2" cstate="print"/>
          <a:srcRect/>
          <a:stretch>
            <a:fillRect/>
          </a:stretch>
        </p:blipFill>
        <p:spPr bwMode="auto">
          <a:xfrm>
            <a:off x="4495800" y="0"/>
            <a:ext cx="4648200" cy="3649564"/>
          </a:xfrm>
          <a:prstGeom prst="rect">
            <a:avLst/>
          </a:prstGeom>
          <a:noFill/>
        </p:spPr>
      </p:pic>
      <p:pic>
        <p:nvPicPr>
          <p:cNvPr id="8" name="Picture 7"/>
          <p:cNvPicPr>
            <a:picLocks noChangeAspect="1" noChangeArrowheads="1"/>
          </p:cNvPicPr>
          <p:nvPr/>
        </p:nvPicPr>
        <p:blipFill>
          <a:blip r:embed="rId3" cstate="print"/>
          <a:srcRect/>
          <a:stretch>
            <a:fillRect/>
          </a:stretch>
        </p:blipFill>
        <p:spPr bwMode="auto">
          <a:xfrm>
            <a:off x="-381000" y="0"/>
            <a:ext cx="4876800" cy="3657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Isaac and Sons </a:t>
            </a:r>
            <a:endParaRPr lang="en-US" sz="2800" dirty="0"/>
          </a:p>
        </p:txBody>
      </p:sp>
      <p:sp>
        <p:nvSpPr>
          <p:cNvPr id="3" name="Content Placeholder 2"/>
          <p:cNvSpPr>
            <a:spLocks noGrp="1"/>
          </p:cNvSpPr>
          <p:nvPr>
            <p:ph idx="1"/>
          </p:nvPr>
        </p:nvSpPr>
        <p:spPr>
          <a:xfrm>
            <a:off x="2362200" y="1676400"/>
            <a:ext cx="6324600" cy="4525963"/>
          </a:xfrm>
        </p:spPr>
        <p:txBody>
          <a:bodyPr>
            <a:normAutofit/>
          </a:bodyPr>
          <a:lstStyle/>
          <a:p>
            <a:r>
              <a:rPr lang="en-US" dirty="0" smtClean="0"/>
              <a:t>Hebrews 11:20 (NLT) </a:t>
            </a:r>
            <a:r>
              <a:rPr lang="en-US" baseline="30000" dirty="0" smtClean="0"/>
              <a:t>20 </a:t>
            </a:r>
            <a:r>
              <a:rPr lang="en-US" dirty="0" smtClean="0"/>
              <a:t> It was by faith that Isaac promised blessings for the future to his sons, Jacob and Esau. </a:t>
            </a:r>
          </a:p>
        </p:txBody>
      </p:sp>
      <p:pic>
        <p:nvPicPr>
          <p:cNvPr id="4"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381000"/>
            <a:ext cx="82296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Genesis 25-33</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5" name="Rectangle 4"/>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5664930" cy="6858000"/>
          </a:xfrm>
          <a:prstGeom prst="rect">
            <a:avLst/>
          </a:prstGeom>
          <a:noFill/>
          <a:ln w="9525">
            <a:noFill/>
            <a:miter lim="800000"/>
            <a:headEnd/>
            <a:tailEnd/>
          </a:ln>
        </p:spPr>
      </p:pic>
      <p:sp>
        <p:nvSpPr>
          <p:cNvPr id="6" name="Content Placeholder 2"/>
          <p:cNvSpPr txBox="1">
            <a:spLocks/>
          </p:cNvSpPr>
          <p:nvPr/>
        </p:nvSpPr>
        <p:spPr>
          <a:xfrm>
            <a:off x="5257800" y="533400"/>
            <a:ext cx="37338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25:27-34 Esau trades his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birthright</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for a bowl of stew</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5" name="Rectangle 4"/>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print"/>
          <a:srcRect l="2154" t="2921" r="2224" b="3616"/>
          <a:stretch>
            <a:fillRect/>
          </a:stretch>
        </p:blipFill>
        <p:spPr bwMode="auto">
          <a:xfrm>
            <a:off x="788609" y="1295400"/>
            <a:ext cx="7593391" cy="5562600"/>
          </a:xfrm>
          <a:prstGeom prst="rect">
            <a:avLst/>
          </a:prstGeom>
          <a:noFill/>
          <a:ln w="9525">
            <a:noFill/>
            <a:miter lim="800000"/>
            <a:headEnd/>
            <a:tailEnd/>
          </a:ln>
        </p:spPr>
      </p:pic>
      <p:sp>
        <p:nvSpPr>
          <p:cNvPr id="7" name="Content Placeholder 2"/>
          <p:cNvSpPr txBox="1">
            <a:spLocks/>
          </p:cNvSpPr>
          <p:nvPr/>
        </p:nvSpPr>
        <p:spPr>
          <a:xfrm>
            <a:off x="762000" y="304800"/>
            <a:ext cx="83820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27:1-29 Jacob</a:t>
            </a:r>
            <a:r>
              <a:rPr kumimoji="0" lang="en-US" sz="28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steals the </a:t>
            </a:r>
            <a:r>
              <a:rPr kumimoji="0" lang="en-US" sz="2800" b="0" i="0" u="sng"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n-lt"/>
                <a:ea typeface="+mn-ea"/>
                <a:cs typeface="+mn-cs"/>
              </a:rPr>
              <a:t>blessing</a:t>
            </a:r>
            <a:r>
              <a:rPr kumimoji="0" lang="en-US" sz="28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the firstborn</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2057400"/>
            <a:ext cx="8229600" cy="4495800"/>
          </a:xfrm>
          <a:prstGeom prst="rect">
            <a:avLst/>
          </a:prstGeom>
          <a:no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60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Review 			Chapter 1           </a:t>
            </a:r>
            <a:endParaRPr kumimoji="0" lang="en-US" sz="60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6" name="Rectangle 5"/>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www.davidgaddy.com/content/wp-content/uploads/2011/09/jacobLabanLeahRachel.jpg"/>
          <p:cNvPicPr>
            <a:picLocks noChangeAspect="1" noChangeArrowheads="1"/>
          </p:cNvPicPr>
          <p:nvPr/>
        </p:nvPicPr>
        <p:blipFill>
          <a:blip r:embed="rId2" cstate="print"/>
          <a:srcRect t="10895" b="5058"/>
          <a:stretch>
            <a:fillRect/>
          </a:stretch>
        </p:blipFill>
        <p:spPr bwMode="auto">
          <a:xfrm>
            <a:off x="1639711" y="0"/>
            <a:ext cx="6361289" cy="6870192"/>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6" name="Rectangle 5"/>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60" name="Picture 4" descr="http://dwellingintheword.files.wordpress.com/2012/07/31-spotted-sheep.jpg"/>
          <p:cNvPicPr>
            <a:picLocks noChangeAspect="1" noChangeArrowheads="1"/>
          </p:cNvPicPr>
          <p:nvPr/>
        </p:nvPicPr>
        <p:blipFill>
          <a:blip r:embed="rId2" cstate="print"/>
          <a:srcRect/>
          <a:stretch>
            <a:fillRect/>
          </a:stretch>
        </p:blipFill>
        <p:spPr bwMode="auto">
          <a:xfrm>
            <a:off x="194378" y="0"/>
            <a:ext cx="9178222"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4" name="Rectangle 3"/>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3.bp.blogspot.com/-lVCNq8r4hO8/T7BVRquGupI/AAAAAAAAEOs/Hwmggz1RP2s/s1600/04.jpg"/>
          <p:cNvPicPr>
            <a:picLocks noChangeAspect="1" noChangeArrowheads="1"/>
          </p:cNvPicPr>
          <p:nvPr/>
        </p:nvPicPr>
        <p:blipFill>
          <a:blip r:embed="rId2" cstate="print"/>
          <a:srcRect/>
          <a:stretch>
            <a:fillRect/>
          </a:stretch>
        </p:blipFill>
        <p:spPr bwMode="auto">
          <a:xfrm>
            <a:off x="-215281" y="0"/>
            <a:ext cx="9587881"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
        <p:nvSpPr>
          <p:cNvPr id="4" name="Rectangle 3"/>
          <p:cNvSpPr/>
          <p:nvPr/>
        </p:nvSpPr>
        <p:spPr>
          <a:xfrm>
            <a:off x="0" y="0"/>
            <a:ext cx="937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newsyoucanbelieve.com/bible/wp-content/uploads/2010/09/Jacob-bows-before-Esau.jpg"/>
          <p:cNvPicPr>
            <a:picLocks noChangeAspect="1" noChangeArrowheads="1"/>
          </p:cNvPicPr>
          <p:nvPr/>
        </p:nvPicPr>
        <p:blipFill>
          <a:blip r:embed="rId2" cstate="print"/>
          <a:srcRect/>
          <a:stretch>
            <a:fillRect/>
          </a:stretch>
        </p:blipFill>
        <p:spPr bwMode="auto">
          <a:xfrm>
            <a:off x="0" y="304800"/>
            <a:ext cx="9437404" cy="61722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533400"/>
            <a:ext cx="83058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Application:  God reveals a pattern. God chooses unlikely people who are not the smartest, the most beautiful and handsome with the best resumes. God chooses ordinary people like you and me.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3058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pter_1_creation.mov">
            <a:hlinkClick r:id="" action="ppaction://media"/>
          </p:cNvPr>
          <p:cNvPicPr>
            <a:picLocks noRot="1" noChangeAspect="1"/>
          </p:cNvPicPr>
          <p:nvPr>
            <a:videoFile r:link="rId1"/>
          </p:nvPr>
        </p:nvPicPr>
        <p:blipFill>
          <a:blip r:embed="rId3" cstate="print"/>
          <a:stretch>
            <a:fillRect/>
          </a:stretch>
        </p:blipFill>
        <p:spPr>
          <a:xfrm>
            <a:off x="3200400" y="2438400"/>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01000" cy="6172200"/>
          </a:xfrm>
        </p:spPr>
        <p:txBody>
          <a:bodyPr>
            <a:normAutofit/>
          </a:bodyPr>
          <a:lstStyle/>
          <a:p>
            <a:r>
              <a:rPr lang="en-US" dirty="0" smtClean="0"/>
              <a:t>Noah and family rescued from the flood</a:t>
            </a:r>
          </a:p>
          <a:p>
            <a:r>
              <a:rPr lang="en-US" dirty="0" smtClean="0"/>
              <a:t>Genesis 8:21 (NLT) …“I will never again curse the ground because of the human race, even though everything they think or imagine is bent toward evil from childhood. I will never again destroy all living things.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upload.wikimedia.org/wikipedia/commons/2/29/Pieter_Bruegel_the_Elder_-_The_Tower_of_Babel_%28Rotterdam%29_-_Google_Art_Project.jpg"/>
          <p:cNvPicPr>
            <a:picLocks noChangeAspect="1" noChangeArrowheads="1"/>
          </p:cNvPicPr>
          <p:nvPr/>
        </p:nvPicPr>
        <p:blipFill>
          <a:blip r:embed="rId2" cstate="print"/>
          <a:srcRect/>
          <a:stretch>
            <a:fillRect/>
          </a:stretch>
        </p:blipFill>
        <p:spPr bwMode="auto">
          <a:xfrm>
            <a:off x="370556" y="0"/>
            <a:ext cx="8544844"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fontScale="90000"/>
          </a:bodyPr>
          <a:lstStyle/>
          <a:p>
            <a:pPr lvl="0"/>
            <a:r>
              <a:rPr lang="en-US" dirty="0" smtClean="0"/>
              <a:t>The Story</a:t>
            </a:r>
            <a:br>
              <a:rPr lang="en-US" dirty="0" smtClean="0"/>
            </a:br>
            <a:r>
              <a:rPr lang="en-US" dirty="0" smtClean="0"/>
              <a:t>Finding Your Story in God’s Story</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“God Builds a Nation”</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dirty="0" smtClean="0"/>
              <a:t>Series 1 - God Forms His People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A Call and a Covenant  </a:t>
            </a:r>
            <a:endParaRPr lang="en-US" dirty="0"/>
          </a:p>
        </p:txBody>
      </p:sp>
      <p:sp>
        <p:nvSpPr>
          <p:cNvPr id="3" name="Content Placeholder 2"/>
          <p:cNvSpPr>
            <a:spLocks noGrp="1"/>
          </p:cNvSpPr>
          <p:nvPr>
            <p:ph idx="1"/>
          </p:nvPr>
        </p:nvSpPr>
        <p:spPr>
          <a:xfrm>
            <a:off x="2133600" y="1676400"/>
            <a:ext cx="6553200" cy="4953000"/>
          </a:xfrm>
        </p:spPr>
        <p:txBody>
          <a:bodyPr>
            <a:noAutofit/>
          </a:bodyPr>
          <a:lstStyle/>
          <a:p>
            <a:r>
              <a:rPr lang="en-US" dirty="0" smtClean="0"/>
              <a:t>Genesis 12:1-3 - I will… </a:t>
            </a:r>
          </a:p>
          <a:p>
            <a:pPr lvl="1"/>
            <a:r>
              <a:rPr lang="en-US" dirty="0" smtClean="0"/>
              <a:t>Make your descendants into a great </a:t>
            </a:r>
            <a:r>
              <a:rPr lang="en-US" u="sng" dirty="0" smtClean="0"/>
              <a:t>nation</a:t>
            </a:r>
          </a:p>
          <a:p>
            <a:pPr lvl="1"/>
            <a:r>
              <a:rPr lang="en-US" dirty="0" smtClean="0"/>
              <a:t>Give you a </a:t>
            </a:r>
            <a:r>
              <a:rPr lang="en-US" u="sng" dirty="0" smtClean="0"/>
              <a:t>land</a:t>
            </a:r>
            <a:r>
              <a:rPr lang="en-US" dirty="0" smtClean="0"/>
              <a:t> in which to dwell</a:t>
            </a:r>
          </a:p>
          <a:p>
            <a:pPr lvl="1"/>
            <a:r>
              <a:rPr lang="en-US" u="sng" dirty="0" smtClean="0"/>
              <a:t>Bless</a:t>
            </a:r>
            <a:r>
              <a:rPr lang="en-US" dirty="0" smtClean="0"/>
              <a:t> all other nations through the nation of Israel</a:t>
            </a:r>
          </a:p>
          <a:p>
            <a:r>
              <a:rPr lang="en-US" dirty="0" smtClean="0"/>
              <a:t>God’s call is </a:t>
            </a:r>
            <a:r>
              <a:rPr lang="en-US" u="sng" dirty="0" smtClean="0"/>
              <a:t>personal</a:t>
            </a:r>
          </a:p>
        </p:txBody>
      </p:sp>
      <p:pic>
        <p:nvPicPr>
          <p:cNvPr id="4"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normAutofit lnSpcReduction="10000"/>
          </a:bodyPr>
          <a:lstStyle/>
          <a:p>
            <a:r>
              <a:rPr lang="en-US" dirty="0" smtClean="0"/>
              <a:t>God works through </a:t>
            </a:r>
            <a:r>
              <a:rPr lang="en-US" u="sng" dirty="0" smtClean="0"/>
              <a:t>broken</a:t>
            </a:r>
            <a:r>
              <a:rPr lang="en-US" dirty="0" smtClean="0"/>
              <a:t> people</a:t>
            </a:r>
          </a:p>
          <a:p>
            <a:pPr lvl="1"/>
            <a:r>
              <a:rPr lang="en-US" dirty="0" smtClean="0"/>
              <a:t>Abraham </a:t>
            </a:r>
            <a:r>
              <a:rPr lang="en-US" u="sng" dirty="0" smtClean="0"/>
              <a:t>lies</a:t>
            </a:r>
            <a:r>
              <a:rPr lang="en-US" dirty="0" smtClean="0"/>
              <a:t> twice about Sarah being his sister not wife</a:t>
            </a:r>
          </a:p>
          <a:p>
            <a:pPr lvl="1"/>
            <a:r>
              <a:rPr lang="en-US" dirty="0" smtClean="0"/>
              <a:t>Abraham and Sarah “</a:t>
            </a:r>
            <a:r>
              <a:rPr lang="en-US" u="sng" dirty="0" smtClean="0"/>
              <a:t>help</a:t>
            </a:r>
            <a:r>
              <a:rPr lang="en-US" dirty="0" smtClean="0"/>
              <a:t>” the promise of God with Sarah’s maid</a:t>
            </a:r>
          </a:p>
          <a:p>
            <a:pPr lvl="1"/>
            <a:r>
              <a:rPr lang="en-US" dirty="0" smtClean="0"/>
              <a:t>Isaac marries Rebekah – raises a </a:t>
            </a:r>
            <a:r>
              <a:rPr lang="en-US" u="sng" dirty="0" smtClean="0"/>
              <a:t>dysfunctional</a:t>
            </a:r>
            <a:r>
              <a:rPr lang="en-US" dirty="0" smtClean="0"/>
              <a:t> family</a:t>
            </a:r>
          </a:p>
          <a:p>
            <a:pPr lvl="1"/>
            <a:r>
              <a:rPr lang="en-US" dirty="0" smtClean="0"/>
              <a:t>Rebekah creates a </a:t>
            </a:r>
            <a:r>
              <a:rPr lang="en-US" u="sng" dirty="0" smtClean="0"/>
              <a:t>hoax</a:t>
            </a:r>
            <a:r>
              <a:rPr lang="en-US" dirty="0" smtClean="0"/>
              <a:t> to see her favorite son blessed</a:t>
            </a:r>
          </a:p>
          <a:p>
            <a:pPr lvl="1"/>
            <a:r>
              <a:rPr lang="en-US" dirty="0" smtClean="0"/>
              <a:t>Jacob makes a </a:t>
            </a:r>
            <a:r>
              <a:rPr lang="en-US" u="sng" dirty="0" smtClean="0"/>
              <a:t>fool</a:t>
            </a:r>
            <a:r>
              <a:rPr lang="en-US" dirty="0" smtClean="0"/>
              <a:t> of his brother for his birthright</a:t>
            </a:r>
          </a:p>
          <a:p>
            <a:pPr lvl="1"/>
            <a:r>
              <a:rPr lang="en-US" dirty="0" err="1" smtClean="0"/>
              <a:t>Laban</a:t>
            </a:r>
            <a:r>
              <a:rPr lang="en-US" dirty="0" smtClean="0"/>
              <a:t> – </a:t>
            </a:r>
            <a:r>
              <a:rPr lang="en-US" u="sng" dirty="0" smtClean="0"/>
              <a:t>deceives</a:t>
            </a:r>
            <a:r>
              <a:rPr lang="en-US" dirty="0" smtClean="0"/>
              <a:t> Jacob with the wrong daughter between the sheets</a:t>
            </a:r>
          </a:p>
          <a:p>
            <a:pPr lvl="1"/>
            <a:endParaRPr lang="en-US" dirty="0" smtClean="0"/>
          </a:p>
          <a:p>
            <a:pPr lvl="1"/>
            <a:endParaRPr lang="en-US" dirty="0"/>
          </a:p>
        </p:txBody>
      </p:sp>
      <p:pic>
        <p:nvPicPr>
          <p:cNvPr id="1026"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2 Corinthians 4:7 (NLT) </a:t>
            </a:r>
            <a:r>
              <a:rPr lang="en-US" baseline="30000" dirty="0" smtClean="0"/>
              <a:t>7 </a:t>
            </a:r>
            <a:r>
              <a:rPr lang="en-US" dirty="0" smtClean="0"/>
              <a:t> We now have this light shining in our hearts, but we ourselves are like fragile clay jars containing this great treasure. This makes it clear that our great power is from God, not from ourselves. </a:t>
            </a:r>
          </a:p>
        </p:txBody>
      </p:sp>
      <p:pic>
        <p:nvPicPr>
          <p:cNvPr id="1026"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10702</TotalTime>
  <Words>356</Words>
  <Application>Microsoft Office PowerPoint</Application>
  <PresentationFormat>On-screen Show (4:3)</PresentationFormat>
  <Paragraphs>43</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The Story Finding Your Story in God’s Story  “God Builds a Nation” </vt:lpstr>
      <vt:lpstr>I. A Call and a Covenant  </vt:lpstr>
      <vt:lpstr>Slide 8</vt:lpstr>
      <vt:lpstr>Slide 9</vt:lpstr>
      <vt:lpstr>II. Promises Not by Performance but by Faith </vt:lpstr>
      <vt:lpstr>Slide 11</vt:lpstr>
      <vt:lpstr>Slide 12</vt:lpstr>
      <vt:lpstr>Slide 13</vt:lpstr>
      <vt:lpstr>Slide 14</vt:lpstr>
      <vt:lpstr>Slide 15</vt:lpstr>
      <vt:lpstr>III. Isaac and Sons </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245</cp:revision>
  <dcterms:created xsi:type="dcterms:W3CDTF">2010-04-18T00:31:04Z</dcterms:created>
  <dcterms:modified xsi:type="dcterms:W3CDTF">2013-01-27T12:07:29Z</dcterms:modified>
</cp:coreProperties>
</file>