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303" r:id="rId3"/>
    <p:sldId id="305" r:id="rId4"/>
    <p:sldId id="257" r:id="rId5"/>
    <p:sldId id="294" r:id="rId6"/>
    <p:sldId id="295" r:id="rId7"/>
    <p:sldId id="296" r:id="rId8"/>
    <p:sldId id="306" r:id="rId9"/>
    <p:sldId id="298" r:id="rId10"/>
    <p:sldId id="307" r:id="rId11"/>
    <p:sldId id="284" r:id="rId12"/>
    <p:sldId id="269" r:id="rId13"/>
    <p:sldId id="299" r:id="rId14"/>
    <p:sldId id="300" r:id="rId15"/>
    <p:sldId id="301" r:id="rId16"/>
    <p:sldId id="30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00"/>
    <a:srgbClr val="4DB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0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63000">
                <a:srgbClr val="800000">
                  <a:shade val="30000"/>
                  <a:satMod val="115000"/>
                  <a:alpha val="0"/>
                </a:srgbClr>
              </a:gs>
              <a:gs pos="50000">
                <a:srgbClr val="800000">
                  <a:shade val="67500"/>
                  <a:satMod val="115000"/>
                </a:srgbClr>
              </a:gs>
              <a:gs pos="100000">
                <a:srgbClr val="8000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FontTx/>
              <a:buBlip>
                <a:blip r:embed="rId3"/>
              </a:buBlip>
              <a:defRPr/>
            </a:lvl2pPr>
            <a:lvl3pP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rgbClr val="800000"/>
            </a:gs>
            <a:gs pos="0">
              <a:srgbClr val="003300"/>
            </a:gs>
            <a:gs pos="100000">
              <a:schemeClr val="bg2">
                <a:shade val="30000"/>
                <a:satMod val="200000"/>
              </a:schemeClr>
            </a:gs>
            <a:gs pos="100000">
              <a:schemeClr val="bg2">
                <a:shade val="30000"/>
                <a:satMod val="20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597B-3C05-45A0-9308-CDB7789B764A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3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4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Error of </a:t>
            </a:r>
            <a:r>
              <a:rPr lang="en-US" u="sng" dirty="0" smtClean="0"/>
              <a:t>Legalism</a:t>
            </a:r>
          </a:p>
          <a:p>
            <a:pPr lvl="1"/>
            <a:r>
              <a:rPr lang="en-US" dirty="0" smtClean="0"/>
              <a:t>Trying to become perfect by your own human effort (Galatians 3:3)</a:t>
            </a:r>
          </a:p>
          <a:p>
            <a:pPr lvl="1"/>
            <a:r>
              <a:rPr lang="en-US" dirty="0" smtClean="0"/>
              <a:t>Depending on the law to make them right with God (Galatians 3:10)</a:t>
            </a:r>
          </a:p>
          <a:p>
            <a:pPr lvl="1"/>
            <a:r>
              <a:rPr lang="en-US" dirty="0" smtClean="0"/>
              <a:t>Trying to earn favor with God by observing certain days, months, seasons, years (Galatians 4:10)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II. Goodness Gracious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Titus 3:3-8</a:t>
            </a:r>
          </a:p>
          <a:p>
            <a:pPr lvl="1"/>
            <a:r>
              <a:rPr lang="en-US" dirty="0" smtClean="0"/>
              <a:t>Disobedient and misled – slaves to many </a:t>
            </a:r>
            <a:r>
              <a:rPr lang="en-US" u="sng" dirty="0" smtClean="0"/>
              <a:t>lusts</a:t>
            </a:r>
          </a:p>
          <a:p>
            <a:pPr lvl="1"/>
            <a:r>
              <a:rPr lang="en-US" dirty="0" smtClean="0"/>
              <a:t>Declared us </a:t>
            </a:r>
            <a:r>
              <a:rPr lang="en-US" u="sng" dirty="0" smtClean="0"/>
              <a:t>righteous</a:t>
            </a:r>
            <a:r>
              <a:rPr lang="en-US" dirty="0" smtClean="0"/>
              <a:t> because of his grace</a:t>
            </a:r>
          </a:p>
          <a:p>
            <a:pPr lvl="1"/>
            <a:r>
              <a:rPr lang="en-US" dirty="0" smtClean="0"/>
              <a:t>Insist on these teachings so all will devote themselves to </a:t>
            </a:r>
            <a:r>
              <a:rPr lang="en-US" u="sng" dirty="0" smtClean="0"/>
              <a:t>doing good</a:t>
            </a:r>
          </a:p>
          <a:p>
            <a:pPr lvl="1"/>
            <a:r>
              <a:rPr lang="en-US" dirty="0" smtClean="0"/>
              <a:t>These teachings are good and beneficial to </a:t>
            </a:r>
            <a:r>
              <a:rPr lang="en-US" u="sng" dirty="0" smtClean="0"/>
              <a:t>everyone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Titus 2:1-15</a:t>
            </a:r>
          </a:p>
          <a:p>
            <a:pPr lvl="1"/>
            <a:r>
              <a:rPr lang="en-US" dirty="0" smtClean="0"/>
              <a:t>Older men</a:t>
            </a:r>
          </a:p>
          <a:p>
            <a:pPr lvl="1"/>
            <a:r>
              <a:rPr lang="en-US" dirty="0" smtClean="0"/>
              <a:t>Older women</a:t>
            </a:r>
          </a:p>
          <a:p>
            <a:pPr lvl="1"/>
            <a:r>
              <a:rPr lang="en-US" dirty="0" smtClean="0"/>
              <a:t>Younger women</a:t>
            </a:r>
          </a:p>
          <a:p>
            <a:pPr lvl="1"/>
            <a:r>
              <a:rPr lang="en-US" dirty="0" smtClean="0"/>
              <a:t>Young men</a:t>
            </a:r>
          </a:p>
          <a:p>
            <a:pPr lvl="1"/>
            <a:r>
              <a:rPr lang="en-US" dirty="0" smtClean="0"/>
              <a:t>Employees </a:t>
            </a:r>
          </a:p>
          <a:p>
            <a:pPr lvl="1"/>
            <a:r>
              <a:rPr lang="en-US" dirty="0" smtClean="0"/>
              <a:t>Free from </a:t>
            </a:r>
            <a:r>
              <a:rPr lang="en-US" u="sng" dirty="0" smtClean="0"/>
              <a:t>sin</a:t>
            </a:r>
            <a:r>
              <a:rPr lang="en-US" dirty="0" smtClean="0"/>
              <a:t> totally committed to doing </a:t>
            </a:r>
            <a:r>
              <a:rPr lang="en-US" u="sng" dirty="0" smtClean="0"/>
              <a:t>good deeds</a:t>
            </a:r>
          </a:p>
          <a:p>
            <a:pPr lvl="1"/>
            <a:r>
              <a:rPr lang="en-US" dirty="0" smtClean="0"/>
              <a:t>Titus/Roger</a:t>
            </a:r>
          </a:p>
          <a:p>
            <a:pPr lvl="2"/>
            <a:r>
              <a:rPr lang="en-US" dirty="0" smtClean="0"/>
              <a:t>Teach </a:t>
            </a:r>
          </a:p>
          <a:p>
            <a:pPr lvl="2"/>
            <a:r>
              <a:rPr lang="en-US" dirty="0" smtClean="0"/>
              <a:t>Set the example</a:t>
            </a:r>
          </a:p>
          <a:p>
            <a:pPr lvl="2"/>
            <a:r>
              <a:rPr lang="en-US" dirty="0" smtClean="0"/>
              <a:t>Authority to correct when necessary</a:t>
            </a:r>
          </a:p>
          <a:p>
            <a:pPr lvl="2"/>
            <a:r>
              <a:rPr lang="en-US" dirty="0" smtClean="0"/>
              <a:t>Don’t let anyone </a:t>
            </a:r>
            <a:r>
              <a:rPr lang="en-US" dirty="0" err="1" smtClean="0"/>
              <a:t>dis</a:t>
            </a:r>
            <a:r>
              <a:rPr lang="en-US" dirty="0" smtClean="0"/>
              <a:t>’ you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Just Say No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3635375"/>
            <a:ext cx="8001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Biblical Tension of Grace and Works Series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Titus 2:11-12 NIV “For the grace of God that brings salvation has appeared to all men.  It </a:t>
            </a:r>
            <a:r>
              <a:rPr lang="en-US" u="sng" dirty="0" smtClean="0"/>
              <a:t>teaches</a:t>
            </a:r>
            <a:r>
              <a:rPr lang="en-US" dirty="0" smtClean="0"/>
              <a:t> us to say ‘</a:t>
            </a:r>
            <a:r>
              <a:rPr lang="en-US" u="sng" dirty="0" smtClean="0"/>
              <a:t>No</a:t>
            </a:r>
            <a:r>
              <a:rPr lang="en-US" dirty="0" smtClean="0"/>
              <a:t>’ to ungodliness and worldly passions and to live self-controlled, upright and godly lives in this present age,”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I. A Teacher Named Grace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Romans 5:20 – 6:8</a:t>
            </a:r>
          </a:p>
          <a:p>
            <a:pPr lvl="1"/>
            <a:r>
              <a:rPr lang="en-US" dirty="0" smtClean="0"/>
              <a:t>More sin – more </a:t>
            </a:r>
            <a:r>
              <a:rPr lang="en-US" u="sng" dirty="0" smtClean="0"/>
              <a:t>grace</a:t>
            </a:r>
          </a:p>
          <a:p>
            <a:pPr lvl="1"/>
            <a:r>
              <a:rPr lang="en-US" dirty="0" smtClean="0"/>
              <a:t>As sin ruled – now grace </a:t>
            </a:r>
            <a:r>
              <a:rPr lang="en-US" u="sng" dirty="0" smtClean="0"/>
              <a:t>rules</a:t>
            </a:r>
            <a:r>
              <a:rPr lang="en-US" dirty="0" smtClean="0"/>
              <a:t> instead</a:t>
            </a:r>
          </a:p>
          <a:p>
            <a:pPr lvl="2"/>
            <a:r>
              <a:rPr lang="en-US" dirty="0" smtClean="0"/>
              <a:t>Grace sets the rule (</a:t>
            </a:r>
            <a:r>
              <a:rPr lang="en-US" u="sng" dirty="0" smtClean="0"/>
              <a:t>standard</a:t>
            </a:r>
            <a:r>
              <a:rPr lang="en-US" dirty="0" smtClean="0"/>
              <a:t> of measurement)</a:t>
            </a:r>
          </a:p>
          <a:p>
            <a:pPr lvl="1"/>
            <a:r>
              <a:rPr lang="en-US" dirty="0" smtClean="0"/>
              <a:t>Grace is not just about what God has done, but grace is also about what God </a:t>
            </a:r>
            <a:r>
              <a:rPr lang="en-US" u="sng" dirty="0" smtClean="0"/>
              <a:t>enables</a:t>
            </a:r>
            <a:r>
              <a:rPr lang="en-US" dirty="0" smtClean="0"/>
              <a:t> you to do</a:t>
            </a:r>
          </a:p>
          <a:p>
            <a:pPr lvl="1"/>
            <a:r>
              <a:rPr lang="en-US" u="sng" dirty="0" smtClean="0"/>
              <a:t>Die</a:t>
            </a:r>
            <a:r>
              <a:rPr lang="en-US" dirty="0" smtClean="0"/>
              <a:t> to sin – set free from its </a:t>
            </a:r>
            <a:r>
              <a:rPr lang="en-US" u="sng" dirty="0" smtClean="0"/>
              <a:t>power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Romans 6:12-23</a:t>
            </a:r>
          </a:p>
          <a:p>
            <a:pPr lvl="1"/>
            <a:r>
              <a:rPr lang="en-US" u="sng" dirty="0" smtClean="0"/>
              <a:t>Sin</a:t>
            </a:r>
            <a:r>
              <a:rPr lang="en-US" dirty="0" smtClean="0"/>
              <a:t> as master</a:t>
            </a:r>
          </a:p>
          <a:p>
            <a:pPr lvl="2"/>
            <a:r>
              <a:rPr lang="en-US" dirty="0" smtClean="0"/>
              <a:t>Give in to </a:t>
            </a:r>
            <a:r>
              <a:rPr lang="en-US" u="sng" dirty="0" smtClean="0"/>
              <a:t>sinful</a:t>
            </a:r>
            <a:r>
              <a:rPr lang="en-US" dirty="0" smtClean="0"/>
              <a:t> desires</a:t>
            </a:r>
          </a:p>
          <a:p>
            <a:pPr lvl="2"/>
            <a:r>
              <a:rPr lang="en-US" dirty="0" smtClean="0"/>
              <a:t>Body an instrument of </a:t>
            </a:r>
            <a:r>
              <a:rPr lang="en-US" u="sng" dirty="0" smtClean="0"/>
              <a:t>evil</a:t>
            </a:r>
          </a:p>
          <a:p>
            <a:pPr lvl="2"/>
            <a:r>
              <a:rPr lang="en-US" dirty="0" smtClean="0"/>
              <a:t>Leads to </a:t>
            </a:r>
            <a:r>
              <a:rPr lang="en-US" u="sng" dirty="0" smtClean="0"/>
              <a:t>death</a:t>
            </a:r>
            <a:r>
              <a:rPr lang="en-US" dirty="0" smtClean="0"/>
              <a:t> – the wages (consequences) of sin</a:t>
            </a:r>
          </a:p>
          <a:p>
            <a:pPr lvl="1"/>
            <a:r>
              <a:rPr lang="en-US" u="sng" dirty="0" smtClean="0"/>
              <a:t>Righteous</a:t>
            </a:r>
            <a:r>
              <a:rPr lang="en-US" dirty="0" smtClean="0"/>
              <a:t> living as master</a:t>
            </a:r>
          </a:p>
          <a:p>
            <a:pPr lvl="2"/>
            <a:r>
              <a:rPr lang="en-US" u="sng" dirty="0" smtClean="0"/>
              <a:t>Obey</a:t>
            </a:r>
            <a:r>
              <a:rPr lang="en-US" dirty="0" smtClean="0"/>
              <a:t> God</a:t>
            </a:r>
          </a:p>
          <a:p>
            <a:pPr lvl="2"/>
            <a:r>
              <a:rPr lang="en-US" u="sng" dirty="0" smtClean="0"/>
              <a:t>Free</a:t>
            </a:r>
            <a:r>
              <a:rPr lang="en-US" dirty="0" smtClean="0"/>
              <a:t> from slavery to sin</a:t>
            </a:r>
          </a:p>
          <a:p>
            <a:pPr lvl="2"/>
            <a:r>
              <a:rPr lang="en-US" dirty="0" smtClean="0"/>
              <a:t>Result in eternal </a:t>
            </a:r>
            <a:r>
              <a:rPr lang="en-US" u="sng" dirty="0" smtClean="0"/>
              <a:t>life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Living under the freedom of Grace</a:t>
            </a:r>
          </a:p>
          <a:p>
            <a:pPr lvl="1"/>
            <a:r>
              <a:rPr lang="en-US" dirty="0" smtClean="0"/>
              <a:t>What is the difference between obeying God and living under the requirements of the law?</a:t>
            </a:r>
          </a:p>
          <a:p>
            <a:pPr lvl="1"/>
            <a:r>
              <a:rPr lang="en-US" dirty="0" smtClean="0"/>
              <a:t>John 1:17 (NASB)</a:t>
            </a:r>
            <a:r>
              <a:rPr lang="en-US" b="1" dirty="0" smtClean="0"/>
              <a:t> </a:t>
            </a:r>
            <a:r>
              <a:rPr lang="en-US" baseline="30000" dirty="0" smtClean="0"/>
              <a:t>17</a:t>
            </a:r>
            <a:r>
              <a:rPr lang="en-US" dirty="0" smtClean="0"/>
              <a:t>For the Law was given through Moses; grace and truth were realized through Jesus Christ.  </a:t>
            </a:r>
          </a:p>
          <a:p>
            <a:pPr lvl="1"/>
            <a:r>
              <a:rPr lang="en-US" dirty="0" smtClean="0"/>
              <a:t>The law was to show your own </a:t>
            </a:r>
            <a:r>
              <a:rPr lang="en-US" u="sng" dirty="0" smtClean="0"/>
              <a:t>strength</a:t>
            </a:r>
            <a:r>
              <a:rPr lang="en-US" dirty="0" smtClean="0"/>
              <a:t> (or lack thereof)</a:t>
            </a:r>
          </a:p>
          <a:p>
            <a:pPr lvl="1"/>
            <a:r>
              <a:rPr lang="en-US" dirty="0" smtClean="0"/>
              <a:t>The undeserved </a:t>
            </a:r>
            <a:r>
              <a:rPr lang="en-US" u="sng" dirty="0" smtClean="0"/>
              <a:t>favor</a:t>
            </a:r>
            <a:r>
              <a:rPr lang="en-US" dirty="0" smtClean="0"/>
              <a:t> and enabling </a:t>
            </a:r>
            <a:r>
              <a:rPr lang="en-US" u="sng" dirty="0" smtClean="0"/>
              <a:t>power</a:t>
            </a:r>
            <a:r>
              <a:rPr lang="en-US" dirty="0" smtClean="0"/>
              <a:t> of God and the freedom of </a:t>
            </a:r>
            <a:r>
              <a:rPr lang="en-US" u="sng" dirty="0" smtClean="0"/>
              <a:t>truth</a:t>
            </a:r>
            <a:r>
              <a:rPr lang="en-US" dirty="0" smtClean="0"/>
              <a:t> are realized in Jesus</a:t>
            </a:r>
          </a:p>
          <a:p>
            <a:pPr lvl="1"/>
            <a:r>
              <a:rPr lang="en-US" dirty="0" smtClean="0"/>
              <a:t>Grace is God’s strength in you – not </a:t>
            </a:r>
            <a:r>
              <a:rPr lang="en-US" u="sng" dirty="0" smtClean="0"/>
              <a:t>permission</a:t>
            </a:r>
            <a:r>
              <a:rPr lang="en-US" dirty="0" smtClean="0"/>
              <a:t> to do wrong, but </a:t>
            </a:r>
            <a:r>
              <a:rPr lang="en-US" u="sng" dirty="0" smtClean="0"/>
              <a:t>power</a:t>
            </a:r>
            <a:r>
              <a:rPr lang="en-US" dirty="0" smtClean="0"/>
              <a:t> to do right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>
            <a:normAutofit/>
          </a:bodyPr>
          <a:lstStyle/>
          <a:p>
            <a:pPr marL="342900" lvl="1" indent="-342900">
              <a:buBlip>
                <a:blip r:embed="rId2"/>
              </a:buBlip>
            </a:pPr>
            <a:r>
              <a:rPr lang="en-US" sz="3200" i="1" dirty="0" smtClean="0"/>
              <a:t>“Do this and live”, the law commands, but gave me neither feet nor hands.  A better word the gospel brings, it bids me fly and gives me wings</a:t>
            </a:r>
          </a:p>
          <a:p>
            <a:pPr marL="342900" lvl="1" indent="-342900">
              <a:buBlip>
                <a:blip r:embed="rId2"/>
              </a:buBlip>
            </a:pPr>
            <a:endParaRPr lang="en-US" sz="32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382000" cy="6858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Biblical Tensions that Keep us in Tune</a:t>
            </a:r>
            <a:endParaRPr lang="en-US" sz="2800" dirty="0"/>
          </a:p>
        </p:txBody>
      </p:sp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1905001" y="2514600"/>
            <a:ext cx="2286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l" eaLnBrk="0" hangingPunct="0"/>
            <a:r>
              <a:rPr lang="en-US" sz="2400" dirty="0" smtClean="0">
                <a:latin typeface="Arial Unicode MS" pitchFamily="34" charset="-128"/>
              </a:rPr>
              <a:t>Grace</a:t>
            </a:r>
            <a:endParaRPr lang="en-US" sz="2400" dirty="0">
              <a:latin typeface="Arial Unicode MS" pitchFamily="34" charset="-128"/>
            </a:endParaRPr>
          </a:p>
          <a:p>
            <a:pPr algn="l" eaLnBrk="0" hangingPunct="0"/>
            <a:endParaRPr lang="en-US" sz="2400" dirty="0">
              <a:latin typeface="Arial Unicode MS" pitchFamily="34" charset="-128"/>
            </a:endParaRPr>
          </a:p>
          <a:p>
            <a:pPr algn="l" eaLnBrk="0" hangingPunct="0"/>
            <a:r>
              <a:rPr lang="en-US" sz="2400" dirty="0" smtClean="0">
                <a:latin typeface="Arial Unicode MS" pitchFamily="34" charset="-128"/>
              </a:rPr>
              <a:t>Rom. 5:20</a:t>
            </a:r>
          </a:p>
          <a:p>
            <a:pPr algn="l" eaLnBrk="0" hangingPunct="0"/>
            <a:r>
              <a:rPr lang="en-US" sz="2400" dirty="0" smtClean="0">
                <a:latin typeface="Arial Unicode MS" pitchFamily="34" charset="-128"/>
              </a:rPr>
              <a:t>As people sin more, grace abounds more</a:t>
            </a:r>
            <a:endParaRPr lang="en-US" sz="2400" dirty="0">
              <a:latin typeface="Arial Unicode MS" pitchFamily="34" charset="-128"/>
            </a:endParaRPr>
          </a:p>
        </p:txBody>
      </p:sp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6050224" y="2438400"/>
            <a:ext cx="149357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l" eaLnBrk="0" hangingPunct="0"/>
            <a:r>
              <a:rPr lang="en-US" sz="2400" dirty="0" smtClean="0">
                <a:latin typeface="Arial Unicode MS" pitchFamily="34" charset="-128"/>
              </a:rPr>
              <a:t>Works</a:t>
            </a:r>
            <a:endParaRPr lang="en-US" sz="2400" dirty="0">
              <a:latin typeface="Arial Unicode MS" pitchFamily="34" charset="-128"/>
            </a:endParaRPr>
          </a:p>
          <a:p>
            <a:pPr algn="l" eaLnBrk="0" hangingPunct="0"/>
            <a:endParaRPr lang="en-US" sz="2400" dirty="0">
              <a:latin typeface="Arial Unicode MS" pitchFamily="34" charset="-128"/>
            </a:endParaRPr>
          </a:p>
          <a:p>
            <a:pPr algn="l" eaLnBrk="0" hangingPunct="0"/>
            <a:r>
              <a:rPr lang="en-US" sz="2400" dirty="0" smtClean="0">
                <a:latin typeface="Arial Unicode MS" pitchFamily="34" charset="-128"/>
              </a:rPr>
              <a:t>Rom. 6:22  Free from sin and slaves to God</a:t>
            </a:r>
            <a:endParaRPr lang="en-US" sz="2400" dirty="0">
              <a:latin typeface="Arial Unicode MS" pitchFamily="34" charset="-128"/>
            </a:endParaRPr>
          </a:p>
        </p:txBody>
      </p:sp>
      <p:sp>
        <p:nvSpPr>
          <p:cNvPr id="228358" name="Text Box 6"/>
          <p:cNvSpPr txBox="1">
            <a:spLocks noChangeArrowheads="1"/>
          </p:cNvSpPr>
          <p:nvPr/>
        </p:nvSpPr>
        <p:spPr bwMode="auto">
          <a:xfrm>
            <a:off x="304800" y="2438400"/>
            <a:ext cx="152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l" eaLnBrk="0" hangingPunct="0"/>
            <a:r>
              <a:rPr lang="en-US" sz="2400" dirty="0" smtClean="0">
                <a:latin typeface="Arial Unicode MS" pitchFamily="34" charset="-128"/>
              </a:rPr>
              <a:t>License</a:t>
            </a:r>
            <a:endParaRPr lang="en-US" sz="2400" dirty="0">
              <a:latin typeface="Arial Unicode MS" pitchFamily="34" charset="-128"/>
            </a:endParaRPr>
          </a:p>
          <a:p>
            <a:pPr algn="l" eaLnBrk="0" hangingPunct="0"/>
            <a:endParaRPr lang="en-US" sz="2400" dirty="0">
              <a:latin typeface="Arial Unicode MS" pitchFamily="34" charset="-128"/>
            </a:endParaRPr>
          </a:p>
          <a:p>
            <a:pPr algn="l" eaLnBrk="0" hangingPunct="0"/>
            <a:r>
              <a:rPr lang="en-US" sz="2400" dirty="0" smtClean="0">
                <a:latin typeface="Arial Unicode MS" pitchFamily="34" charset="-128"/>
              </a:rPr>
              <a:t>Gal. 5:13</a:t>
            </a:r>
          </a:p>
          <a:p>
            <a:pPr algn="l" eaLnBrk="0" hangingPunct="0"/>
            <a:r>
              <a:rPr lang="en-US" sz="2400" dirty="0" smtClean="0">
                <a:latin typeface="Arial Unicode MS" pitchFamily="34" charset="-128"/>
              </a:rPr>
              <a:t>Using freedom to indulge sinful nature </a:t>
            </a:r>
            <a:endParaRPr lang="en-US" sz="2400" dirty="0">
              <a:latin typeface="Arial Unicode MS" pitchFamily="34" charset="-128"/>
            </a:endParaRPr>
          </a:p>
        </p:txBody>
      </p:sp>
      <p:sp>
        <p:nvSpPr>
          <p:cNvPr id="228359" name="Text Box 7"/>
          <p:cNvSpPr txBox="1">
            <a:spLocks noChangeArrowheads="1"/>
          </p:cNvSpPr>
          <p:nvPr/>
        </p:nvSpPr>
        <p:spPr bwMode="auto">
          <a:xfrm>
            <a:off x="7467600" y="2438400"/>
            <a:ext cx="1676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l" eaLnBrk="0" hangingPunct="0"/>
            <a:r>
              <a:rPr lang="en-US" sz="2400" dirty="0" smtClean="0">
                <a:latin typeface="Arial Unicode MS" pitchFamily="34" charset="-128"/>
              </a:rPr>
              <a:t>Legalism</a:t>
            </a:r>
            <a:endParaRPr lang="en-US" sz="2400" dirty="0">
              <a:latin typeface="Arial Unicode MS" pitchFamily="34" charset="-128"/>
            </a:endParaRPr>
          </a:p>
          <a:p>
            <a:pPr algn="l" eaLnBrk="0" hangingPunct="0"/>
            <a:endParaRPr lang="en-US" sz="2400" dirty="0">
              <a:solidFill>
                <a:schemeClr val="bg1"/>
              </a:solidFill>
              <a:latin typeface="Arial Unicode MS" pitchFamily="34" charset="-128"/>
            </a:endParaRPr>
          </a:p>
          <a:p>
            <a:pPr algn="l" eaLnBrk="0" hangingPunct="0"/>
            <a:r>
              <a:rPr lang="en-US" sz="2400" dirty="0" smtClean="0">
                <a:latin typeface="Arial Unicode MS" pitchFamily="34" charset="-128"/>
              </a:rPr>
              <a:t>2 Cor. 3:6</a:t>
            </a:r>
          </a:p>
          <a:p>
            <a:pPr algn="l" eaLnBrk="0" hangingPunct="0"/>
            <a:r>
              <a:rPr lang="en-US" sz="2400" dirty="0" smtClean="0">
                <a:latin typeface="Arial Unicode MS" pitchFamily="34" charset="-128"/>
              </a:rPr>
              <a:t>The letter kills but the Spirit gives life </a:t>
            </a:r>
            <a:endParaRPr lang="en-US" sz="2400" dirty="0">
              <a:latin typeface="Arial Unicode MS" pitchFamily="34" charset="-128"/>
            </a:endParaRPr>
          </a:p>
        </p:txBody>
      </p:sp>
      <p:sp>
        <p:nvSpPr>
          <p:cNvPr id="228361" name="Text Box 9"/>
          <p:cNvSpPr txBox="1">
            <a:spLocks noChangeArrowheads="1"/>
          </p:cNvSpPr>
          <p:nvPr/>
        </p:nvSpPr>
        <p:spPr bwMode="auto">
          <a:xfrm>
            <a:off x="4114800" y="2133600"/>
            <a:ext cx="14716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2800" dirty="0">
                <a:solidFill>
                  <a:srgbClr val="FFFF00"/>
                </a:solidFill>
                <a:latin typeface="Arial Unicode MS" pitchFamily="34" charset="-128"/>
              </a:rPr>
              <a:t>Balance</a:t>
            </a:r>
            <a:endParaRPr lang="en-US" sz="2400" dirty="0">
              <a:solidFill>
                <a:srgbClr val="FFFF00"/>
              </a:solidFill>
              <a:latin typeface="Arial Unicode MS" pitchFamily="34" charset="-128"/>
            </a:endParaRPr>
          </a:p>
        </p:txBody>
      </p:sp>
      <p:sp>
        <p:nvSpPr>
          <p:cNvPr id="228365" name="AutoShape 13"/>
          <p:cNvSpPr>
            <a:spLocks noChangeArrowheads="1"/>
          </p:cNvSpPr>
          <p:nvPr/>
        </p:nvSpPr>
        <p:spPr bwMode="auto">
          <a:xfrm>
            <a:off x="3733800" y="3276600"/>
            <a:ext cx="1905000" cy="13716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none" anchor="ctr"/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Conflict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28366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4724400"/>
            <a:ext cx="1579563" cy="1667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8367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286000" y="4724400"/>
            <a:ext cx="1828800" cy="1607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7" name="Straight Connector 16"/>
          <p:cNvCxnSpPr/>
          <p:nvPr/>
        </p:nvCxnSpPr>
        <p:spPr>
          <a:xfrm rot="5400000">
            <a:off x="876300" y="2933700"/>
            <a:ext cx="1905000" cy="0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outerShdw blurRad="50800" dist="76200" dir="3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6438900" y="3009900"/>
            <a:ext cx="1905000" cy="0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outerShdw blurRad="50800" dist="76200" dir="3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533400" y="3048000"/>
            <a:ext cx="7848600" cy="0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outerShdw blurRad="50800" dist="76200" dir="3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utoShape 8"/>
          <p:cNvSpPr>
            <a:spLocks noChangeArrowheads="1"/>
          </p:cNvSpPr>
          <p:nvPr/>
        </p:nvSpPr>
        <p:spPr bwMode="auto">
          <a:xfrm>
            <a:off x="4419600" y="2743200"/>
            <a:ext cx="685800" cy="609600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AutoShape 8"/>
          <p:cNvSpPr>
            <a:spLocks noChangeArrowheads="1"/>
          </p:cNvSpPr>
          <p:nvPr/>
        </p:nvSpPr>
        <p:spPr bwMode="auto">
          <a:xfrm>
            <a:off x="4419600" y="2743200"/>
            <a:ext cx="685800" cy="609600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AutoShape 8"/>
          <p:cNvSpPr>
            <a:spLocks noChangeArrowheads="1"/>
          </p:cNvSpPr>
          <p:nvPr/>
        </p:nvSpPr>
        <p:spPr bwMode="auto">
          <a:xfrm>
            <a:off x="4419600" y="2743200"/>
            <a:ext cx="685800" cy="609600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8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8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38 -0.00116 0.00277 -0.00278 0.00434 -0.00371 C 0.00711 -0.00533 0.01284 -0.00764 0.01284 -0.00764 C 0.05225 -0.00533 0.05833 -0.00394 0.1 -0.00556 C 0.11284 -0.00348 0.1243 0.00023 0.13715 0.00185 C 0.14583 0.01435 0.16215 0.01712 0.1743 0.01921 C 0.17951 0.01851 0.18472 0.01828 0.18993 0.01712 C 0.19288 0.01643 0.19566 0.01458 0.19861 0.01342 C 0.2 0.01273 0.20277 0.01157 0.20277 0.01157 C 0.21215 0.01319 0.21822 0.01388 0.22708 0.00949 C 0.23125 0.00439 0.23385 -0.00417 0.23576 -0.01135 C 0.22604 -0.01551 0.23784 -0.01042 0.22291 -0.01713 C 0.22152 -0.01783 0.21857 -0.01899 0.21857 -0.01899 C 0.19635 -0.01737 0.19166 -0.01644 0.17291 -0.00764 C 0.16979 -0.00625 0.16215 -0.00232 0.15989 -0.00186 C 0.15659 -0.00116 0.15 0 0.15 0 " pathEditMode="relative" ptsTypes="fffffffffffffffA">
                                      <p:cBhvr>
                                        <p:cTn id="5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8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8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764 0.00139 -0.01407 0.0037 -0.02153 0.00556 C -0.04862 0.00463 -0.07101 0.00833 -0.09566 0 C -0.10087 -0.00694 -0.09705 -0.00324 -0.10712 -0.00764 C -0.10851 -0.00833 -0.11146 -0.00972 -0.11146 -0.00972 C -0.12101 -0.00903 -0.13056 -0.00903 -0.14011 -0.00764 C -0.15591 -0.00509 -0.14167 -0.00278 -0.15573 -0.00208 C -0.17674 -0.00093 -0.19757 -0.00069 -0.21858 0 C -0.21997 0.00069 -0.22171 0.00069 -0.22292 0.00185 C -0.22327 0.00208 -0.22813 0.01157 -0.22709 0.01319 C -0.22605 0.01458 -0.22431 0.01204 -0.22292 0.01134 C -0.21754 0.00417 -0.20868 0.00417 -0.20139 0.00185 C -0.19219 0.00301 -0.18316 0.0037 -0.17431 0.00741 C -0.17344 0.0088 -0.17275 0.01065 -0.17153 0.01134 C -0.16875 0.01319 -0.16285 0.01505 -0.16285 0.01505 C -0.15712 0.0125 -0.15851 0.01528 -0.15851 0.00741 " pathEditMode="relative" ptsTypes="fffffffffffffffA">
                                      <p:cBhvr>
                                        <p:cTn id="7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28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28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28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6" grpId="0" autoUpdateAnimBg="0"/>
      <p:bldP spid="228357" grpId="0" autoUpdateAnimBg="0"/>
      <p:bldP spid="228358" grpId="0" autoUpdateAnimBg="0"/>
      <p:bldP spid="228359" grpId="0" autoUpdateAnimBg="0"/>
      <p:bldP spid="228361" grpId="0" autoUpdateAnimBg="0"/>
      <p:bldP spid="228365" grpId="0" animBg="1"/>
      <p:bldP spid="22" grpId="0" animBg="1"/>
      <p:bldP spid="15" grpId="0" animBg="1"/>
      <p:bldP spid="15" grpId="1" animBg="1"/>
      <p:bldP spid="16" grpId="0" animBg="1"/>
      <p:bldP spid="1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Error of </a:t>
            </a:r>
            <a:r>
              <a:rPr lang="en-US" u="sng" dirty="0" smtClean="0"/>
              <a:t>License</a:t>
            </a:r>
          </a:p>
          <a:p>
            <a:pPr lvl="1"/>
            <a:r>
              <a:rPr lang="en-US" dirty="0" smtClean="0"/>
              <a:t>Since grace is not based on our performance then in matters not how we live</a:t>
            </a:r>
          </a:p>
          <a:p>
            <a:pPr lvl="1"/>
            <a:r>
              <a:rPr lang="en-US" dirty="0" smtClean="0"/>
              <a:t>Since God’s love and acceptance is not based on our works we are free to do whatever we want, and live however we like</a:t>
            </a:r>
          </a:p>
          <a:p>
            <a:pPr lvl="1"/>
            <a:r>
              <a:rPr lang="en-US" dirty="0" smtClean="0"/>
              <a:t>Since God has already forgiven everything, sin doesn’t matter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4270</TotalTime>
  <Words>470</Words>
  <Application>Microsoft Office PowerPoint</Application>
  <PresentationFormat>On-screen Show (4:3)</PresentationFormat>
  <Paragraphs>70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Just Say No</vt:lpstr>
      <vt:lpstr>Slide 3</vt:lpstr>
      <vt:lpstr>I. A Teacher Named Grace </vt:lpstr>
      <vt:lpstr>Slide 5</vt:lpstr>
      <vt:lpstr>Slide 6</vt:lpstr>
      <vt:lpstr>Slide 7</vt:lpstr>
      <vt:lpstr>Biblical Tensions that Keep us in Tune</vt:lpstr>
      <vt:lpstr>Slide 9</vt:lpstr>
      <vt:lpstr>Slide 10</vt:lpstr>
      <vt:lpstr>II. Goodness Gracious  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Roger Langworthy</dc:creator>
  <cp:lastModifiedBy>Roger Langworthy</cp:lastModifiedBy>
  <cp:revision>118</cp:revision>
  <dcterms:created xsi:type="dcterms:W3CDTF">2010-04-18T00:31:04Z</dcterms:created>
  <dcterms:modified xsi:type="dcterms:W3CDTF">2011-10-21T20:03:11Z</dcterms:modified>
</cp:coreProperties>
</file>