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03" r:id="rId3"/>
    <p:sldId id="309" r:id="rId4"/>
    <p:sldId id="257" r:id="rId5"/>
    <p:sldId id="293" r:id="rId6"/>
    <p:sldId id="305" r:id="rId7"/>
    <p:sldId id="307" r:id="rId8"/>
    <p:sldId id="298" r:id="rId9"/>
    <p:sldId id="284" r:id="rId10"/>
    <p:sldId id="269" r:id="rId11"/>
    <p:sldId id="299" r:id="rId12"/>
    <p:sldId id="306" r:id="rId13"/>
    <p:sldId id="308" r:id="rId14"/>
    <p:sldId id="300" r:id="rId15"/>
    <p:sldId id="301" r:id="rId16"/>
    <p:sldId id="30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10/14/2011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Ephesians 4:7 (NASB) But to each one of us </a:t>
            </a:r>
            <a:r>
              <a:rPr lang="en-US" u="sng" dirty="0" smtClean="0"/>
              <a:t>grace</a:t>
            </a:r>
            <a:r>
              <a:rPr lang="en-US" dirty="0" smtClean="0"/>
              <a:t> (CHARIS) was given according to the measure of Christ’s gift.</a:t>
            </a:r>
          </a:p>
          <a:p>
            <a:r>
              <a:rPr lang="en-US" dirty="0" smtClean="0"/>
              <a:t>1 Peter 4:10-11 (NASB) </a:t>
            </a:r>
            <a:r>
              <a:rPr lang="en-US" baseline="30000" dirty="0" smtClean="0"/>
              <a:t>10</a:t>
            </a:r>
            <a:r>
              <a:rPr lang="en-US" dirty="0" smtClean="0"/>
              <a:t>As each one has received a </a:t>
            </a:r>
            <a:r>
              <a:rPr lang="en-US" i="1" dirty="0" smtClean="0"/>
              <a:t>special</a:t>
            </a:r>
            <a:r>
              <a:rPr lang="en-US" dirty="0" smtClean="0"/>
              <a:t> gift (CHARISMA), </a:t>
            </a:r>
            <a:r>
              <a:rPr lang="en-US" u="sng" dirty="0" smtClean="0"/>
              <a:t>employ</a:t>
            </a:r>
            <a:r>
              <a:rPr lang="en-US" dirty="0" smtClean="0"/>
              <a:t> it in serving one another as good stewards of the </a:t>
            </a:r>
            <a:r>
              <a:rPr lang="en-US" u="sng" dirty="0" smtClean="0"/>
              <a:t>manifold</a:t>
            </a:r>
            <a:r>
              <a:rPr lang="en-US" dirty="0" smtClean="0"/>
              <a:t> grace (CHARIS) of God.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200" y="3239"/>
            <a:ext cx="7467600" cy="685152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 y="-1"/>
            <a:ext cx="9144001" cy="6858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pPr lvl="1"/>
            <a:r>
              <a:rPr lang="en-US" u="sng" dirty="0" smtClean="0"/>
              <a:t>Manifold</a:t>
            </a:r>
            <a:r>
              <a:rPr lang="en-US" dirty="0" smtClean="0"/>
              <a:t> – various in character, diverse</a:t>
            </a:r>
          </a:p>
          <a:p>
            <a:pPr lvl="1"/>
            <a:r>
              <a:rPr lang="en-US" dirty="0" smtClean="0"/>
              <a:t>1 Corinthians 12:4 Now there are </a:t>
            </a:r>
            <a:r>
              <a:rPr lang="en-US" u="sng" dirty="0" smtClean="0"/>
              <a:t>varieties</a:t>
            </a:r>
            <a:r>
              <a:rPr lang="en-US" dirty="0" smtClean="0"/>
              <a:t> of gifts (CHARISMA), but the same Spirit.</a:t>
            </a:r>
          </a:p>
          <a:p>
            <a:pPr lvl="1"/>
            <a:r>
              <a:rPr lang="en-US" u="sng" dirty="0" smtClean="0"/>
              <a:t>Employ</a:t>
            </a:r>
            <a:r>
              <a:rPr lang="en-US" dirty="0" smtClean="0"/>
              <a:t> - Unemployment of </a:t>
            </a:r>
            <a:r>
              <a:rPr lang="en-US" dirty="0" smtClean="0"/>
              <a:t>gifts</a:t>
            </a:r>
            <a:endParaRPr lang="en-US" dirty="0" smtClean="0"/>
          </a:p>
          <a:p>
            <a:pPr lvl="1"/>
            <a:r>
              <a:rPr lang="en-US" dirty="0" smtClean="0"/>
              <a:t>Speak as though </a:t>
            </a:r>
            <a:r>
              <a:rPr lang="en-US" u="sng" dirty="0" smtClean="0"/>
              <a:t>God</a:t>
            </a:r>
            <a:r>
              <a:rPr lang="en-US" dirty="0" smtClean="0"/>
              <a:t> were speaking through you</a:t>
            </a:r>
          </a:p>
          <a:p>
            <a:pPr lvl="1"/>
            <a:r>
              <a:rPr lang="en-US" dirty="0" smtClean="0"/>
              <a:t>Help with all the strength and energy God </a:t>
            </a:r>
            <a:r>
              <a:rPr lang="en-US" u="sng" dirty="0" smtClean="0"/>
              <a:t>gives</a:t>
            </a:r>
            <a:r>
              <a:rPr lang="en-US" dirty="0" smtClean="0"/>
              <a:t> you</a:t>
            </a:r>
          </a:p>
          <a:p>
            <a:pPr lvl="1"/>
            <a:r>
              <a:rPr lang="en-US" dirty="0" smtClean="0"/>
              <a:t>Established in my </a:t>
            </a:r>
            <a:r>
              <a:rPr lang="en-US" u="sng" dirty="0" smtClean="0"/>
              <a:t>response</a:t>
            </a:r>
            <a:r>
              <a:rPr lang="en-US" dirty="0" smtClean="0"/>
              <a:t>-</a:t>
            </a:r>
            <a:r>
              <a:rPr lang="en-US" u="sng" dirty="0" smtClean="0"/>
              <a:t>ability</a:t>
            </a:r>
            <a:endParaRPr lang="en-US" u="sng" dirty="0" smtClean="0"/>
          </a:p>
          <a:p>
            <a:pPr lvl="1"/>
            <a:r>
              <a:rPr lang="en-US" dirty="0" smtClean="0"/>
              <a:t>Bring </a:t>
            </a:r>
            <a:r>
              <a:rPr lang="en-US" u="sng" dirty="0" smtClean="0"/>
              <a:t>glory</a:t>
            </a:r>
            <a:r>
              <a:rPr lang="en-US" dirty="0" smtClean="0"/>
              <a:t> to God through Jesus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Ephesians </a:t>
            </a:r>
            <a:r>
              <a:rPr lang="en-US" dirty="0" smtClean="0"/>
              <a:t>2:7 </a:t>
            </a:r>
            <a:r>
              <a:rPr lang="en-US" b="1" dirty="0" smtClean="0"/>
              <a:t> </a:t>
            </a:r>
            <a:r>
              <a:rPr lang="en-US" dirty="0" smtClean="0"/>
              <a:t>So God can point to us in all future ages as examples of the incredible wealth of his grace and kindness toward us, as shown in all he has done for us who are united with Christ Jesus.</a:t>
            </a:r>
            <a:endParaRPr lang="en-US" dirty="0"/>
          </a:p>
        </p:txBody>
      </p:sp>
      <p:pic>
        <p:nvPicPr>
          <p:cNvPr id="4" name="Picture 2"/>
          <p:cNvPicPr>
            <a:picLocks noChangeAspect="1" noChangeArrowheads="1"/>
          </p:cNvPicPr>
          <p:nvPr/>
        </p:nvPicPr>
        <p:blipFill>
          <a:blip r:embed="rId2" cstate="print"/>
          <a:srcRect t="16148"/>
          <a:stretch>
            <a:fillRect/>
          </a:stretch>
        </p:blipFill>
        <p:spPr bwMode="auto">
          <a:xfrm>
            <a:off x="0" y="2362200"/>
            <a:ext cx="6056313" cy="40386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43324" b="12597"/>
          <a:stretch>
            <a:fillRect/>
          </a:stretch>
        </p:blipFill>
        <p:spPr bwMode="auto">
          <a:xfrm>
            <a:off x="5943600" y="2362200"/>
            <a:ext cx="4896495" cy="40433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Examples of Grace</a:t>
            </a:r>
            <a:endParaRPr lang="en-US" dirty="0"/>
          </a:p>
        </p:txBody>
      </p:sp>
      <p:sp>
        <p:nvSpPr>
          <p:cNvPr id="6" name="Title 1"/>
          <p:cNvSpPr txBox="1">
            <a:spLocks/>
          </p:cNvSpPr>
          <p:nvPr/>
        </p:nvSpPr>
        <p:spPr>
          <a:xfrm>
            <a:off x="609600" y="3635375"/>
            <a:ext cx="8001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Biblical Tension of Grace and Works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Examples of Grace – Ephesians 2:1-7</a:t>
            </a:r>
          </a:p>
          <a:p>
            <a:pPr lvl="1"/>
            <a:r>
              <a:rPr lang="en-US" u="sng" dirty="0" smtClean="0"/>
              <a:t>Dead</a:t>
            </a:r>
            <a:r>
              <a:rPr lang="en-US" dirty="0" smtClean="0"/>
              <a:t> because of disobedience and sin</a:t>
            </a:r>
          </a:p>
          <a:p>
            <a:pPr lvl="1"/>
            <a:r>
              <a:rPr lang="en-US" dirty="0" smtClean="0"/>
              <a:t>Subject to God’s </a:t>
            </a:r>
            <a:r>
              <a:rPr lang="en-US" u="sng" dirty="0" smtClean="0"/>
              <a:t>wrath</a:t>
            </a:r>
          </a:p>
          <a:p>
            <a:pPr lvl="1"/>
            <a:r>
              <a:rPr lang="en-US" dirty="0" smtClean="0"/>
              <a:t>But </a:t>
            </a:r>
            <a:r>
              <a:rPr lang="en-US" u="sng" dirty="0" smtClean="0"/>
              <a:t>God</a:t>
            </a:r>
            <a:r>
              <a:rPr lang="en-US" dirty="0" smtClean="0"/>
              <a:t> – rich in mercy, loved so much</a:t>
            </a:r>
          </a:p>
          <a:p>
            <a:pPr lvl="1"/>
            <a:r>
              <a:rPr lang="en-US" dirty="0" smtClean="0"/>
              <a:t>Gave us life – by </a:t>
            </a:r>
            <a:r>
              <a:rPr lang="en-US" u="sng" dirty="0" smtClean="0"/>
              <a:t>grace</a:t>
            </a:r>
            <a:r>
              <a:rPr lang="en-US" dirty="0" smtClean="0"/>
              <a:t> you have been saved</a:t>
            </a:r>
          </a:p>
          <a:p>
            <a:pPr lvl="1"/>
            <a:r>
              <a:rPr lang="en-US" dirty="0" smtClean="0"/>
              <a:t>Point to us as </a:t>
            </a:r>
            <a:r>
              <a:rPr lang="en-US" u="sng" dirty="0" smtClean="0"/>
              <a:t>examples</a:t>
            </a:r>
            <a:r>
              <a:rPr lang="en-US" dirty="0" smtClean="0"/>
              <a:t> of the incredible wealth of his grace</a:t>
            </a:r>
          </a:p>
          <a:p>
            <a:pPr lvl="1"/>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Grace That Saves You  </a:t>
            </a:r>
            <a:endParaRPr lang="en-US" dirty="0"/>
          </a:p>
        </p:txBody>
      </p:sp>
      <p:sp>
        <p:nvSpPr>
          <p:cNvPr id="3" name="Content Placeholder 2"/>
          <p:cNvSpPr>
            <a:spLocks noGrp="1"/>
          </p:cNvSpPr>
          <p:nvPr>
            <p:ph idx="1"/>
          </p:nvPr>
        </p:nvSpPr>
        <p:spPr/>
        <p:txBody>
          <a:bodyPr>
            <a:normAutofit/>
          </a:bodyPr>
          <a:lstStyle/>
          <a:p>
            <a:r>
              <a:rPr lang="en-US" dirty="0" smtClean="0"/>
              <a:t>CHARIS </a:t>
            </a:r>
            <a:r>
              <a:rPr lang="en-US" i="1" dirty="0" err="1" smtClean="0"/>
              <a:t>khar'-ece</a:t>
            </a:r>
            <a:r>
              <a:rPr lang="en-US" dirty="0" smtClean="0"/>
              <a:t>  </a:t>
            </a:r>
            <a:r>
              <a:rPr lang="en-US" dirty="0" smtClean="0"/>
              <a:t> - good </a:t>
            </a:r>
            <a:r>
              <a:rPr lang="en-US" dirty="0" smtClean="0"/>
              <a:t>will, loving-kindness, </a:t>
            </a:r>
            <a:r>
              <a:rPr lang="en-US" dirty="0" smtClean="0"/>
              <a:t>favor - of </a:t>
            </a:r>
            <a:r>
              <a:rPr lang="en-US" dirty="0" smtClean="0"/>
              <a:t>the merciful kindness by which God, exerting his holy influence upon souls, turns them to Christ, keeps, strengthens, increases them in Christian faith, knowledge, affection, and kindles them to the exercise of the Christian </a:t>
            </a:r>
            <a:r>
              <a:rPr lang="en-US" dirty="0" smtClean="0"/>
              <a:t>virtues</a:t>
            </a:r>
            <a:endParaRPr lang="en-US" dirty="0" smtClean="0"/>
          </a:p>
          <a:p>
            <a:pPr lvl="1"/>
            <a:r>
              <a:rPr lang="en-US" dirty="0" smtClean="0"/>
              <a:t>Grace, not works</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81000"/>
            <a:ext cx="6629400" cy="6172200"/>
          </a:xfrm>
        </p:spPr>
        <p:txBody>
          <a:bodyPr>
            <a:normAutofit/>
          </a:bodyPr>
          <a:lstStyle/>
          <a:p>
            <a:r>
              <a:rPr lang="en-US" sz="2600" i="1" dirty="0" smtClean="0"/>
              <a:t>“Grace means more, far more than we can put into words, because it means nothing less than the infinite character of God Himself.  It includes mercy for the undeserving and unmerciful, help for the helpless and hopeless, redemption for the renegade and repulsive, love for the unloving and unlovely, kindness for the unkind and unthankful.  And all of this in full measure and overflowing abundance, because of nothing in the object, and because of everything in the Giver, God Himself</a:t>
            </a:r>
            <a:r>
              <a:rPr lang="en-US" sz="2600" i="1" dirty="0" smtClean="0"/>
              <a: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457200"/>
            <a:ext cx="2124075" cy="2466975"/>
          </a:xfrm>
          <a:prstGeom prst="rect">
            <a:avLst/>
          </a:prstGeom>
          <a:noFill/>
          <a:ln w="9525">
            <a:noFill/>
            <a:miter lim="800000"/>
            <a:headEnd/>
            <a:tailEnd/>
          </a:ln>
        </p:spPr>
      </p:pic>
      <p:sp>
        <p:nvSpPr>
          <p:cNvPr id="4" name="Content Placeholder 2"/>
          <p:cNvSpPr txBox="1">
            <a:spLocks/>
          </p:cNvSpPr>
          <p:nvPr/>
        </p:nvSpPr>
        <p:spPr>
          <a:xfrm>
            <a:off x="0" y="2895600"/>
            <a:ext cx="2819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William Henry Griffith Thomas (1861–1924)</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42308" r="6000" b="6154"/>
          <a:stretch>
            <a:fillRect/>
          </a:stretch>
        </p:blipFill>
        <p:spPr bwMode="auto">
          <a:xfrm>
            <a:off x="990600" y="0"/>
            <a:ext cx="7216253" cy="6858000"/>
          </a:xfrm>
          <a:prstGeom prst="rect">
            <a:avLst/>
          </a:prstGeom>
          <a:noFill/>
          <a:ln w="9525">
            <a:noFill/>
            <a:miter lim="800000"/>
            <a:headEnd/>
            <a:tailEnd/>
          </a:ln>
        </p:spPr>
      </p:pic>
      <p:sp>
        <p:nvSpPr>
          <p:cNvPr id="4" name="Content Placeholder 3"/>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4:1-12, 16</a:t>
            </a:r>
          </a:p>
          <a:p>
            <a:pPr lvl="1"/>
            <a:r>
              <a:rPr lang="en-US" dirty="0" smtClean="0"/>
              <a:t>Work = wages </a:t>
            </a:r>
            <a:r>
              <a:rPr lang="en-US" u="sng" dirty="0" smtClean="0"/>
              <a:t>earned</a:t>
            </a:r>
          </a:p>
          <a:p>
            <a:pPr lvl="1"/>
            <a:r>
              <a:rPr lang="en-US" dirty="0" smtClean="0"/>
              <a:t>Free gift – not wages earned from </a:t>
            </a:r>
            <a:r>
              <a:rPr lang="en-US" u="sng" dirty="0" smtClean="0"/>
              <a:t>work</a:t>
            </a:r>
          </a:p>
          <a:p>
            <a:pPr lvl="1"/>
            <a:r>
              <a:rPr lang="en-US" dirty="0" smtClean="0"/>
              <a:t>People made right with God not because of their work, but their </a:t>
            </a:r>
            <a:r>
              <a:rPr lang="en-US" u="sng" dirty="0" smtClean="0"/>
              <a:t>faith</a:t>
            </a:r>
            <a:r>
              <a:rPr lang="en-US" dirty="0" smtClean="0"/>
              <a:t> in God who gives the free gift of </a:t>
            </a:r>
            <a:r>
              <a:rPr lang="en-US" dirty="0" smtClean="0"/>
              <a:t>forgiveness (GRACE)</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Established in who I am and who God has made me to be – Romans 5:6-11</a:t>
            </a:r>
          </a:p>
          <a:p>
            <a:pPr lvl="1"/>
            <a:r>
              <a:rPr lang="en-US" dirty="0" smtClean="0"/>
              <a:t>Jesus came for the utterly </a:t>
            </a:r>
            <a:r>
              <a:rPr lang="en-US" u="sng" dirty="0" smtClean="0"/>
              <a:t>helpless</a:t>
            </a:r>
          </a:p>
          <a:p>
            <a:pPr lvl="1"/>
            <a:r>
              <a:rPr lang="en-US" dirty="0" smtClean="0"/>
              <a:t>Made us </a:t>
            </a:r>
            <a:r>
              <a:rPr lang="en-US" u="sng" dirty="0" smtClean="0"/>
              <a:t>right</a:t>
            </a:r>
            <a:r>
              <a:rPr lang="en-US" dirty="0" smtClean="0"/>
              <a:t> in God’s sight</a:t>
            </a:r>
          </a:p>
          <a:p>
            <a:pPr lvl="1"/>
            <a:r>
              <a:rPr lang="en-US" dirty="0" smtClean="0"/>
              <a:t>Rejoice in our wonderful new </a:t>
            </a:r>
            <a:r>
              <a:rPr lang="en-US" u="sng" dirty="0" smtClean="0"/>
              <a:t>relationship</a:t>
            </a:r>
          </a:p>
          <a:p>
            <a:pPr lvl="1"/>
            <a:r>
              <a:rPr lang="en-US" dirty="0" smtClean="0"/>
              <a:t>Jesus has made us </a:t>
            </a:r>
            <a:r>
              <a:rPr lang="en-US" u="sng" dirty="0" smtClean="0"/>
              <a:t>friends</a:t>
            </a:r>
            <a:r>
              <a:rPr lang="en-US" dirty="0" smtClean="0"/>
              <a:t> of </a:t>
            </a:r>
            <a:r>
              <a:rPr lang="en-US" dirty="0" smtClean="0"/>
              <a:t>God</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Grace That Empowers You  </a:t>
            </a:r>
            <a:endParaRPr lang="en-US" dirty="0"/>
          </a:p>
        </p:txBody>
      </p:sp>
      <p:sp>
        <p:nvSpPr>
          <p:cNvPr id="3" name="Content Placeholder 2"/>
          <p:cNvSpPr>
            <a:spLocks noGrp="1"/>
          </p:cNvSpPr>
          <p:nvPr>
            <p:ph idx="1"/>
          </p:nvPr>
        </p:nvSpPr>
        <p:spPr/>
        <p:txBody>
          <a:bodyPr>
            <a:normAutofit/>
          </a:bodyPr>
          <a:lstStyle/>
          <a:p>
            <a:r>
              <a:rPr lang="en-US" cap="all" dirty="0" smtClean="0"/>
              <a:t>Charisma - </a:t>
            </a:r>
            <a:r>
              <a:rPr lang="en-US" i="1" dirty="0" smtClean="0"/>
              <a:t>char'-is-</a:t>
            </a:r>
            <a:r>
              <a:rPr lang="en-US" i="1" dirty="0" err="1" smtClean="0"/>
              <a:t>mah</a:t>
            </a:r>
            <a:r>
              <a:rPr lang="en-US" i="1" dirty="0" smtClean="0"/>
              <a:t> </a:t>
            </a:r>
            <a:r>
              <a:rPr lang="en-US" dirty="0" smtClean="0"/>
              <a:t>a (divine) </a:t>
            </a:r>
            <a:r>
              <a:rPr lang="en-US" i="1" dirty="0" smtClean="0"/>
              <a:t>gratuity</a:t>
            </a:r>
            <a:r>
              <a:rPr lang="en-US" dirty="0" smtClean="0"/>
              <a:t> specifically a spiritual </a:t>
            </a:r>
            <a:r>
              <a:rPr lang="en-US" i="1" dirty="0" smtClean="0"/>
              <a:t>endowment</a:t>
            </a:r>
            <a:r>
              <a:rPr lang="en-US" dirty="0" smtClean="0"/>
              <a:t>, miraculous </a:t>
            </a:r>
            <a:r>
              <a:rPr lang="en-US" i="1" dirty="0" smtClean="0"/>
              <a:t>faculty:</a:t>
            </a:r>
            <a:r>
              <a:rPr lang="en-US" dirty="0" smtClean="0"/>
              <a:t>—(free) gift.</a:t>
            </a:r>
          </a:p>
          <a:p>
            <a:pPr lvl="1"/>
            <a:r>
              <a:rPr lang="en-US" dirty="0" smtClean="0"/>
              <a:t>Grace for works</a:t>
            </a:r>
          </a:p>
          <a:p>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5593</TotalTime>
  <Words>403</Words>
  <Application>Microsoft Office PowerPoint</Application>
  <PresentationFormat>On-screen Show (4:3)</PresentationFormat>
  <Paragraphs>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Examples of Grace</vt:lpstr>
      <vt:lpstr>Slide 3</vt:lpstr>
      <vt:lpstr>I. Grace That Saves You  </vt:lpstr>
      <vt:lpstr>Slide 5</vt:lpstr>
      <vt:lpstr>Slide 6</vt:lpstr>
      <vt:lpstr>Slide 7</vt:lpstr>
      <vt:lpstr>Slide 8</vt:lpstr>
      <vt:lpstr>II. Grace That Empowers You  </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127</cp:revision>
  <dcterms:created xsi:type="dcterms:W3CDTF">2010-04-18T00:31:04Z</dcterms:created>
  <dcterms:modified xsi:type="dcterms:W3CDTF">2011-10-14T15:16:37Z</dcterms:modified>
</cp:coreProperties>
</file>