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303" r:id="rId3"/>
    <p:sldId id="257" r:id="rId4"/>
    <p:sldId id="294" r:id="rId5"/>
    <p:sldId id="284" r:id="rId6"/>
    <p:sldId id="295" r:id="rId7"/>
    <p:sldId id="296" r:id="rId8"/>
    <p:sldId id="306" r:id="rId9"/>
    <p:sldId id="310" r:id="rId10"/>
    <p:sldId id="308" r:id="rId11"/>
    <p:sldId id="307" r:id="rId12"/>
    <p:sldId id="311" r:id="rId13"/>
    <p:sldId id="297" r:id="rId14"/>
    <p:sldId id="309" r:id="rId15"/>
    <p:sldId id="259" r:id="rId16"/>
    <p:sldId id="298" r:id="rId17"/>
    <p:sldId id="269" r:id="rId18"/>
    <p:sldId id="299" r:id="rId19"/>
    <p:sldId id="302" r:id="rId20"/>
    <p:sldId id="277" r:id="rId21"/>
    <p:sldId id="278" r:id="rId22"/>
    <p:sldId id="260" r:id="rId23"/>
    <p:sldId id="279" r:id="rId24"/>
    <p:sldId id="280" r:id="rId25"/>
    <p:sldId id="281"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3300"/>
    <a:srgbClr val="4DB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76" autoAdjust="0"/>
  </p:normalViewPr>
  <p:slideViewPr>
    <p:cSldViewPr>
      <p:cViewPr varScale="1">
        <p:scale>
          <a:sx n="73" d="100"/>
          <a:sy n="73" d="100"/>
        </p:scale>
        <p:origin x="-516" y="-102"/>
      </p:cViewPr>
      <p:guideLst>
        <p:guide orient="horz" pos="2160"/>
        <p:guide pos="2880"/>
      </p:guideLst>
    </p:cSldViewPr>
  </p:slideViewPr>
  <p:outlineViewPr>
    <p:cViewPr>
      <p:scale>
        <a:sx n="33" d="100"/>
        <a:sy n="33" d="100"/>
      </p:scale>
      <p:origin x="48" y="563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9/25/2011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9/25/2011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9/25/2011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gradFill flip="none" rotWithShape="1">
            <a:gsLst>
              <a:gs pos="63000">
                <a:srgbClr val="800000">
                  <a:shade val="30000"/>
                  <a:satMod val="115000"/>
                  <a:alpha val="0"/>
                </a:srgbClr>
              </a:gs>
              <a:gs pos="50000">
                <a:srgbClr val="800000">
                  <a:shade val="67500"/>
                  <a:satMod val="115000"/>
                </a:srgbClr>
              </a:gs>
              <a:gs pos="100000">
                <a:srgbClr val="800000">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FontTx/>
              <a:buBlip>
                <a:blip r:embed="rId2"/>
              </a:buBlip>
              <a:defRPr/>
            </a:lvl1pPr>
            <a:lvl2pPr>
              <a:buFontTx/>
              <a:buBlip>
                <a:blip r:embed="rId3"/>
              </a:buBlip>
              <a:defRPr/>
            </a:lvl2pPr>
            <a:lvl3pPr>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597B-3C05-45A0-9308-CDB7789B764A}" type="datetimeFigureOut">
              <a:rPr lang="en-US" smtClean="0"/>
              <a:pPr/>
              <a:t>9/25/2011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597B-3C05-45A0-9308-CDB7789B764A}" type="datetimeFigureOut">
              <a:rPr lang="en-US" smtClean="0"/>
              <a:pPr/>
              <a:t>9/25/2011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597B-3C05-45A0-9308-CDB7789B764A}" type="datetimeFigureOut">
              <a:rPr lang="en-US" smtClean="0"/>
              <a:pPr/>
              <a:t>9/25/2011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07597B-3C05-45A0-9308-CDB7789B764A}" type="datetimeFigureOut">
              <a:rPr lang="en-US" smtClean="0"/>
              <a:pPr/>
              <a:t>9/25/2011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597B-3C05-45A0-9308-CDB7789B764A}" type="datetimeFigureOut">
              <a:rPr lang="en-US" smtClean="0"/>
              <a:pPr/>
              <a:t>9/25/2011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597B-3C05-45A0-9308-CDB7789B764A}" type="datetimeFigureOut">
              <a:rPr lang="en-US" smtClean="0"/>
              <a:pPr/>
              <a:t>9/25/2011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9/25/2011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9/25/2011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000">
              <a:srgbClr val="800000"/>
            </a:gs>
            <a:gs pos="0">
              <a:srgbClr val="003300"/>
            </a:gs>
            <a:gs pos="100000">
              <a:schemeClr val="bg2">
                <a:shade val="30000"/>
                <a:satMod val="200000"/>
              </a:schemeClr>
            </a:gs>
            <a:gs pos="100000">
              <a:schemeClr val="bg2">
                <a:shade val="30000"/>
                <a:satMod val="200000"/>
              </a:schemeClr>
            </a:gs>
            <a:gs pos="100000">
              <a:schemeClr val="bg2">
                <a:shade val="30000"/>
                <a:satMod val="20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597B-3C05-45A0-9308-CDB7789B764A}" type="datetimeFigureOut">
              <a:rPr lang="en-US" smtClean="0"/>
              <a:pPr/>
              <a:t>9/25/2011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4BAF0-AFD1-4555-BB48-693BB65D5E2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2">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3">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4">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5">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Lst>
      </p:bldP>
    </p:bldLst>
  </p:timing>
  <p:txStyles>
    <p:titleStyle>
      <a:lvl1pPr algn="ctr" defTabSz="914400" rtl="0" eaLnBrk="1" latinLnBrk="0" hangingPunct="1">
        <a:spcBef>
          <a:spcPct val="0"/>
        </a:spcBef>
        <a:buNone/>
        <a:defRPr sz="4400" kern="1200">
          <a:solidFill>
            <a:schemeClr val="tx1"/>
          </a:solidFill>
          <a:effectLst>
            <a:outerShdw blurRad="50800" dist="50800" dir="5400000" algn="ctr" rotWithShape="0">
              <a:schemeClr val="bg1"/>
            </a:outerShdw>
          </a:effectLst>
          <a:latin typeface="+mj-lt"/>
          <a:ea typeface="+mj-ea"/>
          <a:cs typeface="+mj-cs"/>
        </a:defRPr>
      </a:lvl1pPr>
    </p:titleStyle>
    <p:bodyStyle>
      <a:lvl1pPr marL="342900" indent="-342900" algn="l" defTabSz="914400" rtl="0" eaLnBrk="1" latinLnBrk="0" hangingPunct="1">
        <a:spcBef>
          <a:spcPct val="20000"/>
        </a:spcBef>
        <a:buFontTx/>
        <a:buBlip>
          <a:blip r:embed="rId13"/>
        </a:buBlip>
        <a:defRPr sz="2800" kern="1200">
          <a:solidFill>
            <a:schemeClr val="tx1"/>
          </a:solidFill>
          <a:effectLst>
            <a:outerShdw blurRad="50800" dist="50800" dir="5400000" algn="ctr" rotWithShape="0">
              <a:schemeClr val="bg1"/>
            </a:outerShdw>
          </a:effectLst>
          <a:latin typeface="+mn-lt"/>
          <a:ea typeface="+mn-ea"/>
          <a:cs typeface="+mn-cs"/>
        </a:defRPr>
      </a:lvl1pPr>
      <a:lvl2pPr marL="742950" indent="-285750" algn="l" defTabSz="914400" rtl="0" eaLnBrk="1" latinLnBrk="0" hangingPunct="1">
        <a:spcBef>
          <a:spcPct val="20000"/>
        </a:spcBef>
        <a:buFontTx/>
        <a:buBlip>
          <a:blip r:embed="rId14"/>
        </a:buBlip>
        <a:defRPr sz="2800" kern="1200">
          <a:solidFill>
            <a:schemeClr val="tx1"/>
          </a:solidFill>
          <a:effectLst>
            <a:outerShdw blurRad="50800" dist="50800" dir="5400000" algn="ctr" rotWithShape="0">
              <a:schemeClr val="bg1"/>
            </a:outerShdw>
          </a:effectLst>
          <a:latin typeface="+mn-lt"/>
          <a:ea typeface="+mn-ea"/>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effectLst>
            <a:outerShdw blurRad="50800" dist="50800" dir="5400000" algn="ctr" rotWithShape="0">
              <a:schemeClr val="bg1"/>
            </a:outerShdw>
          </a:effectLst>
          <a:latin typeface="+mn-lt"/>
          <a:ea typeface="+mn-ea"/>
          <a:cs typeface="+mn-cs"/>
        </a:defRPr>
      </a:lvl3pPr>
      <a:lvl4pPr marL="1600200" indent="-228600" algn="l" defTabSz="914400" rtl="0" eaLnBrk="1" latinLnBrk="0" hangingPunct="1">
        <a:spcBef>
          <a:spcPct val="20000"/>
        </a:spcBef>
        <a:buFont typeface="Courier New" pitchFamily="49" charset="0"/>
        <a:buChar char="o"/>
        <a:defRPr sz="2800" kern="1200">
          <a:solidFill>
            <a:schemeClr val="tx1"/>
          </a:solidFill>
          <a:effectLst>
            <a:outerShdw blurRad="50800" dist="50800" dir="5400000" algn="ctr" rotWithShape="0">
              <a:schemeClr val="bg1"/>
            </a:outerShdw>
          </a:effectLst>
          <a:latin typeface="+mn-lt"/>
          <a:ea typeface="+mn-ea"/>
          <a:cs typeface="+mn-cs"/>
        </a:defRPr>
      </a:lvl4pPr>
      <a:lvl5pPr marL="2057400" indent="-228600" algn="l" defTabSz="914400" rtl="0" eaLnBrk="1" latinLnBrk="0" hangingPunct="1">
        <a:spcBef>
          <a:spcPct val="20000"/>
        </a:spcBef>
        <a:buFontTx/>
        <a:buBlip>
          <a:blip r:embed="rId15"/>
        </a:buBlip>
        <a:defRPr sz="2800" kern="1200">
          <a:solidFill>
            <a:schemeClr val="tx1"/>
          </a:solidFill>
          <a:effectLst>
            <a:outerShdw blurRad="50800" dist="50800" dir="5400000" algn="ctr" rotWithShape="0">
              <a:schemeClr val="bg1"/>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r>
              <a:rPr lang="en-US" dirty="0" smtClean="0"/>
              <a:t>Romans </a:t>
            </a:r>
            <a:r>
              <a:rPr lang="en-US" dirty="0" smtClean="0"/>
              <a:t>10:8 - </a:t>
            </a:r>
            <a:r>
              <a:rPr lang="en-US" dirty="0" smtClean="0"/>
              <a:t>13</a:t>
            </a:r>
            <a:r>
              <a:rPr lang="en-US" b="1" dirty="0" smtClean="0"/>
              <a:t> </a:t>
            </a:r>
            <a:r>
              <a:rPr lang="en-US" baseline="30000" dirty="0" smtClean="0"/>
              <a:t>8</a:t>
            </a:r>
            <a:r>
              <a:rPr lang="en-US" dirty="0" smtClean="0"/>
              <a:t>…And </a:t>
            </a:r>
            <a:r>
              <a:rPr lang="en-US" dirty="0" smtClean="0"/>
              <a:t>that message is the very message about faith that we preach:  </a:t>
            </a:r>
            <a:r>
              <a:rPr lang="en-US" baseline="30000" dirty="0" smtClean="0"/>
              <a:t>9</a:t>
            </a:r>
            <a:r>
              <a:rPr lang="en-US" dirty="0" smtClean="0"/>
              <a:t>If you confess with your mouth that Jesus is Lord and believe in your heart that God raised him from the dead, you will be saved.  </a:t>
            </a:r>
            <a:r>
              <a:rPr lang="en-US" baseline="30000" dirty="0" smtClean="0"/>
              <a:t>10</a:t>
            </a:r>
            <a:r>
              <a:rPr lang="en-US" dirty="0" smtClean="0"/>
              <a:t>For it is by believing in your heart that you are made right with God, and it is by confessing with your mouth that you are saved.  </a:t>
            </a:r>
            <a:r>
              <a:rPr lang="en-US" baseline="30000" dirty="0" smtClean="0"/>
              <a:t>11</a:t>
            </a:r>
            <a:r>
              <a:rPr lang="en-US" dirty="0" smtClean="0"/>
              <a:t>As the Scriptures tell us, “Anyone who trusts in him will never be disgraced</a:t>
            </a:r>
            <a:r>
              <a:rPr lang="en-US" dirty="0" smtClean="0"/>
              <a:t>.”</a:t>
            </a:r>
            <a:r>
              <a:rPr lang="en-US" dirty="0" smtClean="0"/>
              <a:t>  </a:t>
            </a:r>
            <a:r>
              <a:rPr lang="en-US" baseline="30000" dirty="0" smtClean="0"/>
              <a:t>12</a:t>
            </a:r>
            <a:r>
              <a:rPr lang="en-US" dirty="0" smtClean="0"/>
              <a:t>Jew and </a:t>
            </a:r>
            <a:r>
              <a:rPr lang="en-US" dirty="0" smtClean="0"/>
              <a:t>Gentile </a:t>
            </a:r>
            <a:r>
              <a:rPr lang="en-US" dirty="0" smtClean="0"/>
              <a:t>are the same in this respect. They have the same Lord, who gives generously to all who call on him.  </a:t>
            </a:r>
            <a:r>
              <a:rPr lang="en-US" baseline="30000" dirty="0" smtClean="0"/>
              <a:t>13</a:t>
            </a:r>
            <a:r>
              <a:rPr lang="en-US" dirty="0" smtClean="0"/>
              <a:t>For “Everyone who calls on the name of the LORD will be saved</a:t>
            </a:r>
            <a:r>
              <a:rPr lang="en-US" dirty="0" smtClean="0"/>
              <a:t>.”</a:t>
            </a:r>
            <a:endParaRPr lang="en-US" dirty="0" smtClean="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43400" y="3520857"/>
            <a:ext cx="4572000" cy="3108543"/>
          </a:xfrm>
          <a:prstGeom prst="rect">
            <a:avLst/>
          </a:prstGeom>
          <a:noFill/>
          <a:ln w="38100">
            <a:solidFill>
              <a:schemeClr val="tx1"/>
            </a:solidFill>
          </a:ln>
          <a:effectLst>
            <a:outerShdw blurRad="50800" dist="50800" dir="5400000" algn="ctr" rotWithShape="0">
              <a:schemeClr val="bg1"/>
            </a:outerShdw>
          </a:effectLst>
        </p:spPr>
        <p:txBody>
          <a:bodyPr wrap="square" rtlCol="0">
            <a:spAutoFit/>
          </a:bodyPr>
          <a:lstStyle/>
          <a:p>
            <a:r>
              <a:rPr lang="en-US" sz="2800" dirty="0" smtClean="0"/>
              <a:t>I am the way to the Father</a:t>
            </a:r>
          </a:p>
          <a:p>
            <a:pPr>
              <a:buFont typeface="Arial" pitchFamily="34" charset="0"/>
              <a:buChar char="•"/>
            </a:pPr>
            <a:r>
              <a:rPr lang="en-US" sz="2800" dirty="0" smtClean="0"/>
              <a:t>  the gospel has been      	proclaimed to every 	creature</a:t>
            </a:r>
          </a:p>
          <a:p>
            <a:pPr>
              <a:buFont typeface="Arial" pitchFamily="34" charset="0"/>
              <a:buChar char="•"/>
            </a:pPr>
            <a:r>
              <a:rPr lang="en-US" sz="2800" dirty="0" smtClean="0"/>
              <a:t>  other sheep not of this 	pen</a:t>
            </a:r>
          </a:p>
          <a:p>
            <a:pPr>
              <a:buFont typeface="Arial" pitchFamily="34" charset="0"/>
              <a:buChar char="•"/>
            </a:pPr>
            <a:r>
              <a:rPr lang="en-US" sz="2800" dirty="0" smtClean="0"/>
              <a:t>  World religions</a:t>
            </a:r>
            <a:endParaRPr lang="en-US" sz="2800" dirty="0"/>
          </a:p>
        </p:txBody>
      </p:sp>
      <p:sp>
        <p:nvSpPr>
          <p:cNvPr id="5" name="TextBox 4"/>
          <p:cNvSpPr txBox="1"/>
          <p:nvPr/>
        </p:nvSpPr>
        <p:spPr>
          <a:xfrm>
            <a:off x="4343400" y="2551093"/>
            <a:ext cx="4572000" cy="954107"/>
          </a:xfrm>
          <a:prstGeom prst="rect">
            <a:avLst/>
          </a:prstGeom>
          <a:noFill/>
          <a:ln w="38100">
            <a:solidFill>
              <a:schemeClr val="tx1"/>
            </a:solidFill>
          </a:ln>
          <a:effectLst>
            <a:outerShdw blurRad="50800" dist="50800" dir="5400000" algn="ctr" rotWithShape="0">
              <a:schemeClr val="bg1"/>
            </a:outerShdw>
          </a:effectLst>
        </p:spPr>
        <p:txBody>
          <a:bodyPr wrap="square" rtlCol="0">
            <a:spAutoFit/>
          </a:bodyPr>
          <a:lstStyle/>
          <a:p>
            <a:r>
              <a:rPr lang="en-US" sz="2800" dirty="0" smtClean="0"/>
              <a:t>Exclusive on the other side of inclusive</a:t>
            </a:r>
            <a:endParaRPr lang="en-US" sz="2800" dirty="0"/>
          </a:p>
        </p:txBody>
      </p:sp>
      <p:sp>
        <p:nvSpPr>
          <p:cNvPr id="6" name="TextBox 5"/>
          <p:cNvSpPr txBox="1"/>
          <p:nvPr/>
        </p:nvSpPr>
        <p:spPr>
          <a:xfrm>
            <a:off x="228600" y="228600"/>
            <a:ext cx="2133600" cy="523220"/>
          </a:xfrm>
          <a:prstGeom prst="rect">
            <a:avLst/>
          </a:prstGeom>
          <a:noFill/>
          <a:ln w="38100">
            <a:solidFill>
              <a:schemeClr val="tx1"/>
            </a:solidFill>
          </a:ln>
          <a:effectLst>
            <a:outerShdw blurRad="50800" dist="50800" dir="5400000" algn="ctr" rotWithShape="0">
              <a:schemeClr val="bg1"/>
            </a:outerShdw>
          </a:effectLst>
        </p:spPr>
        <p:txBody>
          <a:bodyPr wrap="square" rtlCol="0">
            <a:spAutoFit/>
          </a:bodyPr>
          <a:lstStyle/>
          <a:p>
            <a:r>
              <a:rPr lang="en-US" sz="2800" dirty="0" smtClean="0"/>
              <a:t>Exclusive</a:t>
            </a:r>
            <a:endParaRPr lang="en-US" sz="2800" dirty="0"/>
          </a:p>
        </p:txBody>
      </p:sp>
      <p:sp>
        <p:nvSpPr>
          <p:cNvPr id="7" name="TextBox 6"/>
          <p:cNvSpPr txBox="1"/>
          <p:nvPr/>
        </p:nvSpPr>
        <p:spPr>
          <a:xfrm>
            <a:off x="228600" y="762000"/>
            <a:ext cx="2133600" cy="1384995"/>
          </a:xfrm>
          <a:prstGeom prst="rect">
            <a:avLst/>
          </a:prstGeom>
          <a:noFill/>
          <a:ln w="38100">
            <a:solidFill>
              <a:schemeClr val="tx1"/>
            </a:solidFill>
          </a:ln>
          <a:effectLst>
            <a:outerShdw blurRad="50800" dist="50800" dir="5400000" algn="ctr" rotWithShape="0">
              <a:schemeClr val="bg1"/>
            </a:outerShdw>
          </a:effectLst>
        </p:spPr>
        <p:txBody>
          <a:bodyPr wrap="square" rtlCol="0">
            <a:spAutoFit/>
          </a:bodyPr>
          <a:lstStyle/>
          <a:p>
            <a:r>
              <a:rPr lang="en-US" sz="2800" dirty="0" smtClean="0"/>
              <a:t>Believe Him</a:t>
            </a:r>
          </a:p>
          <a:p>
            <a:r>
              <a:rPr lang="en-US" sz="2800" dirty="0" smtClean="0"/>
              <a:t>Follow Him</a:t>
            </a:r>
          </a:p>
          <a:p>
            <a:r>
              <a:rPr lang="en-US" sz="2800" dirty="0" smtClean="0"/>
              <a:t>Our way</a:t>
            </a:r>
            <a:endParaRPr lang="en-US" sz="2800" dirty="0"/>
          </a:p>
        </p:txBody>
      </p:sp>
      <p:sp>
        <p:nvSpPr>
          <p:cNvPr id="8" name="TextBox 7"/>
          <p:cNvSpPr txBox="1"/>
          <p:nvPr/>
        </p:nvSpPr>
        <p:spPr>
          <a:xfrm>
            <a:off x="2438400" y="533400"/>
            <a:ext cx="2286000" cy="523220"/>
          </a:xfrm>
          <a:prstGeom prst="rect">
            <a:avLst/>
          </a:prstGeom>
          <a:noFill/>
          <a:ln w="38100">
            <a:solidFill>
              <a:schemeClr val="tx1"/>
            </a:solidFill>
          </a:ln>
          <a:effectLst>
            <a:outerShdw blurRad="50800" dist="50800" dir="5400000" algn="ctr" rotWithShape="0">
              <a:schemeClr val="bg1"/>
            </a:outerShdw>
          </a:effectLst>
        </p:spPr>
        <p:txBody>
          <a:bodyPr wrap="square" rtlCol="0">
            <a:spAutoFit/>
          </a:bodyPr>
          <a:lstStyle/>
          <a:p>
            <a:r>
              <a:rPr lang="en-US" sz="2800" dirty="0" smtClean="0"/>
              <a:t>Inclusive</a:t>
            </a:r>
            <a:endParaRPr lang="en-US" sz="2800" dirty="0"/>
          </a:p>
        </p:txBody>
      </p:sp>
      <p:sp>
        <p:nvSpPr>
          <p:cNvPr id="9" name="TextBox 8"/>
          <p:cNvSpPr txBox="1"/>
          <p:nvPr/>
        </p:nvSpPr>
        <p:spPr>
          <a:xfrm>
            <a:off x="2438400" y="1066800"/>
            <a:ext cx="2286000" cy="1384995"/>
          </a:xfrm>
          <a:prstGeom prst="rect">
            <a:avLst/>
          </a:prstGeom>
          <a:noFill/>
          <a:ln w="38100">
            <a:solidFill>
              <a:schemeClr val="tx1"/>
            </a:solidFill>
          </a:ln>
          <a:effectLst>
            <a:outerShdw blurRad="50800" dist="50800" dir="5400000" algn="ctr" rotWithShape="0">
              <a:schemeClr val="bg1"/>
            </a:outerShdw>
          </a:effectLst>
        </p:spPr>
        <p:txBody>
          <a:bodyPr wrap="square" rtlCol="0">
            <a:spAutoFit/>
          </a:bodyPr>
          <a:lstStyle/>
          <a:p>
            <a:r>
              <a:rPr lang="en-US" sz="2800" dirty="0" smtClean="0"/>
              <a:t>All religions</a:t>
            </a:r>
          </a:p>
          <a:p>
            <a:r>
              <a:rPr lang="en-US" sz="2800" dirty="0" smtClean="0"/>
              <a:t>Good people get in</a:t>
            </a:r>
            <a:endParaRPr lang="en-US" sz="2800" dirty="0"/>
          </a:p>
        </p:txBody>
      </p:sp>
      <p:sp>
        <p:nvSpPr>
          <p:cNvPr id="10" name="Rectangle 9"/>
          <p:cNvSpPr/>
          <p:nvPr/>
        </p:nvSpPr>
        <p:spPr>
          <a:xfrm rot="18951840">
            <a:off x="4658705" y="4224818"/>
            <a:ext cx="3797393" cy="1569660"/>
          </a:xfrm>
          <a:prstGeom prst="rect">
            <a:avLst/>
          </a:prstGeom>
          <a:noFill/>
        </p:spPr>
        <p:txBody>
          <a:bodyPr wrap="square" lIns="91440" tIns="45720" rIns="91440" bIns="45720">
            <a:spAutoFit/>
          </a:bodyPr>
          <a:lstStyle/>
          <a:p>
            <a:pPr algn="ctr"/>
            <a:r>
              <a:rPr lang="en-US" sz="9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Jesus</a:t>
            </a:r>
            <a:endParaRPr lang="en-US" sz="9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1" name="Rectangle 10"/>
          <p:cNvSpPr/>
          <p:nvPr/>
        </p:nvSpPr>
        <p:spPr>
          <a:xfrm>
            <a:off x="228600" y="3657600"/>
            <a:ext cx="4006225" cy="1569660"/>
          </a:xfrm>
          <a:prstGeom prst="rect">
            <a:avLst/>
          </a:prstGeom>
          <a:noFill/>
        </p:spPr>
        <p:txBody>
          <a:bodyPr wrap="none" lIns="91440" tIns="45720" rIns="91440" bIns="45720">
            <a:spAutoFit/>
          </a:bodyPr>
          <a:lstStyle/>
          <a:p>
            <a:pPr algn="ctr"/>
            <a:r>
              <a:rPr lang="en-US" sz="9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Error</a:t>
            </a:r>
            <a:endParaRPr lang="en-US" sz="9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20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23" presetClass="entr" presetSubtype="32"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strVal val="4*#ppt_w"/>
                                          </p:val>
                                        </p:tav>
                                        <p:tav tm="100000">
                                          <p:val>
                                            <p:strVal val="#ppt_w"/>
                                          </p:val>
                                        </p:tav>
                                      </p:tavLst>
                                    </p:anim>
                                    <p:anim calcmode="lin" valueType="num">
                                      <p:cBhvr>
                                        <p:cTn id="32" dur="500" fill="hold"/>
                                        <p:tgtEl>
                                          <p:spTgt spid="10"/>
                                        </p:tgtEl>
                                        <p:attrNameLst>
                                          <p:attrName>ppt_h</p:attrName>
                                        </p:attrNameLst>
                                      </p:cBhvr>
                                      <p:tavLst>
                                        <p:tav tm="0">
                                          <p:val>
                                            <p:strVal val="4*#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35"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2000"/>
                                        <p:tgtEl>
                                          <p:spTgt spid="11"/>
                                        </p:tgtEl>
                                      </p:cBhvr>
                                    </p:animEffect>
                                    <p:anim calcmode="lin" valueType="num">
                                      <p:cBhvr>
                                        <p:cTn id="38" dur="2000" fill="hold"/>
                                        <p:tgtEl>
                                          <p:spTgt spid="11"/>
                                        </p:tgtEl>
                                        <p:attrNameLst>
                                          <p:attrName>style.rotation</p:attrName>
                                        </p:attrNameLst>
                                      </p:cBhvr>
                                      <p:tavLst>
                                        <p:tav tm="0">
                                          <p:val>
                                            <p:fltVal val="720"/>
                                          </p:val>
                                        </p:tav>
                                        <p:tav tm="100000">
                                          <p:val>
                                            <p:fltVal val="0"/>
                                          </p:val>
                                        </p:tav>
                                      </p:tavLst>
                                    </p:anim>
                                    <p:anim calcmode="lin" valueType="num">
                                      <p:cBhvr>
                                        <p:cTn id="39" dur="2000" fill="hold"/>
                                        <p:tgtEl>
                                          <p:spTgt spid="11"/>
                                        </p:tgtEl>
                                        <p:attrNameLst>
                                          <p:attrName>ppt_h</p:attrName>
                                        </p:attrNameLst>
                                      </p:cBhvr>
                                      <p:tavLst>
                                        <p:tav tm="0">
                                          <p:val>
                                            <p:fltVal val="0"/>
                                          </p:val>
                                        </p:tav>
                                        <p:tav tm="100000">
                                          <p:val>
                                            <p:strVal val="#ppt_h"/>
                                          </p:val>
                                        </p:tav>
                                      </p:tavLst>
                                    </p:anim>
                                    <p:anim calcmode="lin" valueType="num">
                                      <p:cBhvr>
                                        <p:cTn id="40" dur="2000" fill="hold"/>
                                        <p:tgtEl>
                                          <p:spTgt spid="1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The struggle – the justice of God for those who die not having heard the gospel</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43400" y="381000"/>
            <a:ext cx="4495800" cy="6172200"/>
          </a:xfrm>
        </p:spPr>
        <p:txBody>
          <a:bodyPr/>
          <a:lstStyle/>
          <a:p>
            <a:r>
              <a:rPr lang="en-US" i="1" dirty="0" smtClean="0"/>
              <a:t>“It’s not the things of the Bible that I don’t understand that bother me.  It is the things that I do” </a:t>
            </a:r>
            <a:r>
              <a:rPr lang="en-US" dirty="0" smtClean="0"/>
              <a:t>Mark Twain</a:t>
            </a:r>
          </a:p>
        </p:txBody>
      </p:sp>
      <p:pic>
        <p:nvPicPr>
          <p:cNvPr id="1026" name="Picture 2"/>
          <p:cNvPicPr>
            <a:picLocks noChangeAspect="1" noChangeArrowheads="1"/>
          </p:cNvPicPr>
          <p:nvPr/>
        </p:nvPicPr>
        <p:blipFill>
          <a:blip r:embed="rId2" cstate="print"/>
          <a:srcRect/>
          <a:stretch>
            <a:fillRect/>
          </a:stretch>
        </p:blipFill>
        <p:spPr bwMode="auto">
          <a:xfrm>
            <a:off x="533400" y="457200"/>
            <a:ext cx="3554386" cy="421005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smtClean="0"/>
              <a:t>Romans </a:t>
            </a:r>
            <a:r>
              <a:rPr lang="en-US" dirty="0" smtClean="0"/>
              <a:t>10:13 - 15</a:t>
            </a:r>
            <a:r>
              <a:rPr lang="en-US" b="1" dirty="0" smtClean="0"/>
              <a:t> </a:t>
            </a:r>
            <a:r>
              <a:rPr lang="en-US" baseline="30000" dirty="0" smtClean="0"/>
              <a:t>13</a:t>
            </a:r>
            <a:r>
              <a:rPr lang="en-US" dirty="0" smtClean="0"/>
              <a:t>For “Everyone who calls on the name of the LORD will be </a:t>
            </a:r>
            <a:r>
              <a:rPr lang="en-US" smtClean="0"/>
              <a:t>saved.” </a:t>
            </a:r>
            <a:r>
              <a:rPr lang="en-US" baseline="30000" dirty="0" smtClean="0"/>
              <a:t>14</a:t>
            </a:r>
            <a:r>
              <a:rPr lang="en-US" dirty="0" smtClean="0"/>
              <a:t>But how can they call on him to save them unless they believe in him? And how can they believe in him if they have never heard about him? And how can they hear about him unless someone tells them?  </a:t>
            </a:r>
            <a:r>
              <a:rPr lang="en-US" baseline="30000" dirty="0" smtClean="0"/>
              <a:t>15</a:t>
            </a:r>
            <a:r>
              <a:rPr lang="en-US" dirty="0" smtClean="0"/>
              <a:t>And how will anyone go and tell them without being sent? That is why the Scriptures say, “How beautiful are the feet of messengers who bring good news!”</a:t>
            </a:r>
            <a:br>
              <a:rPr lang="en-US" dirty="0" smtClean="0"/>
            </a:br>
            <a:r>
              <a:rPr lang="en-US" dirty="0" smtClean="0"/>
              <a:t/>
            </a:r>
            <a:br>
              <a:rPr lang="en-US" dirty="0" smtClean="0"/>
            </a:br>
            <a:endParaRPr lang="en-US" dirty="0" smtClean="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III. The Path</a:t>
            </a:r>
            <a:endParaRPr lang="en-US" dirty="0"/>
          </a:p>
        </p:txBody>
      </p:sp>
      <p:sp>
        <p:nvSpPr>
          <p:cNvPr id="3" name="Content Placeholder 2"/>
          <p:cNvSpPr>
            <a:spLocks noGrp="1"/>
          </p:cNvSpPr>
          <p:nvPr>
            <p:ph idx="1"/>
          </p:nvPr>
        </p:nvSpPr>
        <p:spPr/>
        <p:txBody>
          <a:bodyPr/>
          <a:lstStyle/>
          <a:p>
            <a:r>
              <a:rPr lang="en-US" dirty="0" smtClean="0"/>
              <a:t>Path – </a:t>
            </a:r>
            <a:r>
              <a:rPr lang="en-US" u="sng" dirty="0" smtClean="0"/>
              <a:t>obedience</a:t>
            </a:r>
            <a:r>
              <a:rPr lang="en-US" dirty="0" smtClean="0"/>
              <a:t> to the fulfilled law (the Word)</a:t>
            </a:r>
          </a:p>
          <a:p>
            <a:r>
              <a:rPr lang="en-US" dirty="0" smtClean="0"/>
              <a:t>Matthew 7:15-27</a:t>
            </a:r>
          </a:p>
          <a:p>
            <a:pPr lvl="1"/>
            <a:r>
              <a:rPr lang="en-US" dirty="0" smtClean="0"/>
              <a:t>You can identify people by their </a:t>
            </a:r>
            <a:r>
              <a:rPr lang="en-US" u="sng" dirty="0" smtClean="0"/>
              <a:t>actions</a:t>
            </a:r>
          </a:p>
          <a:p>
            <a:pPr lvl="1"/>
            <a:r>
              <a:rPr lang="en-US" dirty="0" smtClean="0"/>
              <a:t>Not everyone who cries “Lord, Lord” but only those who </a:t>
            </a:r>
            <a:r>
              <a:rPr lang="en-US" u="sng" dirty="0" smtClean="0"/>
              <a:t>do the will</a:t>
            </a:r>
            <a:r>
              <a:rPr lang="en-US" dirty="0" smtClean="0"/>
              <a:t> of my Father</a:t>
            </a:r>
          </a:p>
          <a:p>
            <a:pPr lvl="1"/>
            <a:r>
              <a:rPr lang="en-US" dirty="0" smtClean="0"/>
              <a:t>Wise man hears and </a:t>
            </a:r>
            <a:r>
              <a:rPr lang="en-US" u="sng" dirty="0" smtClean="0"/>
              <a:t>obeys</a:t>
            </a:r>
            <a:r>
              <a:rPr lang="en-US" dirty="0" smtClean="0"/>
              <a:t> and endures the storms</a:t>
            </a:r>
          </a:p>
          <a:p>
            <a:endParaRPr lang="en-US" dirty="0" smtClean="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Ephesians 2:8-10</a:t>
            </a:r>
          </a:p>
          <a:p>
            <a:pPr lvl="1"/>
            <a:r>
              <a:rPr lang="en-US" dirty="0" smtClean="0"/>
              <a:t>Saved by </a:t>
            </a:r>
            <a:r>
              <a:rPr lang="en-US" u="sng" dirty="0" smtClean="0"/>
              <a:t>grace</a:t>
            </a:r>
            <a:r>
              <a:rPr lang="en-US" dirty="0" smtClean="0"/>
              <a:t> through faith (Gate)</a:t>
            </a:r>
          </a:p>
          <a:p>
            <a:pPr lvl="1"/>
            <a:r>
              <a:rPr lang="en-US" dirty="0" smtClean="0"/>
              <a:t>Not a reward for good things we have </a:t>
            </a:r>
            <a:r>
              <a:rPr lang="en-US" u="sng" dirty="0" smtClean="0"/>
              <a:t>done</a:t>
            </a:r>
          </a:p>
          <a:p>
            <a:pPr lvl="1"/>
            <a:r>
              <a:rPr lang="en-US" dirty="0" smtClean="0"/>
              <a:t>Created anew in Christ to do the </a:t>
            </a:r>
            <a:r>
              <a:rPr lang="en-US" u="sng" dirty="0" smtClean="0"/>
              <a:t>good things </a:t>
            </a:r>
            <a:r>
              <a:rPr lang="en-US" dirty="0" smtClean="0"/>
              <a:t>planned for us (Path)</a:t>
            </a:r>
          </a:p>
          <a:p>
            <a:r>
              <a:rPr lang="en-US" dirty="0" smtClean="0"/>
              <a:t>1 Corinthians 3:12-15</a:t>
            </a:r>
          </a:p>
          <a:p>
            <a:pPr lvl="1"/>
            <a:r>
              <a:rPr lang="en-US" dirty="0" smtClean="0"/>
              <a:t>Judgment day will reveal the value of each one’s </a:t>
            </a:r>
            <a:r>
              <a:rPr lang="en-US" u="sng" dirty="0" smtClean="0"/>
              <a:t>works</a:t>
            </a:r>
          </a:p>
          <a:p>
            <a:pPr lvl="1"/>
            <a:r>
              <a:rPr lang="en-US" u="sng" dirty="0" smtClean="0"/>
              <a:t>Reward</a:t>
            </a:r>
          </a:p>
          <a:p>
            <a:pPr lvl="1"/>
            <a:r>
              <a:rPr lang="en-US" dirty="0" smtClean="0"/>
              <a:t>Suffer </a:t>
            </a:r>
            <a:r>
              <a:rPr lang="en-US" u="sng" dirty="0" smtClean="0"/>
              <a:t>loss</a:t>
            </a:r>
          </a:p>
          <a:p>
            <a:pPr lvl="1"/>
            <a:r>
              <a:rPr lang="en-US" u="sng" dirty="0" smtClean="0"/>
              <a:t>Saved</a:t>
            </a:r>
            <a:r>
              <a:rPr lang="en-US" dirty="0" smtClean="0"/>
              <a:t> (barely)</a:t>
            </a:r>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Philippians 2:12-15</a:t>
            </a:r>
          </a:p>
          <a:p>
            <a:pPr lvl="1"/>
            <a:r>
              <a:rPr lang="en-US" dirty="0" smtClean="0"/>
              <a:t>Work hard to show the </a:t>
            </a:r>
            <a:r>
              <a:rPr lang="en-US" u="sng" dirty="0" smtClean="0"/>
              <a:t>results</a:t>
            </a:r>
            <a:r>
              <a:rPr lang="en-US" dirty="0" smtClean="0"/>
              <a:t> of your salvation</a:t>
            </a:r>
          </a:p>
          <a:p>
            <a:pPr lvl="1"/>
            <a:r>
              <a:rPr lang="en-US" dirty="0" smtClean="0"/>
              <a:t>Shining like bright </a:t>
            </a:r>
            <a:r>
              <a:rPr lang="en-US" u="sng" dirty="0" smtClean="0"/>
              <a:t>lights</a:t>
            </a:r>
            <a:r>
              <a:rPr lang="en-US" dirty="0" smtClean="0"/>
              <a:t> in corrupt world (Matthew 5:16)</a:t>
            </a:r>
          </a:p>
          <a:p>
            <a:pPr lvl="1"/>
            <a:r>
              <a:rPr lang="en-US" dirty="0" smtClean="0"/>
              <a:t>(back to my responsibility to share the gospel – much of it is dependent upon my works)</a:t>
            </a:r>
            <a:endParaRPr 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Conclusion – the Full Gospel</a:t>
            </a:r>
          </a:p>
          <a:p>
            <a:pPr lvl="1"/>
            <a:r>
              <a:rPr lang="en-US" dirty="0" smtClean="0"/>
              <a:t>Not just about saved by grace through faith to go to heaven, but saved to do the works, to love and obey, to stand against the storms, to be a light to the corrupt world, to receive an eternal reward</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Full Gospel-Part 1</a:t>
            </a:r>
            <a:endParaRPr lang="en-US" dirty="0"/>
          </a:p>
        </p:txBody>
      </p:sp>
      <p:sp>
        <p:nvSpPr>
          <p:cNvPr id="6" name="Title 1"/>
          <p:cNvSpPr txBox="1">
            <a:spLocks/>
          </p:cNvSpPr>
          <p:nvPr/>
        </p:nvSpPr>
        <p:spPr>
          <a:xfrm>
            <a:off x="609600" y="3635375"/>
            <a:ext cx="80010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j-lt"/>
                <a:ea typeface="+mj-ea"/>
                <a:cs typeface="+mj-cs"/>
              </a:rPr>
              <a:t>Biblical Tension of Grace and Works Series</a:t>
            </a:r>
            <a:endParaRPr kumimoji="0" lang="en-US" sz="3200" b="0" i="0" u="none" strike="noStrike" kern="1200" cap="none" spc="0" normalizeH="0" baseline="0" noProof="0" dirty="0">
              <a:ln>
                <a:noFill/>
              </a:ln>
              <a:solidFill>
                <a:schemeClr val="tx1"/>
              </a:solidFill>
              <a:effectLst>
                <a:outerShdw blurRad="50800" dist="50800" dir="5400000" algn="ctr" rotWithShape="0">
                  <a:schemeClr val="bg1"/>
                </a:outerShdw>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IV. </a:t>
            </a:r>
            <a:endParaRPr lang="en-US" sz="3600" dirty="0"/>
          </a:p>
        </p:txBody>
      </p:sp>
      <p:sp>
        <p:nvSpPr>
          <p:cNvPr id="3" name="Content Placeholder 2"/>
          <p:cNvSpPr>
            <a:spLocks noGrp="1"/>
          </p:cNvSpPr>
          <p:nvPr>
            <p:ph idx="1"/>
          </p:nvPr>
        </p:nvSpPr>
        <p:spPr/>
        <p:txBody>
          <a:bodyPr/>
          <a:lstStyle/>
          <a:p>
            <a:endParaRPr lang="en-US" dirty="0" smtClean="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I. Saved by Grace Through a Narrow Door </a:t>
            </a:r>
            <a:endParaRPr lang="en-US" dirty="0"/>
          </a:p>
        </p:txBody>
      </p:sp>
      <p:sp>
        <p:nvSpPr>
          <p:cNvPr id="3" name="Content Placeholder 2"/>
          <p:cNvSpPr>
            <a:spLocks noGrp="1"/>
          </p:cNvSpPr>
          <p:nvPr>
            <p:ph idx="1"/>
          </p:nvPr>
        </p:nvSpPr>
        <p:spPr/>
        <p:txBody>
          <a:bodyPr>
            <a:normAutofit lnSpcReduction="10000"/>
          </a:bodyPr>
          <a:lstStyle/>
          <a:p>
            <a:r>
              <a:rPr lang="en-US" dirty="0" smtClean="0"/>
              <a:t>Romans 3:19-31</a:t>
            </a:r>
          </a:p>
          <a:p>
            <a:pPr lvl="1"/>
            <a:r>
              <a:rPr lang="en-US" dirty="0" smtClean="0"/>
              <a:t>No one can be saved by keeping the </a:t>
            </a:r>
            <a:r>
              <a:rPr lang="en-US" u="sng" dirty="0" smtClean="0"/>
              <a:t>law</a:t>
            </a:r>
          </a:p>
          <a:p>
            <a:pPr lvl="1"/>
            <a:r>
              <a:rPr lang="en-US" dirty="0" smtClean="0"/>
              <a:t>It shows everyone’s </a:t>
            </a:r>
            <a:r>
              <a:rPr lang="en-US" u="sng" dirty="0" smtClean="0"/>
              <a:t>guilt</a:t>
            </a:r>
            <a:r>
              <a:rPr lang="en-US" dirty="0" smtClean="0"/>
              <a:t> before God</a:t>
            </a:r>
          </a:p>
          <a:p>
            <a:pPr lvl="1"/>
            <a:r>
              <a:rPr lang="en-US" dirty="0" smtClean="0"/>
              <a:t>We are made right with God by placing our </a:t>
            </a:r>
            <a:r>
              <a:rPr lang="en-US" u="sng" dirty="0" smtClean="0"/>
              <a:t>faith</a:t>
            </a:r>
            <a:r>
              <a:rPr lang="en-US" dirty="0" smtClean="0"/>
              <a:t> in Jesus</a:t>
            </a:r>
          </a:p>
          <a:p>
            <a:pPr lvl="1"/>
            <a:r>
              <a:rPr lang="en-US" dirty="0" smtClean="0"/>
              <a:t>God’s undeserved </a:t>
            </a:r>
            <a:r>
              <a:rPr lang="en-US" u="sng" dirty="0" smtClean="0"/>
              <a:t>kindness</a:t>
            </a:r>
            <a:r>
              <a:rPr lang="en-US" dirty="0" smtClean="0"/>
              <a:t> – Grace</a:t>
            </a:r>
          </a:p>
          <a:p>
            <a:pPr lvl="1"/>
            <a:r>
              <a:rPr lang="en-US" dirty="0" smtClean="0"/>
              <a:t>Presented Jesus as the </a:t>
            </a:r>
            <a:r>
              <a:rPr lang="en-US" u="sng" dirty="0" smtClean="0"/>
              <a:t>sacrifice</a:t>
            </a:r>
            <a:r>
              <a:rPr lang="en-US" dirty="0" smtClean="0"/>
              <a:t> for sin</a:t>
            </a:r>
          </a:p>
          <a:p>
            <a:pPr lvl="1"/>
            <a:r>
              <a:rPr lang="en-US" dirty="0" smtClean="0"/>
              <a:t>Acquittal not based on </a:t>
            </a:r>
            <a:r>
              <a:rPr lang="en-US" u="sng" dirty="0" smtClean="0"/>
              <a:t>obeying</a:t>
            </a:r>
            <a:r>
              <a:rPr lang="en-US" dirty="0" smtClean="0"/>
              <a:t> the law</a:t>
            </a:r>
          </a:p>
          <a:p>
            <a:pPr lvl="1"/>
            <a:r>
              <a:rPr lang="en-US" dirty="0" smtClean="0"/>
              <a:t>Forget the law? – No – </a:t>
            </a:r>
            <a:r>
              <a:rPr lang="en-US" u="sng" dirty="0" smtClean="0"/>
              <a:t>fulfill</a:t>
            </a:r>
            <a:r>
              <a:rPr lang="en-US" dirty="0" smtClean="0"/>
              <a:t> the law</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Matthew 7:13-14 – the gate and the path</a:t>
            </a:r>
          </a:p>
          <a:p>
            <a:pPr lvl="1"/>
            <a:r>
              <a:rPr lang="en-US" dirty="0" smtClean="0"/>
              <a:t>Gate – </a:t>
            </a:r>
            <a:r>
              <a:rPr lang="en-US" u="sng" dirty="0" smtClean="0"/>
              <a:t>narrow</a:t>
            </a:r>
          </a:p>
          <a:p>
            <a:pPr lvl="1"/>
            <a:r>
              <a:rPr lang="en-US" dirty="0" smtClean="0"/>
              <a:t>Path – </a:t>
            </a:r>
            <a:r>
              <a:rPr lang="en-US" u="sng" dirty="0" smtClean="0"/>
              <a:t>difficult</a:t>
            </a:r>
          </a:p>
          <a:p>
            <a:pPr lvl="1"/>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II. The Gate  </a:t>
            </a:r>
            <a:endParaRPr lang="en-US" dirty="0"/>
          </a:p>
        </p:txBody>
      </p:sp>
      <p:sp>
        <p:nvSpPr>
          <p:cNvPr id="3" name="Content Placeholder 2"/>
          <p:cNvSpPr>
            <a:spLocks noGrp="1"/>
          </p:cNvSpPr>
          <p:nvPr>
            <p:ph idx="1"/>
          </p:nvPr>
        </p:nvSpPr>
        <p:spPr/>
        <p:txBody>
          <a:bodyPr>
            <a:normAutofit/>
          </a:bodyPr>
          <a:lstStyle/>
          <a:p>
            <a:r>
              <a:rPr lang="en-US" dirty="0" smtClean="0"/>
              <a:t>Gate – salvation by </a:t>
            </a:r>
            <a:r>
              <a:rPr lang="en-US" u="sng" dirty="0" smtClean="0"/>
              <a:t>grace</a:t>
            </a:r>
            <a:r>
              <a:rPr lang="en-US" dirty="0" smtClean="0"/>
              <a:t> through faith in Jesus</a:t>
            </a:r>
          </a:p>
          <a:p>
            <a:r>
              <a:rPr lang="en-US" dirty="0" smtClean="0"/>
              <a:t>John 10:9</a:t>
            </a:r>
            <a:r>
              <a:rPr lang="en-US" b="1" dirty="0" smtClean="0"/>
              <a:t> </a:t>
            </a:r>
            <a:r>
              <a:rPr lang="en-US" dirty="0" smtClean="0"/>
              <a:t>Yes, I am the gate. Those who come in through me will be saved. They will come and go freely and will find good pastures.</a:t>
            </a:r>
          </a:p>
          <a:p>
            <a:r>
              <a:rPr lang="en-US" dirty="0" smtClean="0"/>
              <a:t>John 14:6 Jesus told him, “I am the way, the truth, and the life. No one can come to the Father except through me.</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Acts 4:10 - 12</a:t>
            </a:r>
            <a:r>
              <a:rPr lang="en-US" b="1" dirty="0" smtClean="0"/>
              <a:t> </a:t>
            </a:r>
            <a:r>
              <a:rPr lang="en-US" baseline="30000" dirty="0" smtClean="0"/>
              <a:t>10</a:t>
            </a:r>
            <a:r>
              <a:rPr lang="en-US" dirty="0" smtClean="0"/>
              <a:t>Let me clearly state to all of you and to all the people of Israel that he was healed by the powerful name of Jesus Christ the Nazarene, the man you crucified but whom God raised from the dead.  </a:t>
            </a:r>
            <a:r>
              <a:rPr lang="en-US" baseline="30000" dirty="0" smtClean="0"/>
              <a:t>11</a:t>
            </a:r>
            <a:r>
              <a:rPr lang="en-US" dirty="0" smtClean="0"/>
              <a:t>For Jesus is the one referred to in the Scriptures, where it says, ‘The stone that you builders rejected has now become the cornerstone.’</a:t>
            </a:r>
            <a:r>
              <a:rPr lang="en-US" baseline="30000" dirty="0" smtClean="0"/>
              <a:t> 12</a:t>
            </a:r>
            <a:r>
              <a:rPr lang="en-US" dirty="0" smtClean="0"/>
              <a:t>There is salvation in no one else! God has given no other name under heaven by which we must be saved.” </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The Battle – tolerance, inclusion, imperialistic </a:t>
            </a:r>
            <a:r>
              <a:rPr lang="en-US" dirty="0" err="1" smtClean="0"/>
              <a:t>exclusivism</a:t>
            </a:r>
            <a:endParaRPr lang="en-US" dirty="0" smtClean="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685800" y="4114800"/>
            <a:ext cx="609600" cy="685800"/>
          </a:xfrm>
          <a:prstGeom prst="roundRect">
            <a:avLst>
              <a:gd name="adj" fmla="val 59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Wingdings 3" pitchFamily="18" charset="2"/>
            </a:endParaRPr>
          </a:p>
        </p:txBody>
      </p:sp>
      <p:sp>
        <p:nvSpPr>
          <p:cNvPr id="3" name="Content Placeholder 2"/>
          <p:cNvSpPr>
            <a:spLocks noGrp="1"/>
          </p:cNvSpPr>
          <p:nvPr>
            <p:ph idx="1"/>
          </p:nvPr>
        </p:nvSpPr>
        <p:spPr>
          <a:xfrm>
            <a:off x="304800" y="381000"/>
            <a:ext cx="8534400" cy="6172200"/>
          </a:xfrm>
        </p:spPr>
        <p:txBody>
          <a:bodyPr/>
          <a:lstStyle/>
          <a:p>
            <a:r>
              <a:rPr lang="en-US" dirty="0" smtClean="0"/>
              <a:t>Guess the Author</a:t>
            </a:r>
            <a:endParaRPr lang="en-US" dirty="0"/>
          </a:p>
        </p:txBody>
      </p:sp>
      <p:sp>
        <p:nvSpPr>
          <p:cNvPr id="4" name="TextBox 3"/>
          <p:cNvSpPr txBox="1"/>
          <p:nvPr/>
        </p:nvSpPr>
        <p:spPr>
          <a:xfrm>
            <a:off x="1447800" y="1752600"/>
            <a:ext cx="7467600" cy="523220"/>
          </a:xfrm>
          <a:prstGeom prst="rect">
            <a:avLst/>
          </a:prstGeom>
          <a:noFill/>
          <a:ln w="12700">
            <a:solidFill>
              <a:schemeClr val="tx1"/>
            </a:solidFill>
          </a:ln>
          <a:effectLst>
            <a:outerShdw blurRad="50800" dist="50800" dir="5400000" algn="ctr" rotWithShape="0">
              <a:schemeClr val="bg1"/>
            </a:outerShdw>
          </a:effectLst>
        </p:spPr>
        <p:txBody>
          <a:bodyPr wrap="square" rtlCol="0">
            <a:spAutoFit/>
          </a:bodyPr>
          <a:lstStyle/>
          <a:p>
            <a:r>
              <a:rPr lang="en-US" sz="2800" dirty="0" smtClean="0"/>
              <a:t>World Religions Editor of a Major Newspaper</a:t>
            </a:r>
            <a:endParaRPr lang="en-US" sz="2800" dirty="0"/>
          </a:p>
        </p:txBody>
      </p:sp>
      <p:sp>
        <p:nvSpPr>
          <p:cNvPr id="5" name="Rounded Rectangle 4"/>
          <p:cNvSpPr/>
          <p:nvPr/>
        </p:nvSpPr>
        <p:spPr>
          <a:xfrm>
            <a:off x="685800" y="1752600"/>
            <a:ext cx="60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Wingdings 3" pitchFamily="18" charset="2"/>
            </a:endParaRPr>
          </a:p>
        </p:txBody>
      </p:sp>
      <p:sp>
        <p:nvSpPr>
          <p:cNvPr id="6" name="TextBox 5"/>
          <p:cNvSpPr txBox="1"/>
          <p:nvPr/>
        </p:nvSpPr>
        <p:spPr>
          <a:xfrm>
            <a:off x="1447800" y="2677180"/>
            <a:ext cx="7467600" cy="954107"/>
          </a:xfrm>
          <a:prstGeom prst="rect">
            <a:avLst/>
          </a:prstGeom>
          <a:noFill/>
          <a:ln w="12700">
            <a:solidFill>
              <a:schemeClr val="tx1"/>
            </a:solidFill>
          </a:ln>
          <a:effectLst>
            <a:outerShdw blurRad="50800" dist="50800" dir="5400000" algn="ctr" rotWithShape="0">
              <a:schemeClr val="bg1"/>
            </a:outerShdw>
          </a:effectLst>
        </p:spPr>
        <p:txBody>
          <a:bodyPr wrap="square" rtlCol="0">
            <a:spAutoFit/>
          </a:bodyPr>
          <a:lstStyle/>
          <a:p>
            <a:r>
              <a:rPr lang="en-US" sz="2800" dirty="0" smtClean="0"/>
              <a:t>World Council of Churches Director of Public Relations</a:t>
            </a:r>
            <a:endParaRPr lang="en-US" sz="2800" dirty="0"/>
          </a:p>
        </p:txBody>
      </p:sp>
      <p:sp>
        <p:nvSpPr>
          <p:cNvPr id="7" name="TextBox 6"/>
          <p:cNvSpPr txBox="1"/>
          <p:nvPr/>
        </p:nvSpPr>
        <p:spPr>
          <a:xfrm>
            <a:off x="1447800" y="4038600"/>
            <a:ext cx="7467600" cy="1384995"/>
          </a:xfrm>
          <a:prstGeom prst="rect">
            <a:avLst/>
          </a:prstGeom>
          <a:noFill/>
          <a:ln w="12700">
            <a:solidFill>
              <a:schemeClr val="tx1"/>
            </a:solidFill>
          </a:ln>
          <a:effectLst>
            <a:outerShdw blurRad="50800" dist="50800" dir="5400000" algn="ctr" rotWithShape="0">
              <a:schemeClr val="bg1"/>
            </a:outerShdw>
          </a:effectLst>
        </p:spPr>
        <p:txBody>
          <a:bodyPr wrap="square" rtlCol="0">
            <a:spAutoFit/>
          </a:bodyPr>
          <a:lstStyle/>
          <a:p>
            <a:r>
              <a:rPr lang="en-US" sz="2800" dirty="0" smtClean="0"/>
              <a:t>Pastor named by Time Magazine as one of the "2011 Time 100", the magazines annual list of the 100 most influential people in the world</a:t>
            </a:r>
            <a:endParaRPr lang="en-US" sz="2800" dirty="0"/>
          </a:p>
        </p:txBody>
      </p:sp>
      <p:sp>
        <p:nvSpPr>
          <p:cNvPr id="8" name="Rounded Rectangle 7"/>
          <p:cNvSpPr/>
          <p:nvPr/>
        </p:nvSpPr>
        <p:spPr>
          <a:xfrm>
            <a:off x="685800" y="2743200"/>
            <a:ext cx="60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Wingdings 3" pitchFamily="18" charset="2"/>
            </a:endParaRPr>
          </a:p>
        </p:txBody>
      </p:sp>
      <p:sp>
        <p:nvSpPr>
          <p:cNvPr id="14" name="Freeform 13"/>
          <p:cNvSpPr/>
          <p:nvPr/>
        </p:nvSpPr>
        <p:spPr>
          <a:xfrm>
            <a:off x="685800" y="3962400"/>
            <a:ext cx="709749" cy="731519"/>
          </a:xfrm>
          <a:custGeom>
            <a:avLst/>
            <a:gdLst>
              <a:gd name="connsiteX0" fmla="*/ 0 w 1319349"/>
              <a:gd name="connsiteY0" fmla="*/ 522515 h 1136468"/>
              <a:gd name="connsiteX1" fmla="*/ 78377 w 1319349"/>
              <a:gd name="connsiteY1" fmla="*/ 587829 h 1136468"/>
              <a:gd name="connsiteX2" fmla="*/ 130629 w 1319349"/>
              <a:gd name="connsiteY2" fmla="*/ 653143 h 1136468"/>
              <a:gd name="connsiteX3" fmla="*/ 222069 w 1319349"/>
              <a:gd name="connsiteY3" fmla="*/ 744583 h 1136468"/>
              <a:gd name="connsiteX4" fmla="*/ 248194 w 1319349"/>
              <a:gd name="connsiteY4" fmla="*/ 783772 h 1136468"/>
              <a:gd name="connsiteX5" fmla="*/ 300446 w 1319349"/>
              <a:gd name="connsiteY5" fmla="*/ 809898 h 1136468"/>
              <a:gd name="connsiteX6" fmla="*/ 365760 w 1319349"/>
              <a:gd name="connsiteY6" fmla="*/ 888275 h 1136468"/>
              <a:gd name="connsiteX7" fmla="*/ 378823 w 1319349"/>
              <a:gd name="connsiteY7" fmla="*/ 927463 h 1136468"/>
              <a:gd name="connsiteX8" fmla="*/ 496389 w 1319349"/>
              <a:gd name="connsiteY8" fmla="*/ 1031966 h 1136468"/>
              <a:gd name="connsiteX9" fmla="*/ 574766 w 1319349"/>
              <a:gd name="connsiteY9" fmla="*/ 1071155 h 1136468"/>
              <a:gd name="connsiteX10" fmla="*/ 587829 w 1319349"/>
              <a:gd name="connsiteY10" fmla="*/ 1031966 h 1136468"/>
              <a:gd name="connsiteX11" fmla="*/ 613954 w 1319349"/>
              <a:gd name="connsiteY11" fmla="*/ 992778 h 1136468"/>
              <a:gd name="connsiteX12" fmla="*/ 627017 w 1319349"/>
              <a:gd name="connsiteY12" fmla="*/ 940526 h 1136468"/>
              <a:gd name="connsiteX13" fmla="*/ 653143 w 1319349"/>
              <a:gd name="connsiteY13" fmla="*/ 888275 h 1136468"/>
              <a:gd name="connsiteX14" fmla="*/ 718457 w 1319349"/>
              <a:gd name="connsiteY14" fmla="*/ 770709 h 1136468"/>
              <a:gd name="connsiteX15" fmla="*/ 731520 w 1319349"/>
              <a:gd name="connsiteY15" fmla="*/ 731520 h 1136468"/>
              <a:gd name="connsiteX16" fmla="*/ 796834 w 1319349"/>
              <a:gd name="connsiteY16" fmla="*/ 640080 h 1136468"/>
              <a:gd name="connsiteX17" fmla="*/ 901337 w 1319349"/>
              <a:gd name="connsiteY17" fmla="*/ 496389 h 1136468"/>
              <a:gd name="connsiteX18" fmla="*/ 953589 w 1319349"/>
              <a:gd name="connsiteY18" fmla="*/ 444138 h 1136468"/>
              <a:gd name="connsiteX19" fmla="*/ 966651 w 1319349"/>
              <a:gd name="connsiteY19" fmla="*/ 404949 h 1136468"/>
              <a:gd name="connsiteX20" fmla="*/ 1005840 w 1319349"/>
              <a:gd name="connsiteY20" fmla="*/ 365760 h 1136468"/>
              <a:gd name="connsiteX21" fmla="*/ 1045029 w 1319349"/>
              <a:gd name="connsiteY21" fmla="*/ 313509 h 1136468"/>
              <a:gd name="connsiteX22" fmla="*/ 1097280 w 1319349"/>
              <a:gd name="connsiteY22" fmla="*/ 261258 h 1136468"/>
              <a:gd name="connsiteX23" fmla="*/ 1162594 w 1319349"/>
              <a:gd name="connsiteY23" fmla="*/ 195943 h 1136468"/>
              <a:gd name="connsiteX24" fmla="*/ 1227909 w 1319349"/>
              <a:gd name="connsiteY24" fmla="*/ 91440 h 1136468"/>
              <a:gd name="connsiteX25" fmla="*/ 1293223 w 1319349"/>
              <a:gd name="connsiteY25" fmla="*/ 13063 h 1136468"/>
              <a:gd name="connsiteX26" fmla="*/ 1319349 w 1319349"/>
              <a:gd name="connsiteY26" fmla="*/ 0 h 11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319349" h="1136468">
                <a:moveTo>
                  <a:pt x="0" y="522515"/>
                </a:moveTo>
                <a:cubicBezTo>
                  <a:pt x="26126" y="544286"/>
                  <a:pt x="54330" y="563782"/>
                  <a:pt x="78377" y="587829"/>
                </a:cubicBezTo>
                <a:cubicBezTo>
                  <a:pt x="98092" y="607544"/>
                  <a:pt x="111789" y="632590"/>
                  <a:pt x="130629" y="653143"/>
                </a:cubicBezTo>
                <a:cubicBezTo>
                  <a:pt x="159756" y="684918"/>
                  <a:pt x="198159" y="708717"/>
                  <a:pt x="222069" y="744583"/>
                </a:cubicBezTo>
                <a:cubicBezTo>
                  <a:pt x="230777" y="757646"/>
                  <a:pt x="236133" y="773721"/>
                  <a:pt x="248194" y="783772"/>
                </a:cubicBezTo>
                <a:cubicBezTo>
                  <a:pt x="263154" y="796239"/>
                  <a:pt x="283029" y="801189"/>
                  <a:pt x="300446" y="809898"/>
                </a:cubicBezTo>
                <a:cubicBezTo>
                  <a:pt x="328728" y="923025"/>
                  <a:pt x="286067" y="808582"/>
                  <a:pt x="365760" y="888275"/>
                </a:cubicBezTo>
                <a:cubicBezTo>
                  <a:pt x="375496" y="898011"/>
                  <a:pt x="370369" y="916594"/>
                  <a:pt x="378823" y="927463"/>
                </a:cubicBezTo>
                <a:cubicBezTo>
                  <a:pt x="427004" y="989410"/>
                  <a:pt x="444006" y="997044"/>
                  <a:pt x="496389" y="1031966"/>
                </a:cubicBezTo>
                <a:cubicBezTo>
                  <a:pt x="557348" y="1123406"/>
                  <a:pt x="531223" y="1136468"/>
                  <a:pt x="574766" y="1071155"/>
                </a:cubicBezTo>
                <a:cubicBezTo>
                  <a:pt x="579120" y="1058092"/>
                  <a:pt x="581671" y="1044282"/>
                  <a:pt x="587829" y="1031966"/>
                </a:cubicBezTo>
                <a:cubicBezTo>
                  <a:pt x="594850" y="1017924"/>
                  <a:pt x="607770" y="1007208"/>
                  <a:pt x="613954" y="992778"/>
                </a:cubicBezTo>
                <a:cubicBezTo>
                  <a:pt x="621026" y="976276"/>
                  <a:pt x="620713" y="957336"/>
                  <a:pt x="627017" y="940526"/>
                </a:cubicBezTo>
                <a:cubicBezTo>
                  <a:pt x="633854" y="922293"/>
                  <a:pt x="645234" y="906070"/>
                  <a:pt x="653143" y="888275"/>
                </a:cubicBezTo>
                <a:cubicBezTo>
                  <a:pt x="696686" y="790304"/>
                  <a:pt x="656536" y="853271"/>
                  <a:pt x="718457" y="770709"/>
                </a:cubicBezTo>
                <a:cubicBezTo>
                  <a:pt x="722811" y="757646"/>
                  <a:pt x="725362" y="743836"/>
                  <a:pt x="731520" y="731520"/>
                </a:cubicBezTo>
                <a:cubicBezTo>
                  <a:pt x="741778" y="711005"/>
                  <a:pt x="786980" y="653876"/>
                  <a:pt x="796834" y="640080"/>
                </a:cubicBezTo>
                <a:cubicBezTo>
                  <a:pt x="833298" y="589031"/>
                  <a:pt x="851859" y="545866"/>
                  <a:pt x="901337" y="496389"/>
                </a:cubicBezTo>
                <a:lnTo>
                  <a:pt x="953589" y="444138"/>
                </a:lnTo>
                <a:cubicBezTo>
                  <a:pt x="957943" y="431075"/>
                  <a:pt x="959013" y="416406"/>
                  <a:pt x="966651" y="404949"/>
                </a:cubicBezTo>
                <a:cubicBezTo>
                  <a:pt x="976898" y="389578"/>
                  <a:pt x="993817" y="379786"/>
                  <a:pt x="1005840" y="365760"/>
                </a:cubicBezTo>
                <a:cubicBezTo>
                  <a:pt x="1020009" y="349230"/>
                  <a:pt x="1030692" y="329894"/>
                  <a:pt x="1045029" y="313509"/>
                </a:cubicBezTo>
                <a:cubicBezTo>
                  <a:pt x="1061249" y="294972"/>
                  <a:pt x="1082501" y="280963"/>
                  <a:pt x="1097280" y="261258"/>
                </a:cubicBezTo>
                <a:cubicBezTo>
                  <a:pt x="1151086" y="189516"/>
                  <a:pt x="1089714" y="220237"/>
                  <a:pt x="1162594" y="195943"/>
                </a:cubicBezTo>
                <a:cubicBezTo>
                  <a:pt x="1184366" y="161109"/>
                  <a:pt x="1205855" y="126096"/>
                  <a:pt x="1227909" y="91440"/>
                </a:cubicBezTo>
                <a:cubicBezTo>
                  <a:pt x="1249835" y="56986"/>
                  <a:pt x="1259933" y="39695"/>
                  <a:pt x="1293223" y="13063"/>
                </a:cubicBezTo>
                <a:cubicBezTo>
                  <a:pt x="1300826" y="6981"/>
                  <a:pt x="1310640" y="4354"/>
                  <a:pt x="1319349" y="0"/>
                </a:cubicBezTo>
              </a:path>
            </a:pathLst>
          </a:custGeom>
          <a:ln w="92075" cmpd="sng">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23" presetClass="entr" presetSubtype="32"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p:cTn id="33" dur="500" fill="hold"/>
                                        <p:tgtEl>
                                          <p:spTgt spid="14"/>
                                        </p:tgtEl>
                                        <p:attrNameLst>
                                          <p:attrName>ppt_w</p:attrName>
                                        </p:attrNameLst>
                                      </p:cBhvr>
                                      <p:tavLst>
                                        <p:tav tm="0">
                                          <p:val>
                                            <p:strVal val="4*#ppt_w"/>
                                          </p:val>
                                        </p:tav>
                                        <p:tav tm="100000">
                                          <p:val>
                                            <p:strVal val="#ppt_w"/>
                                          </p:val>
                                        </p:tav>
                                      </p:tavLst>
                                    </p:anim>
                                    <p:anim calcmode="lin" valueType="num">
                                      <p:cBhvr>
                                        <p:cTn id="34" dur="500" fill="hold"/>
                                        <p:tgtEl>
                                          <p:spTgt spid="14"/>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animBg="1"/>
      <p:bldP spid="5" grpId="0" animBg="1"/>
      <p:bldP spid="6" grpId="0" animBg="1"/>
      <p:bldP spid="7" grpId="0" animBg="1"/>
      <p:bldP spid="8"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Colossians </a:t>
            </a:r>
            <a:r>
              <a:rPr lang="en-US" dirty="0" smtClean="0"/>
              <a:t>1:23 </a:t>
            </a:r>
            <a:r>
              <a:rPr lang="en-US" dirty="0" smtClean="0"/>
              <a:t>But </a:t>
            </a:r>
            <a:r>
              <a:rPr lang="en-US" dirty="0" smtClean="0"/>
              <a:t>you must continue to believe this truth and stand firmly in it. Don’t drift away from the assurance you received when you heard the Good News. The Good News has been preached all over the world, and I, Paul, have been appointed as God’s servant to proclaim it</a:t>
            </a:r>
            <a:r>
              <a:rPr lang="en-US" dirty="0" smtClean="0"/>
              <a:t>.</a:t>
            </a:r>
          </a:p>
          <a:p>
            <a:r>
              <a:rPr lang="en-US" dirty="0" smtClean="0"/>
              <a:t>John 3:3 Jesus </a:t>
            </a:r>
            <a:r>
              <a:rPr lang="en-US" dirty="0" smtClean="0"/>
              <a:t>replied, “I tell you the truth, unless you are born again</a:t>
            </a:r>
            <a:r>
              <a:rPr lang="en-US" dirty="0" smtClean="0"/>
              <a:t>, </a:t>
            </a:r>
            <a:r>
              <a:rPr lang="en-US" dirty="0" smtClean="0"/>
              <a:t>you cannot see the Kingdom of God.” </a:t>
            </a:r>
            <a:endParaRPr lang="en-US" dirty="0" smtClean="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7204</TotalTime>
  <Words>658</Words>
  <Application>Microsoft Office PowerPoint</Application>
  <PresentationFormat>On-screen Show (4:3)</PresentationFormat>
  <Paragraphs>66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The Full Gospel-Part 1</vt:lpstr>
      <vt:lpstr>I. Saved by Grace Through a Narrow Door </vt:lpstr>
      <vt:lpstr>Slide 4</vt:lpstr>
      <vt:lpstr>II. The Gate  </vt:lpstr>
      <vt:lpstr>Slide 6</vt:lpstr>
      <vt:lpstr>Slide 7</vt:lpstr>
      <vt:lpstr>Slide 8</vt:lpstr>
      <vt:lpstr>Slide 9</vt:lpstr>
      <vt:lpstr>Slide 10</vt:lpstr>
      <vt:lpstr>Slide 11</vt:lpstr>
      <vt:lpstr>Slide 12</vt:lpstr>
      <vt:lpstr>Slide 13</vt:lpstr>
      <vt:lpstr>Slide 14</vt:lpstr>
      <vt:lpstr>III. The Path</vt:lpstr>
      <vt:lpstr>Slide 16</vt:lpstr>
      <vt:lpstr>Slide 17</vt:lpstr>
      <vt:lpstr>Slide 18</vt:lpstr>
      <vt:lpstr>Slide 19</vt:lpstr>
      <vt:lpstr>Slide 20</vt:lpstr>
      <vt:lpstr>Slide 21</vt:lpstr>
      <vt:lpstr>IV. </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Langworthy</dc:creator>
  <cp:lastModifiedBy>Roger Langworthy</cp:lastModifiedBy>
  <cp:revision>127</cp:revision>
  <dcterms:created xsi:type="dcterms:W3CDTF">2010-04-18T00:31:04Z</dcterms:created>
  <dcterms:modified xsi:type="dcterms:W3CDTF">2011-09-25T11:40:07Z</dcterms:modified>
</cp:coreProperties>
</file>