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303" r:id="rId3"/>
    <p:sldId id="257" r:id="rId4"/>
    <p:sldId id="306" r:id="rId5"/>
    <p:sldId id="307" r:id="rId6"/>
    <p:sldId id="311" r:id="rId7"/>
    <p:sldId id="308" r:id="rId8"/>
    <p:sldId id="309" r:id="rId9"/>
    <p:sldId id="293" r:id="rId10"/>
    <p:sldId id="284" r:id="rId11"/>
    <p:sldId id="294" r:id="rId12"/>
    <p:sldId id="295" r:id="rId13"/>
    <p:sldId id="296" r:id="rId14"/>
    <p:sldId id="259" r:id="rId15"/>
    <p:sldId id="298" r:id="rId16"/>
    <p:sldId id="269" r:id="rId17"/>
    <p:sldId id="299" r:id="rId18"/>
    <p:sldId id="310" r:id="rId19"/>
    <p:sldId id="277" r:id="rId20"/>
    <p:sldId id="278" r:id="rId21"/>
    <p:sldId id="260" r:id="rId22"/>
    <p:sldId id="279" r:id="rId23"/>
    <p:sldId id="280" r:id="rId24"/>
    <p:sldId id="281" r:id="rId25"/>
    <p:sldId id="282"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00"/>
    <a:srgbClr val="4DB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6" autoAdjust="0"/>
  </p:normalViewPr>
  <p:slideViewPr>
    <p:cSldViewPr>
      <p:cViewPr varScale="1">
        <p:scale>
          <a:sx n="73" d="100"/>
          <a:sy n="73" d="100"/>
        </p:scale>
        <p:origin x="-516" y="-102"/>
      </p:cViewPr>
      <p:guideLst>
        <p:guide orient="horz" pos="2160"/>
        <p:guide pos="2880"/>
      </p:guideLst>
    </p:cSldViewPr>
  </p:slideViewPr>
  <p:outlineViewPr>
    <p:cViewPr>
      <p:scale>
        <a:sx n="33" d="100"/>
        <a:sy n="33" d="100"/>
      </p:scale>
      <p:origin x="0" y="553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9/16/2011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9/16/2011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9/16/2011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63000">
                <a:srgbClr val="800000">
                  <a:shade val="30000"/>
                  <a:satMod val="115000"/>
                  <a:alpha val="0"/>
                </a:srgbClr>
              </a:gs>
              <a:gs pos="50000">
                <a:srgbClr val="800000">
                  <a:shade val="67500"/>
                  <a:satMod val="115000"/>
                </a:srgbClr>
              </a:gs>
              <a:gs pos="100000">
                <a:srgbClr val="800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Tx/>
              <a:buBlip>
                <a:blip r:embed="rId2"/>
              </a:buBlip>
              <a:defRPr/>
            </a:lvl1pPr>
            <a:lvl2pPr>
              <a:buFontTx/>
              <a:buBlip>
                <a:blip r:embed="rId3"/>
              </a:buBlip>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9/16/2011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9/16/2011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9/16/2011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9/16/2011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9/16/2011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9/16/2011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9/16/2011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9/16/2011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0">
              <a:srgbClr val="800000"/>
            </a:gs>
            <a:gs pos="0">
              <a:srgbClr val="003300"/>
            </a:gs>
            <a:gs pos="100000">
              <a:schemeClr val="bg2">
                <a:shade val="30000"/>
                <a:satMod val="200000"/>
              </a:schemeClr>
            </a:gs>
            <a:gs pos="100000">
              <a:schemeClr val="bg2">
                <a:shade val="30000"/>
                <a:satMod val="200000"/>
              </a:schemeClr>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9/16/2011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www.youtube.com/watch?v=R2lP146KA5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 The Gospel  </a:t>
            </a:r>
            <a:endParaRPr lang="en-US" dirty="0"/>
          </a:p>
        </p:txBody>
      </p:sp>
      <p:sp>
        <p:nvSpPr>
          <p:cNvPr id="3" name="Content Placeholder 2"/>
          <p:cNvSpPr>
            <a:spLocks noGrp="1"/>
          </p:cNvSpPr>
          <p:nvPr>
            <p:ph idx="1"/>
          </p:nvPr>
        </p:nvSpPr>
        <p:spPr/>
        <p:txBody>
          <a:bodyPr>
            <a:normAutofit/>
          </a:bodyPr>
          <a:lstStyle/>
          <a:p>
            <a:r>
              <a:rPr lang="en-US" dirty="0" smtClean="0"/>
              <a:t>The Gospel, by the </a:t>
            </a:r>
            <a:r>
              <a:rPr lang="en-US" u="sng" dirty="0" smtClean="0"/>
              <a:t>Word</a:t>
            </a:r>
            <a:r>
              <a:rPr lang="en-US" dirty="0" smtClean="0"/>
              <a:t> and by the </a:t>
            </a:r>
            <a:r>
              <a:rPr lang="en-US" u="sng" dirty="0" smtClean="0"/>
              <a:t>Spirit</a:t>
            </a:r>
          </a:p>
          <a:p>
            <a:pPr lvl="1"/>
            <a:r>
              <a:rPr lang="en-US" dirty="0" smtClean="0"/>
              <a:t>Word without Spirit – </a:t>
            </a:r>
            <a:r>
              <a:rPr lang="en-US" u="sng" dirty="0" smtClean="0"/>
              <a:t>dry</a:t>
            </a:r>
            <a:r>
              <a:rPr lang="en-US" dirty="0" smtClean="0"/>
              <a:t> up</a:t>
            </a:r>
          </a:p>
          <a:p>
            <a:pPr lvl="1"/>
            <a:r>
              <a:rPr lang="en-US" dirty="0" smtClean="0"/>
              <a:t>Spirit without Word – </a:t>
            </a:r>
            <a:r>
              <a:rPr lang="en-US" u="sng" dirty="0" smtClean="0"/>
              <a:t>blow</a:t>
            </a:r>
            <a:r>
              <a:rPr lang="en-US" dirty="0" smtClean="0"/>
              <a:t> up</a:t>
            </a:r>
          </a:p>
          <a:p>
            <a:pPr lvl="1"/>
            <a:r>
              <a:rPr lang="en-US" dirty="0" smtClean="0"/>
              <a:t>Word and Spirit – </a:t>
            </a:r>
            <a:r>
              <a:rPr lang="en-US" u="sng" dirty="0" smtClean="0"/>
              <a:t>grow</a:t>
            </a:r>
            <a:r>
              <a:rPr lang="en-US" dirty="0" smtClean="0"/>
              <a:t> up</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Romans 1</a:t>
            </a:r>
          </a:p>
          <a:p>
            <a:pPr lvl="1"/>
            <a:r>
              <a:rPr lang="en-US" dirty="0" smtClean="0"/>
              <a:t>Paul – sent to preach </a:t>
            </a:r>
            <a:r>
              <a:rPr lang="en-US" u="sng" dirty="0" smtClean="0"/>
              <a:t>Good News</a:t>
            </a:r>
          </a:p>
          <a:p>
            <a:pPr lvl="1"/>
            <a:r>
              <a:rPr lang="en-US" dirty="0" smtClean="0"/>
              <a:t>Jesus – shown to be God’s son when </a:t>
            </a:r>
            <a:r>
              <a:rPr lang="en-US" u="sng" dirty="0" smtClean="0"/>
              <a:t>raised</a:t>
            </a:r>
            <a:r>
              <a:rPr lang="en-US" dirty="0" smtClean="0"/>
              <a:t> from the dead by the power of the Spirit</a:t>
            </a:r>
          </a:p>
          <a:p>
            <a:pPr lvl="1"/>
            <a:r>
              <a:rPr lang="en-US" dirty="0" smtClean="0"/>
              <a:t>Privilege to tell Gentiles everywhere what God has done for them – great sense of </a:t>
            </a:r>
            <a:r>
              <a:rPr lang="en-US" u="sng" dirty="0" smtClean="0"/>
              <a:t>obligation</a:t>
            </a:r>
          </a:p>
          <a:p>
            <a:pPr lvl="1"/>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lvl="1"/>
            <a:r>
              <a:rPr lang="en-US" dirty="0" smtClean="0"/>
              <a:t>So… </a:t>
            </a:r>
            <a:r>
              <a:rPr lang="en-US" u="sng" dirty="0" smtClean="0"/>
              <a:t>eager</a:t>
            </a:r>
            <a:r>
              <a:rPr lang="en-US" dirty="0" smtClean="0"/>
              <a:t> to come to you to preach the Good News</a:t>
            </a:r>
          </a:p>
          <a:p>
            <a:pPr lvl="1"/>
            <a:r>
              <a:rPr lang="en-US" dirty="0" smtClean="0"/>
              <a:t>Not </a:t>
            </a:r>
            <a:r>
              <a:rPr lang="en-US" u="sng" dirty="0" smtClean="0"/>
              <a:t>ashamed</a:t>
            </a:r>
            <a:r>
              <a:rPr lang="en-US" dirty="0" smtClean="0"/>
              <a:t> of this Good News – it is the power of God at work saving everyone who believes</a:t>
            </a:r>
          </a:p>
          <a:p>
            <a:pPr lvl="1"/>
            <a:r>
              <a:rPr lang="en-US" dirty="0" smtClean="0"/>
              <a:t>This Good News tells us how to be </a:t>
            </a:r>
            <a:r>
              <a:rPr lang="en-US" u="sng" dirty="0" smtClean="0"/>
              <a:t>right</a:t>
            </a:r>
            <a:r>
              <a:rPr lang="en-US" dirty="0" smtClean="0"/>
              <a:t> in God’s sight</a:t>
            </a:r>
          </a:p>
          <a:p>
            <a:pPr lvl="1"/>
            <a:r>
              <a:rPr lang="en-US" dirty="0" smtClean="0"/>
              <a:t>Accomplished from start to finish by </a:t>
            </a:r>
            <a:r>
              <a:rPr lang="en-US" u="sng" dirty="0" smtClean="0"/>
              <a:t>faith</a:t>
            </a:r>
          </a:p>
          <a:p>
            <a:pPr lvl="2"/>
            <a:r>
              <a:rPr lang="en-US" dirty="0" smtClean="0"/>
              <a:t>Ephesians 2:8 – by grace through faith</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r>
              <a:rPr lang="en-US" dirty="0" smtClean="0"/>
              <a:t>Not ashamed</a:t>
            </a:r>
            <a:r>
              <a:rPr lang="en-US" dirty="0"/>
              <a:t> </a:t>
            </a:r>
            <a:r>
              <a:rPr lang="en-US" dirty="0" smtClean="0"/>
              <a:t>of how God makes us right with him</a:t>
            </a:r>
          </a:p>
          <a:p>
            <a:pPr lvl="1"/>
            <a:r>
              <a:rPr lang="en-US" dirty="0" smtClean="0"/>
              <a:t>Battle of </a:t>
            </a:r>
            <a:r>
              <a:rPr lang="en-US" u="sng" dirty="0" smtClean="0"/>
              <a:t>tolerance</a:t>
            </a:r>
            <a:r>
              <a:rPr lang="en-US" dirty="0" smtClean="0"/>
              <a:t> – prevailing idea that God has made many ways</a:t>
            </a:r>
          </a:p>
          <a:p>
            <a:pPr lvl="1"/>
            <a:r>
              <a:rPr lang="en-US" dirty="0" smtClean="0"/>
              <a:t>The battle of </a:t>
            </a:r>
            <a:r>
              <a:rPr lang="en-US" u="sng" dirty="0" smtClean="0"/>
              <a:t>inclusion</a:t>
            </a:r>
          </a:p>
          <a:p>
            <a:pPr lvl="1"/>
            <a:r>
              <a:rPr lang="en-US" dirty="0" smtClean="0"/>
              <a:t>The battle of </a:t>
            </a:r>
            <a:r>
              <a:rPr lang="en-US" u="sng" dirty="0" smtClean="0"/>
              <a:t>imperialistic</a:t>
            </a:r>
            <a:r>
              <a:rPr lang="en-US" dirty="0" smtClean="0"/>
              <a:t> </a:t>
            </a:r>
            <a:r>
              <a:rPr lang="en-US" dirty="0" err="1" smtClean="0"/>
              <a:t>exclusivism</a:t>
            </a:r>
            <a:r>
              <a:rPr lang="en-US" dirty="0" smtClean="0"/>
              <a:t> </a:t>
            </a:r>
            <a:r>
              <a:rPr lang="en-US" dirty="0" smtClean="0"/>
              <a:t>–</a:t>
            </a:r>
          </a:p>
          <a:p>
            <a:pPr lvl="2"/>
            <a:r>
              <a:rPr lang="en-US" dirty="0" smtClean="0"/>
              <a:t>God </a:t>
            </a:r>
            <a:r>
              <a:rPr lang="en-US" u="sng" dirty="0" smtClean="0"/>
              <a:t>Rules</a:t>
            </a:r>
            <a:r>
              <a:rPr lang="en-US" dirty="0" smtClean="0"/>
              <a:t> Through </a:t>
            </a:r>
            <a:r>
              <a:rPr lang="en-US" u="sng" dirty="0" smtClean="0"/>
              <a:t>Jesus</a:t>
            </a:r>
            <a:r>
              <a:rPr lang="en-US" dirty="0" smtClean="0"/>
              <a:t> </a:t>
            </a:r>
            <a:endParaRPr lang="en-US" dirty="0" smtClean="0"/>
          </a:p>
          <a:p>
            <a:pPr lvl="2"/>
            <a:r>
              <a:rPr lang="en-US" dirty="0" smtClean="0"/>
              <a:t>Revelation </a:t>
            </a:r>
            <a:r>
              <a:rPr lang="en-US" dirty="0" smtClean="0"/>
              <a:t>11:15 Then the seventh angel blew his trumpet, and there were loud voices shouting in heaven: “The world has now become the Kingdom of our Lord and of his Christ, and he will reign forever and ever.” </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III. The Spirit and the Word</a:t>
            </a:r>
            <a:endParaRPr lang="en-US" dirty="0"/>
          </a:p>
        </p:txBody>
      </p:sp>
      <p:sp>
        <p:nvSpPr>
          <p:cNvPr id="3" name="Content Placeholder 2"/>
          <p:cNvSpPr>
            <a:spLocks noGrp="1"/>
          </p:cNvSpPr>
          <p:nvPr>
            <p:ph idx="1"/>
          </p:nvPr>
        </p:nvSpPr>
        <p:spPr/>
        <p:txBody>
          <a:bodyPr/>
          <a:lstStyle/>
          <a:p>
            <a:r>
              <a:rPr lang="en-US" dirty="0" smtClean="0"/>
              <a:t>The Word and the Law</a:t>
            </a:r>
          </a:p>
          <a:p>
            <a:pPr lvl="1"/>
            <a:r>
              <a:rPr lang="en-US" dirty="0" smtClean="0"/>
              <a:t>Law - Galatians 3:19-25</a:t>
            </a:r>
          </a:p>
          <a:p>
            <a:pPr lvl="2"/>
            <a:r>
              <a:rPr lang="en-US" u="sng" dirty="0" smtClean="0"/>
              <a:t>Temporarily</a:t>
            </a:r>
            <a:r>
              <a:rPr lang="en-US" dirty="0" smtClean="0"/>
              <a:t> added to God’s covenant with Abraham</a:t>
            </a:r>
          </a:p>
          <a:p>
            <a:pPr lvl="2"/>
            <a:r>
              <a:rPr lang="en-US" dirty="0" smtClean="0"/>
              <a:t>To </a:t>
            </a:r>
            <a:r>
              <a:rPr lang="en-US" u="sng" dirty="0" smtClean="0"/>
              <a:t>regulate</a:t>
            </a:r>
            <a:r>
              <a:rPr lang="en-US" dirty="0" smtClean="0"/>
              <a:t> conduct, define sin, show propensity to violate it, awaken sense of need for mercy, grace and redemption</a:t>
            </a:r>
          </a:p>
          <a:p>
            <a:pPr lvl="2"/>
            <a:r>
              <a:rPr lang="en-US" dirty="0" smtClean="0"/>
              <a:t>Fulfilled in </a:t>
            </a:r>
            <a:r>
              <a:rPr lang="en-US" u="sng" dirty="0" smtClean="0"/>
              <a:t>Jesus</a:t>
            </a:r>
            <a:r>
              <a:rPr lang="en-US" dirty="0" smtClean="0"/>
              <a:t> – Matthew 5:17</a:t>
            </a:r>
          </a:p>
          <a:p>
            <a:pPr lvl="2"/>
            <a:r>
              <a:rPr lang="en-US" u="sng" dirty="0" smtClean="0"/>
              <a:t>Love</a:t>
            </a:r>
            <a:r>
              <a:rPr lang="en-US" dirty="0" smtClean="0"/>
              <a:t> fulfills the law – Romans 13:10</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lvl="1"/>
            <a:r>
              <a:rPr lang="en-US" dirty="0" smtClean="0"/>
              <a:t>The Word - 2 Timothy 3:16 - 17</a:t>
            </a:r>
            <a:r>
              <a:rPr lang="en-US" b="1" dirty="0" smtClean="0"/>
              <a:t> </a:t>
            </a:r>
            <a:r>
              <a:rPr lang="en-US" baseline="30000" dirty="0" smtClean="0"/>
              <a:t>16</a:t>
            </a:r>
            <a:r>
              <a:rPr lang="en-US" dirty="0" smtClean="0"/>
              <a:t>All Scripture is inspired by God and is useful to teach us what is true and to make us realize what is wrong in our lives. It corrects us when we are wrong and teaches us to do what is right.  </a:t>
            </a:r>
            <a:r>
              <a:rPr lang="en-US" baseline="30000" dirty="0" smtClean="0"/>
              <a:t>17</a:t>
            </a:r>
            <a:r>
              <a:rPr lang="en-US" dirty="0" smtClean="0"/>
              <a:t>God uses it to prepare and equip his people to do every good work.</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2 Corinthians 3:2-6</a:t>
            </a:r>
          </a:p>
          <a:p>
            <a:pPr lvl="1"/>
            <a:r>
              <a:rPr lang="en-US" dirty="0" smtClean="0"/>
              <a:t>Your lives are a </a:t>
            </a:r>
            <a:r>
              <a:rPr lang="en-US" u="sng" dirty="0" smtClean="0"/>
              <a:t>letter</a:t>
            </a:r>
            <a:r>
              <a:rPr lang="en-US" dirty="0" smtClean="0"/>
              <a:t> - </a:t>
            </a:r>
            <a:r>
              <a:rPr lang="en-US" dirty="0" err="1" smtClean="0"/>
              <a:t>epistole</a:t>
            </a:r>
            <a:r>
              <a:rPr lang="en-US" dirty="0" smtClean="0"/>
              <a:t>��</a:t>
            </a:r>
            <a:r>
              <a:rPr lang="en-US" i="1" dirty="0" err="1" smtClean="0"/>
              <a:t>ep</a:t>
            </a:r>
            <a:r>
              <a:rPr lang="en-US" i="1" dirty="0" smtClean="0"/>
              <a:t>-is-</a:t>
            </a:r>
            <a:r>
              <a:rPr lang="en-US" i="1" dirty="0" err="1" smtClean="0"/>
              <a:t>tol</a:t>
            </a:r>
            <a:r>
              <a:rPr lang="en-US" i="1" dirty="0" smtClean="0"/>
              <a:t>-ay‘</a:t>
            </a:r>
            <a:r>
              <a:rPr lang="en-US" dirty="0" smtClean="0"/>
              <a:t> a </a:t>
            </a:r>
            <a:r>
              <a:rPr lang="en-US" i="1" dirty="0" smtClean="0"/>
              <a:t>written</a:t>
            </a:r>
            <a:r>
              <a:rPr lang="en-US" dirty="0" smtClean="0"/>
              <a:t> </a:t>
            </a:r>
            <a:r>
              <a:rPr lang="en-US" i="1" dirty="0" smtClean="0"/>
              <a:t>message:</a:t>
            </a:r>
            <a:r>
              <a:rPr lang="en-US" dirty="0" smtClean="0"/>
              <a:t>—”epistle”, letter.</a:t>
            </a:r>
          </a:p>
          <a:p>
            <a:pPr lvl="1"/>
            <a:r>
              <a:rPr lang="en-US" dirty="0" smtClean="0"/>
              <a:t>Written with the </a:t>
            </a:r>
            <a:r>
              <a:rPr lang="en-US" u="sng" dirty="0" smtClean="0"/>
              <a:t>Spirit</a:t>
            </a:r>
            <a:r>
              <a:rPr lang="en-US" dirty="0" smtClean="0"/>
              <a:t> of God on human hearts</a:t>
            </a:r>
          </a:p>
          <a:p>
            <a:pPr lvl="1"/>
            <a:r>
              <a:rPr lang="en-US" dirty="0" smtClean="0"/>
              <a:t>The law </a:t>
            </a:r>
            <a:r>
              <a:rPr lang="en-US" u="sng" dirty="0" smtClean="0"/>
              <a:t>kills</a:t>
            </a:r>
            <a:r>
              <a:rPr lang="en-US" dirty="0" smtClean="0"/>
              <a:t>, but the Spirit gives life</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Romans 2:29 – one whose heart is right with God</a:t>
            </a:r>
          </a:p>
          <a:p>
            <a:pPr lvl="1"/>
            <a:r>
              <a:rPr lang="en-US" dirty="0" smtClean="0"/>
              <a:t>Not by </a:t>
            </a:r>
            <a:r>
              <a:rPr lang="en-US" u="sng" dirty="0" smtClean="0"/>
              <a:t>obeying</a:t>
            </a:r>
            <a:r>
              <a:rPr lang="en-US" dirty="0" smtClean="0"/>
              <a:t> the letter of the law</a:t>
            </a:r>
          </a:p>
          <a:p>
            <a:pPr lvl="1"/>
            <a:r>
              <a:rPr lang="en-US" dirty="0" smtClean="0"/>
              <a:t>A changed </a:t>
            </a:r>
            <a:r>
              <a:rPr lang="en-US" u="sng" dirty="0" smtClean="0"/>
              <a:t>heart</a:t>
            </a:r>
            <a:r>
              <a:rPr lang="en-US" dirty="0" smtClean="0"/>
              <a:t> produced by God’s Spirit</a:t>
            </a:r>
          </a:p>
          <a:p>
            <a:pPr lvl="1"/>
            <a:r>
              <a:rPr lang="en-US" dirty="0" smtClean="0"/>
              <a:t>Seeks </a:t>
            </a:r>
            <a:r>
              <a:rPr lang="en-US" u="sng" dirty="0" smtClean="0"/>
              <a:t>praise</a:t>
            </a:r>
            <a:r>
              <a:rPr lang="en-US" dirty="0" smtClean="0"/>
              <a:t> from God, not people</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IV. Conclusion</a:t>
            </a:r>
            <a:endParaRPr lang="en-US" dirty="0"/>
          </a:p>
        </p:txBody>
      </p:sp>
      <p:sp>
        <p:nvSpPr>
          <p:cNvPr id="3" name="Content Placeholder 2"/>
          <p:cNvSpPr>
            <a:spLocks noGrp="1"/>
          </p:cNvSpPr>
          <p:nvPr>
            <p:ph idx="1"/>
          </p:nvPr>
        </p:nvSpPr>
        <p:spPr/>
        <p:txBody>
          <a:bodyPr/>
          <a:lstStyle/>
          <a:p>
            <a:r>
              <a:rPr lang="en-US" dirty="0" smtClean="0"/>
              <a:t>Embrace </a:t>
            </a:r>
            <a:r>
              <a:rPr lang="en-US" u="sng" dirty="0" smtClean="0"/>
              <a:t>Tension</a:t>
            </a:r>
            <a:r>
              <a:rPr lang="en-US" dirty="0" smtClean="0"/>
              <a:t> – understand conflict</a:t>
            </a:r>
          </a:p>
          <a:p>
            <a:r>
              <a:rPr lang="en-US" dirty="0" smtClean="0"/>
              <a:t>Let the Word and the Spirit work </a:t>
            </a:r>
            <a:r>
              <a:rPr lang="en-US" u="sng" dirty="0" smtClean="0"/>
              <a:t>together</a:t>
            </a:r>
          </a:p>
          <a:p>
            <a:r>
              <a:rPr lang="en-US" dirty="0" smtClean="0"/>
              <a:t>Understand the </a:t>
            </a:r>
            <a:r>
              <a:rPr lang="en-US" u="sng" dirty="0" smtClean="0"/>
              <a:t>Gospel</a:t>
            </a:r>
            <a:r>
              <a:rPr lang="en-US" dirty="0" smtClean="0"/>
              <a:t> – the power of God to make people right with himself</a:t>
            </a:r>
          </a:p>
          <a:p>
            <a:r>
              <a:rPr lang="en-US" dirty="0" smtClean="0"/>
              <a:t>Be </a:t>
            </a:r>
            <a:r>
              <a:rPr lang="en-US" u="sng" dirty="0" smtClean="0"/>
              <a:t>unashamed</a:t>
            </a:r>
            <a:r>
              <a:rPr lang="en-US" dirty="0" smtClean="0"/>
              <a:t> of the gospel</a:t>
            </a:r>
          </a:p>
          <a:p>
            <a:pPr lvl="1"/>
            <a:r>
              <a:rPr lang="en-US" dirty="0" smtClean="0"/>
              <a:t>Changing your life</a:t>
            </a:r>
          </a:p>
          <a:p>
            <a:pPr lvl="1"/>
            <a:r>
              <a:rPr lang="en-US" dirty="0" smtClean="0"/>
              <a:t>Praise from God, not men</a:t>
            </a:r>
          </a:p>
          <a:p>
            <a:endParaRPr lang="en-US"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Gospel – Word and Spirit</a:t>
            </a:r>
            <a:endParaRPr lang="en-US" dirty="0"/>
          </a:p>
        </p:txBody>
      </p:sp>
      <p:sp>
        <p:nvSpPr>
          <p:cNvPr id="6" name="Title 1"/>
          <p:cNvSpPr txBox="1">
            <a:spLocks/>
          </p:cNvSpPr>
          <p:nvPr/>
        </p:nvSpPr>
        <p:spPr>
          <a:xfrm>
            <a:off x="457200" y="3635375"/>
            <a:ext cx="79248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j-lt"/>
                <a:ea typeface="+mj-ea"/>
                <a:cs typeface="+mj-cs"/>
              </a:rPr>
              <a:t>Biblical Tension of Grace and Works Series</a:t>
            </a:r>
            <a:endParaRPr kumimoji="0" lang="en-US" sz="32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IV. </a:t>
            </a:r>
            <a:endParaRPr lang="en-US" sz="3600" dirty="0"/>
          </a:p>
        </p:txBody>
      </p:sp>
      <p:sp>
        <p:nvSpPr>
          <p:cNvPr id="3" name="Content Placeholder 2"/>
          <p:cNvSpPr>
            <a:spLocks noGrp="1"/>
          </p:cNvSpPr>
          <p:nvPr>
            <p:ph idx="1"/>
          </p:nvPr>
        </p:nvSpPr>
        <p:spPr/>
        <p:txBody>
          <a:bodyPr/>
          <a:lstStyle/>
          <a:p>
            <a:endParaRPr lang="en-US"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Tensions </a:t>
            </a:r>
            <a:endParaRPr lang="en-US" dirty="0"/>
          </a:p>
        </p:txBody>
      </p:sp>
      <p:sp>
        <p:nvSpPr>
          <p:cNvPr id="3" name="Content Placeholder 2"/>
          <p:cNvSpPr>
            <a:spLocks noGrp="1"/>
          </p:cNvSpPr>
          <p:nvPr>
            <p:ph idx="1"/>
          </p:nvPr>
        </p:nvSpPr>
        <p:spPr/>
        <p:txBody>
          <a:bodyPr>
            <a:normAutofit/>
          </a:bodyPr>
          <a:lstStyle/>
          <a:p>
            <a:endParaRPr lang="en-US"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2" cstate="print"/>
          <a:srcRect b="5069"/>
          <a:stretch>
            <a:fillRect/>
          </a:stretch>
        </p:blipFill>
        <p:spPr bwMode="auto">
          <a:xfrm>
            <a:off x="-533400" y="0"/>
            <a:ext cx="9768840" cy="6858000"/>
          </a:xfrm>
          <a:prstGeom prst="rect">
            <a:avLst/>
          </a:prstGeom>
          <a:noFill/>
          <a:ln w="9525">
            <a:noFill/>
            <a:miter lim="800000"/>
            <a:headEnd/>
            <a:tailEnd/>
          </a:ln>
          <a:effectLst>
            <a:outerShdw blurRad="50800" dist="50800" dir="5400000" algn="ctr" rotWithShape="0">
              <a:schemeClr val="bg1"/>
            </a:outerShdw>
          </a:effectLst>
        </p:spPr>
      </p:pic>
      <p:sp>
        <p:nvSpPr>
          <p:cNvPr id="128003" name="Rectangle 3"/>
          <p:cNvSpPr>
            <a:spLocks noGrp="1" noChangeArrowheads="1"/>
          </p:cNvSpPr>
          <p:nvPr>
            <p:ph type="title"/>
          </p:nvPr>
        </p:nvSpPr>
        <p:spPr>
          <a:xfrm>
            <a:off x="685800" y="457200"/>
            <a:ext cx="8001000" cy="685800"/>
          </a:xfrm>
        </p:spPr>
        <p:txBody>
          <a:bodyPr/>
          <a:lstStyle/>
          <a:p>
            <a:r>
              <a:rPr lang="en-US" sz="3200" dirty="0"/>
              <a:t>Scientific Tensions That Keep Us In Tune</a:t>
            </a:r>
          </a:p>
        </p:txBody>
      </p:sp>
      <p:sp>
        <p:nvSpPr>
          <p:cNvPr id="128004" name="Line 4"/>
          <p:cNvSpPr>
            <a:spLocks noChangeShapeType="1"/>
          </p:cNvSpPr>
          <p:nvPr/>
        </p:nvSpPr>
        <p:spPr bwMode="auto">
          <a:xfrm>
            <a:off x="609600" y="3657600"/>
            <a:ext cx="7772400" cy="0"/>
          </a:xfrm>
          <a:prstGeom prst="line">
            <a:avLst/>
          </a:prstGeom>
          <a:noFill/>
          <a:ln w="38100">
            <a:solidFill>
              <a:schemeClr val="tx1"/>
            </a:solidFill>
            <a:round/>
            <a:headEnd/>
            <a:tailEnd/>
          </a:ln>
          <a:effectLst>
            <a:outerShdw dist="35921" dir="2700000" algn="ctr" rotWithShape="0">
              <a:schemeClr val="bg1"/>
            </a:outerShdw>
          </a:effectLst>
        </p:spPr>
        <p:txBody>
          <a:bodyPr wrap="none" anchor="ctr"/>
          <a:lstStyle/>
          <a:p>
            <a:endParaRPr lang="en-US"/>
          </a:p>
        </p:txBody>
      </p:sp>
      <p:sp>
        <p:nvSpPr>
          <p:cNvPr id="128005" name="Text Box 5"/>
          <p:cNvSpPr txBox="1">
            <a:spLocks noChangeArrowheads="1"/>
          </p:cNvSpPr>
          <p:nvPr/>
        </p:nvSpPr>
        <p:spPr bwMode="auto">
          <a:xfrm>
            <a:off x="5486400" y="2895600"/>
            <a:ext cx="1675459" cy="830997"/>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lgn="l" eaLnBrk="0" hangingPunct="0"/>
            <a:r>
              <a:rPr lang="en-US" sz="2400" dirty="0">
                <a:latin typeface="Arial Unicode MS" pitchFamily="34" charset="-128"/>
              </a:rPr>
              <a:t>Centrifugal</a:t>
            </a:r>
          </a:p>
          <a:p>
            <a:pPr algn="l" eaLnBrk="0" hangingPunct="0"/>
            <a:r>
              <a:rPr lang="en-US" sz="2400" dirty="0">
                <a:latin typeface="Arial Unicode MS" pitchFamily="34" charset="-128"/>
              </a:rPr>
              <a:t>Force</a:t>
            </a:r>
          </a:p>
        </p:txBody>
      </p:sp>
      <p:sp>
        <p:nvSpPr>
          <p:cNvPr id="128007" name="Text Box 7"/>
          <p:cNvSpPr txBox="1">
            <a:spLocks noChangeArrowheads="1"/>
          </p:cNvSpPr>
          <p:nvPr/>
        </p:nvSpPr>
        <p:spPr bwMode="auto">
          <a:xfrm>
            <a:off x="457200" y="2822575"/>
            <a:ext cx="1383712" cy="830997"/>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lgn="l" eaLnBrk="0" hangingPunct="0"/>
            <a:r>
              <a:rPr lang="en-US" sz="2400" dirty="0">
                <a:latin typeface="Arial Unicode MS" pitchFamily="34" charset="-128"/>
              </a:rPr>
              <a:t>Pulled to</a:t>
            </a:r>
          </a:p>
          <a:p>
            <a:pPr algn="l" eaLnBrk="0" hangingPunct="0"/>
            <a:r>
              <a:rPr lang="en-US" sz="2400" dirty="0">
                <a:latin typeface="Arial Unicode MS" pitchFamily="34" charset="-128"/>
              </a:rPr>
              <a:t>the Sun</a:t>
            </a:r>
          </a:p>
        </p:txBody>
      </p:sp>
      <p:sp>
        <p:nvSpPr>
          <p:cNvPr id="128008" name="Text Box 8"/>
          <p:cNvSpPr txBox="1">
            <a:spLocks noChangeArrowheads="1"/>
          </p:cNvSpPr>
          <p:nvPr/>
        </p:nvSpPr>
        <p:spPr bwMode="auto">
          <a:xfrm>
            <a:off x="7543800" y="2822575"/>
            <a:ext cx="1588897" cy="830997"/>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lgn="l" eaLnBrk="0" hangingPunct="0"/>
            <a:r>
              <a:rPr lang="en-US" sz="2400" dirty="0">
                <a:latin typeface="Arial Unicode MS" pitchFamily="34" charset="-128"/>
              </a:rPr>
              <a:t>Fly off</a:t>
            </a:r>
          </a:p>
          <a:p>
            <a:pPr algn="l" eaLnBrk="0" hangingPunct="0"/>
            <a:r>
              <a:rPr lang="en-US" sz="2400" dirty="0">
                <a:latin typeface="Arial Unicode MS" pitchFamily="34" charset="-128"/>
              </a:rPr>
              <a:t>into space</a:t>
            </a:r>
          </a:p>
        </p:txBody>
      </p:sp>
      <p:sp>
        <p:nvSpPr>
          <p:cNvPr id="128009" name="AutoShape 9"/>
          <p:cNvSpPr>
            <a:spLocks noChangeArrowheads="1"/>
          </p:cNvSpPr>
          <p:nvPr/>
        </p:nvSpPr>
        <p:spPr bwMode="auto">
          <a:xfrm>
            <a:off x="4419600" y="3352800"/>
            <a:ext cx="685800" cy="609600"/>
          </a:xfrm>
          <a:prstGeom prst="star4">
            <a:avLst>
              <a:gd name="adj" fmla="val 12500"/>
            </a:avLst>
          </a:prstGeom>
          <a:solidFill>
            <a:srgbClr val="FF0000"/>
          </a:solidFill>
          <a:ln w="9525">
            <a:solidFill>
              <a:schemeClr val="tx1"/>
            </a:solidFill>
            <a:miter lim="800000"/>
            <a:headEnd/>
            <a:tailEnd/>
          </a:ln>
          <a:effectLst/>
        </p:spPr>
        <p:txBody>
          <a:bodyPr wrap="none" anchor="ctr"/>
          <a:lstStyle/>
          <a:p>
            <a:endParaRPr lang="en-US"/>
          </a:p>
        </p:txBody>
      </p:sp>
      <p:sp>
        <p:nvSpPr>
          <p:cNvPr id="128010" name="Text Box 10"/>
          <p:cNvSpPr txBox="1">
            <a:spLocks noChangeArrowheads="1"/>
          </p:cNvSpPr>
          <p:nvPr/>
        </p:nvSpPr>
        <p:spPr bwMode="auto">
          <a:xfrm>
            <a:off x="4114800" y="2747963"/>
            <a:ext cx="1471613" cy="519112"/>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lgn="l" eaLnBrk="0" hangingPunct="0"/>
            <a:r>
              <a:rPr lang="en-US" sz="2800" dirty="0">
                <a:solidFill>
                  <a:srgbClr val="FFFF00"/>
                </a:solidFill>
                <a:latin typeface="Arial Unicode MS" pitchFamily="34" charset="-128"/>
              </a:rPr>
              <a:t>Balance</a:t>
            </a:r>
            <a:endParaRPr lang="en-US" sz="2400" dirty="0">
              <a:solidFill>
                <a:srgbClr val="FFFF00"/>
              </a:solidFill>
              <a:latin typeface="Arial Unicode MS" pitchFamily="34" charset="-128"/>
            </a:endParaRPr>
          </a:p>
        </p:txBody>
      </p:sp>
      <p:sp>
        <p:nvSpPr>
          <p:cNvPr id="128011" name="Line 11"/>
          <p:cNvSpPr>
            <a:spLocks noChangeShapeType="1"/>
          </p:cNvSpPr>
          <p:nvPr/>
        </p:nvSpPr>
        <p:spPr bwMode="auto">
          <a:xfrm>
            <a:off x="1828800" y="2590800"/>
            <a:ext cx="0" cy="1905000"/>
          </a:xfrm>
          <a:prstGeom prst="line">
            <a:avLst/>
          </a:prstGeom>
          <a:noFill/>
          <a:ln w="38100">
            <a:solidFill>
              <a:schemeClr val="tx1"/>
            </a:solidFill>
            <a:round/>
            <a:headEnd/>
            <a:tailEnd/>
          </a:ln>
          <a:effectLst>
            <a:outerShdw dist="35921" dir="2700000" algn="ctr" rotWithShape="0">
              <a:schemeClr val="bg1"/>
            </a:outerShdw>
          </a:effectLst>
        </p:spPr>
        <p:txBody>
          <a:bodyPr wrap="none" anchor="ctr"/>
          <a:lstStyle/>
          <a:p>
            <a:endParaRPr lang="en-US"/>
          </a:p>
        </p:txBody>
      </p:sp>
      <p:sp>
        <p:nvSpPr>
          <p:cNvPr id="128012" name="Line 12"/>
          <p:cNvSpPr>
            <a:spLocks noChangeShapeType="1"/>
          </p:cNvSpPr>
          <p:nvPr/>
        </p:nvSpPr>
        <p:spPr bwMode="auto">
          <a:xfrm>
            <a:off x="7391400" y="2667000"/>
            <a:ext cx="0" cy="1905000"/>
          </a:xfrm>
          <a:prstGeom prst="line">
            <a:avLst/>
          </a:prstGeom>
          <a:noFill/>
          <a:ln w="38100">
            <a:solidFill>
              <a:schemeClr val="tx1"/>
            </a:solidFill>
            <a:round/>
            <a:headEnd/>
            <a:tailEnd/>
          </a:ln>
          <a:effectLst>
            <a:outerShdw dist="35921" dir="2700000" algn="ctr" rotWithShape="0">
              <a:schemeClr val="bg1"/>
            </a:outerShdw>
          </a:effectLst>
        </p:spPr>
        <p:txBody>
          <a:bodyPr wrap="none" anchor="ctr"/>
          <a:lstStyle/>
          <a:p>
            <a:endParaRPr lang="en-US"/>
          </a:p>
        </p:txBody>
      </p:sp>
      <p:sp>
        <p:nvSpPr>
          <p:cNvPr id="128019" name="Text Box 19"/>
          <p:cNvSpPr txBox="1">
            <a:spLocks noChangeArrowheads="1"/>
          </p:cNvSpPr>
          <p:nvPr/>
        </p:nvSpPr>
        <p:spPr bwMode="auto">
          <a:xfrm>
            <a:off x="2057400" y="2895600"/>
            <a:ext cx="1914307" cy="830997"/>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lgn="l" eaLnBrk="0" hangingPunct="0"/>
            <a:r>
              <a:rPr lang="en-US" sz="2400" dirty="0">
                <a:latin typeface="Arial Unicode MS" pitchFamily="34" charset="-128"/>
              </a:rPr>
              <a:t>Gravitational</a:t>
            </a:r>
          </a:p>
          <a:p>
            <a:pPr algn="l" eaLnBrk="0" hangingPunct="0"/>
            <a:r>
              <a:rPr lang="en-US" sz="2400" dirty="0">
                <a:latin typeface="Arial Unicode MS" pitchFamily="34" charset="-128"/>
              </a:rPr>
              <a:t>Force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28019"/>
                                        </p:tgtEl>
                                        <p:attrNameLst>
                                          <p:attrName>style.visibility</p:attrName>
                                        </p:attrNameLst>
                                      </p:cBhvr>
                                      <p:to>
                                        <p:strVal val="visible"/>
                                      </p:to>
                                    </p:set>
                                    <p:anim calcmode="lin" valueType="num">
                                      <p:cBhvr>
                                        <p:cTn id="7" dur="500" fill="hold"/>
                                        <p:tgtEl>
                                          <p:spTgt spid="128019"/>
                                        </p:tgtEl>
                                        <p:attrNameLst>
                                          <p:attrName>ppt_w</p:attrName>
                                        </p:attrNameLst>
                                      </p:cBhvr>
                                      <p:tavLst>
                                        <p:tav tm="0">
                                          <p:val>
                                            <p:fltVal val="0"/>
                                          </p:val>
                                        </p:tav>
                                        <p:tav tm="100000">
                                          <p:val>
                                            <p:strVal val="#ppt_w"/>
                                          </p:val>
                                        </p:tav>
                                      </p:tavLst>
                                    </p:anim>
                                    <p:anim calcmode="lin" valueType="num">
                                      <p:cBhvr>
                                        <p:cTn id="8" dur="500" fill="hold"/>
                                        <p:tgtEl>
                                          <p:spTgt spid="128019"/>
                                        </p:tgtEl>
                                        <p:attrNameLst>
                                          <p:attrName>ppt_h</p:attrName>
                                        </p:attrNameLst>
                                      </p:cBhvr>
                                      <p:tavLst>
                                        <p:tav tm="0">
                                          <p:val>
                                            <p:fltVal val="0"/>
                                          </p:val>
                                        </p:tav>
                                        <p:tav tm="100000">
                                          <p:val>
                                            <p:strVal val="#ppt_h"/>
                                          </p:val>
                                        </p:tav>
                                      </p:tavLst>
                                    </p:anim>
                                    <p:anim calcmode="lin" valueType="num">
                                      <p:cBhvr>
                                        <p:cTn id="9" dur="500" fill="hold"/>
                                        <p:tgtEl>
                                          <p:spTgt spid="128019"/>
                                        </p:tgtEl>
                                        <p:attrNameLst>
                                          <p:attrName>ppt_x</p:attrName>
                                        </p:attrNameLst>
                                      </p:cBhvr>
                                      <p:tavLst>
                                        <p:tav tm="0">
                                          <p:val>
                                            <p:fltVal val="0.5"/>
                                          </p:val>
                                        </p:tav>
                                        <p:tav tm="100000">
                                          <p:val>
                                            <p:strVal val="#ppt_x"/>
                                          </p:val>
                                        </p:tav>
                                      </p:tavLst>
                                    </p:anim>
                                    <p:anim calcmode="lin" valueType="num">
                                      <p:cBhvr>
                                        <p:cTn id="10" dur="500" fill="hold"/>
                                        <p:tgtEl>
                                          <p:spTgt spid="128019"/>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28005"/>
                                        </p:tgtEl>
                                        <p:attrNameLst>
                                          <p:attrName>style.visibility</p:attrName>
                                        </p:attrNameLst>
                                      </p:cBhvr>
                                      <p:to>
                                        <p:strVal val="visible"/>
                                      </p:to>
                                    </p:set>
                                    <p:anim calcmode="lin" valueType="num">
                                      <p:cBhvr>
                                        <p:cTn id="15" dur="500" fill="hold"/>
                                        <p:tgtEl>
                                          <p:spTgt spid="128005"/>
                                        </p:tgtEl>
                                        <p:attrNameLst>
                                          <p:attrName>ppt_w</p:attrName>
                                        </p:attrNameLst>
                                      </p:cBhvr>
                                      <p:tavLst>
                                        <p:tav tm="0">
                                          <p:val>
                                            <p:fltVal val="0"/>
                                          </p:val>
                                        </p:tav>
                                        <p:tav tm="100000">
                                          <p:val>
                                            <p:strVal val="#ppt_w"/>
                                          </p:val>
                                        </p:tav>
                                      </p:tavLst>
                                    </p:anim>
                                    <p:anim calcmode="lin" valueType="num">
                                      <p:cBhvr>
                                        <p:cTn id="16" dur="500" fill="hold"/>
                                        <p:tgtEl>
                                          <p:spTgt spid="128005"/>
                                        </p:tgtEl>
                                        <p:attrNameLst>
                                          <p:attrName>ppt_h</p:attrName>
                                        </p:attrNameLst>
                                      </p:cBhvr>
                                      <p:tavLst>
                                        <p:tav tm="0">
                                          <p:val>
                                            <p:fltVal val="0"/>
                                          </p:val>
                                        </p:tav>
                                        <p:tav tm="100000">
                                          <p:val>
                                            <p:strVal val="#ppt_h"/>
                                          </p:val>
                                        </p:tav>
                                      </p:tavLst>
                                    </p:anim>
                                    <p:anim calcmode="lin" valueType="num">
                                      <p:cBhvr>
                                        <p:cTn id="17" dur="500" fill="hold"/>
                                        <p:tgtEl>
                                          <p:spTgt spid="128005"/>
                                        </p:tgtEl>
                                        <p:attrNameLst>
                                          <p:attrName>ppt_x</p:attrName>
                                        </p:attrNameLst>
                                      </p:cBhvr>
                                      <p:tavLst>
                                        <p:tav tm="0">
                                          <p:val>
                                            <p:fltVal val="0.5"/>
                                          </p:val>
                                        </p:tav>
                                        <p:tav tm="100000">
                                          <p:val>
                                            <p:strVal val="#ppt_x"/>
                                          </p:val>
                                        </p:tav>
                                      </p:tavLst>
                                    </p:anim>
                                    <p:anim calcmode="lin" valueType="num">
                                      <p:cBhvr>
                                        <p:cTn id="18" dur="500" fill="hold"/>
                                        <p:tgtEl>
                                          <p:spTgt spid="128005"/>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28009"/>
                                        </p:tgtEl>
                                        <p:attrNameLst>
                                          <p:attrName>style.visibility</p:attrName>
                                        </p:attrNameLst>
                                      </p:cBhvr>
                                      <p:to>
                                        <p:strVal val="visible"/>
                                      </p:to>
                                    </p:set>
                                    <p:anim calcmode="lin" valueType="num">
                                      <p:cBhvr>
                                        <p:cTn id="23" dur="500" fill="hold"/>
                                        <p:tgtEl>
                                          <p:spTgt spid="128009"/>
                                        </p:tgtEl>
                                        <p:attrNameLst>
                                          <p:attrName>ppt_w</p:attrName>
                                        </p:attrNameLst>
                                      </p:cBhvr>
                                      <p:tavLst>
                                        <p:tav tm="0">
                                          <p:val>
                                            <p:fltVal val="0"/>
                                          </p:val>
                                        </p:tav>
                                        <p:tav tm="100000">
                                          <p:val>
                                            <p:strVal val="#ppt_w"/>
                                          </p:val>
                                        </p:tav>
                                      </p:tavLst>
                                    </p:anim>
                                    <p:anim calcmode="lin" valueType="num">
                                      <p:cBhvr>
                                        <p:cTn id="24" dur="500" fill="hold"/>
                                        <p:tgtEl>
                                          <p:spTgt spid="128009"/>
                                        </p:tgtEl>
                                        <p:attrNameLst>
                                          <p:attrName>ppt_h</p:attrName>
                                        </p:attrNameLst>
                                      </p:cBhvr>
                                      <p:tavLst>
                                        <p:tav tm="0">
                                          <p:val>
                                            <p:fltVal val="0"/>
                                          </p:val>
                                        </p:tav>
                                        <p:tav tm="100000">
                                          <p:val>
                                            <p:strVal val="#ppt_h"/>
                                          </p:val>
                                        </p:tav>
                                      </p:tavLst>
                                    </p:anim>
                                    <p:anim calcmode="lin" valueType="num">
                                      <p:cBhvr>
                                        <p:cTn id="25" dur="500" fill="hold"/>
                                        <p:tgtEl>
                                          <p:spTgt spid="128009"/>
                                        </p:tgtEl>
                                        <p:attrNameLst>
                                          <p:attrName>ppt_x</p:attrName>
                                        </p:attrNameLst>
                                      </p:cBhvr>
                                      <p:tavLst>
                                        <p:tav tm="0">
                                          <p:val>
                                            <p:fltVal val="0.5"/>
                                          </p:val>
                                        </p:tav>
                                        <p:tav tm="100000">
                                          <p:val>
                                            <p:strVal val="#ppt_x"/>
                                          </p:val>
                                        </p:tav>
                                      </p:tavLst>
                                    </p:anim>
                                    <p:anim calcmode="lin" valueType="num">
                                      <p:cBhvr>
                                        <p:cTn id="26" dur="500" fill="hold"/>
                                        <p:tgtEl>
                                          <p:spTgt spid="128009"/>
                                        </p:tgtEl>
                                        <p:attrNameLst>
                                          <p:attrName>ppt_y</p:attrName>
                                        </p:attrNameLst>
                                      </p:cBhvr>
                                      <p:tavLst>
                                        <p:tav tm="0">
                                          <p:val>
                                            <p:fltVal val="0.5"/>
                                          </p:val>
                                        </p:tav>
                                        <p:tav tm="100000">
                                          <p:val>
                                            <p:strVal val="#ppt_y"/>
                                          </p:val>
                                        </p:tav>
                                      </p:tavLst>
                                    </p:anim>
                                  </p:childTnLst>
                                </p:cTn>
                              </p:par>
                            </p:childTnLst>
                          </p:cTn>
                        </p:par>
                        <p:par>
                          <p:cTn id="27" fill="hold">
                            <p:stCondLst>
                              <p:cond delay="500"/>
                            </p:stCondLst>
                            <p:childTnLst>
                              <p:par>
                                <p:cTn id="28" presetID="23" presetClass="entr" presetSubtype="528" fill="hold" grpId="0" nodeType="afterEffect">
                                  <p:stCondLst>
                                    <p:cond delay="0"/>
                                  </p:stCondLst>
                                  <p:childTnLst>
                                    <p:set>
                                      <p:cBhvr>
                                        <p:cTn id="29" dur="1" fill="hold">
                                          <p:stCondLst>
                                            <p:cond delay="0"/>
                                          </p:stCondLst>
                                        </p:cTn>
                                        <p:tgtEl>
                                          <p:spTgt spid="128010"/>
                                        </p:tgtEl>
                                        <p:attrNameLst>
                                          <p:attrName>style.visibility</p:attrName>
                                        </p:attrNameLst>
                                      </p:cBhvr>
                                      <p:to>
                                        <p:strVal val="visible"/>
                                      </p:to>
                                    </p:set>
                                    <p:anim calcmode="lin" valueType="num">
                                      <p:cBhvr>
                                        <p:cTn id="30" dur="500" fill="hold"/>
                                        <p:tgtEl>
                                          <p:spTgt spid="128010"/>
                                        </p:tgtEl>
                                        <p:attrNameLst>
                                          <p:attrName>ppt_w</p:attrName>
                                        </p:attrNameLst>
                                      </p:cBhvr>
                                      <p:tavLst>
                                        <p:tav tm="0">
                                          <p:val>
                                            <p:fltVal val="0"/>
                                          </p:val>
                                        </p:tav>
                                        <p:tav tm="100000">
                                          <p:val>
                                            <p:strVal val="#ppt_w"/>
                                          </p:val>
                                        </p:tav>
                                      </p:tavLst>
                                    </p:anim>
                                    <p:anim calcmode="lin" valueType="num">
                                      <p:cBhvr>
                                        <p:cTn id="31" dur="500" fill="hold"/>
                                        <p:tgtEl>
                                          <p:spTgt spid="128010"/>
                                        </p:tgtEl>
                                        <p:attrNameLst>
                                          <p:attrName>ppt_h</p:attrName>
                                        </p:attrNameLst>
                                      </p:cBhvr>
                                      <p:tavLst>
                                        <p:tav tm="0">
                                          <p:val>
                                            <p:fltVal val="0"/>
                                          </p:val>
                                        </p:tav>
                                        <p:tav tm="100000">
                                          <p:val>
                                            <p:strVal val="#ppt_h"/>
                                          </p:val>
                                        </p:tav>
                                      </p:tavLst>
                                    </p:anim>
                                    <p:anim calcmode="lin" valueType="num">
                                      <p:cBhvr>
                                        <p:cTn id="32" dur="500" fill="hold"/>
                                        <p:tgtEl>
                                          <p:spTgt spid="128010"/>
                                        </p:tgtEl>
                                        <p:attrNameLst>
                                          <p:attrName>ppt_x</p:attrName>
                                        </p:attrNameLst>
                                      </p:cBhvr>
                                      <p:tavLst>
                                        <p:tav tm="0">
                                          <p:val>
                                            <p:fltVal val="0.5"/>
                                          </p:val>
                                        </p:tav>
                                        <p:tav tm="100000">
                                          <p:val>
                                            <p:strVal val="#ppt_x"/>
                                          </p:val>
                                        </p:tav>
                                      </p:tavLst>
                                    </p:anim>
                                    <p:anim calcmode="lin" valueType="num">
                                      <p:cBhvr>
                                        <p:cTn id="33" dur="500" fill="hold"/>
                                        <p:tgtEl>
                                          <p:spTgt spid="128010"/>
                                        </p:tgtEl>
                                        <p:attrNameLst>
                                          <p:attrName>ppt_y</p:attrName>
                                        </p:attrNameLst>
                                      </p:cBhvr>
                                      <p:tavLst>
                                        <p:tav tm="0">
                                          <p:val>
                                            <p:fltVal val="0.5"/>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grpId="0" nodeType="clickEffect">
                                  <p:stCondLst>
                                    <p:cond delay="0"/>
                                  </p:stCondLst>
                                  <p:childTnLst>
                                    <p:set>
                                      <p:cBhvr>
                                        <p:cTn id="37" dur="1" fill="hold">
                                          <p:stCondLst>
                                            <p:cond delay="0"/>
                                          </p:stCondLst>
                                        </p:cTn>
                                        <p:tgtEl>
                                          <p:spTgt spid="128007"/>
                                        </p:tgtEl>
                                        <p:attrNameLst>
                                          <p:attrName>style.visibility</p:attrName>
                                        </p:attrNameLst>
                                      </p:cBhvr>
                                      <p:to>
                                        <p:strVal val="visible"/>
                                      </p:to>
                                    </p:set>
                                    <p:anim calcmode="lin" valueType="num">
                                      <p:cBhvr additive="base">
                                        <p:cTn id="38" dur="500" fill="hold"/>
                                        <p:tgtEl>
                                          <p:spTgt spid="128007"/>
                                        </p:tgtEl>
                                        <p:attrNameLst>
                                          <p:attrName>ppt_x</p:attrName>
                                        </p:attrNameLst>
                                      </p:cBhvr>
                                      <p:tavLst>
                                        <p:tav tm="0">
                                          <p:val>
                                            <p:strVal val="1+#ppt_w/2"/>
                                          </p:val>
                                        </p:tav>
                                        <p:tav tm="100000">
                                          <p:val>
                                            <p:strVal val="#ppt_x"/>
                                          </p:val>
                                        </p:tav>
                                      </p:tavLst>
                                    </p:anim>
                                    <p:anim calcmode="lin" valueType="num">
                                      <p:cBhvr additive="base">
                                        <p:cTn id="39" dur="500" fill="hold"/>
                                        <p:tgtEl>
                                          <p:spTgt spid="12800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2" fill="hold" grpId="0" nodeType="clickEffect">
                                  <p:stCondLst>
                                    <p:cond delay="0"/>
                                  </p:stCondLst>
                                  <p:childTnLst>
                                    <p:set>
                                      <p:cBhvr>
                                        <p:cTn id="43" dur="1" fill="hold">
                                          <p:stCondLst>
                                            <p:cond delay="0"/>
                                          </p:stCondLst>
                                        </p:cTn>
                                        <p:tgtEl>
                                          <p:spTgt spid="128008"/>
                                        </p:tgtEl>
                                        <p:attrNameLst>
                                          <p:attrName>style.visibility</p:attrName>
                                        </p:attrNameLst>
                                      </p:cBhvr>
                                      <p:to>
                                        <p:strVal val="visible"/>
                                      </p:to>
                                    </p:set>
                                    <p:anim calcmode="lin" valueType="num">
                                      <p:cBhvr additive="base">
                                        <p:cTn id="44" dur="500" fill="hold"/>
                                        <p:tgtEl>
                                          <p:spTgt spid="128008"/>
                                        </p:tgtEl>
                                        <p:attrNameLst>
                                          <p:attrName>ppt_x</p:attrName>
                                        </p:attrNameLst>
                                      </p:cBhvr>
                                      <p:tavLst>
                                        <p:tav tm="0">
                                          <p:val>
                                            <p:strVal val="0-#ppt_w/2"/>
                                          </p:val>
                                        </p:tav>
                                        <p:tav tm="100000">
                                          <p:val>
                                            <p:strVal val="#ppt_x"/>
                                          </p:val>
                                        </p:tav>
                                      </p:tavLst>
                                    </p:anim>
                                    <p:anim calcmode="lin" valueType="num">
                                      <p:cBhvr additive="base">
                                        <p:cTn id="45" dur="500" fill="hold"/>
                                        <p:tgtEl>
                                          <p:spTgt spid="1280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autoUpdateAnimBg="0"/>
      <p:bldP spid="128007" grpId="0" autoUpdateAnimBg="0"/>
      <p:bldP spid="128008" grpId="0" autoUpdateAnimBg="0"/>
      <p:bldP spid="128009" grpId="0" animBg="1"/>
      <p:bldP spid="128010" grpId="0" autoUpdateAnimBg="0"/>
      <p:bldP spid="12801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hlinkClick r:id="rId2"/>
              </a:rPr>
              <a:t>Earth's Revolution</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457200" y="457200"/>
            <a:ext cx="8382000" cy="685800"/>
          </a:xfrm>
        </p:spPr>
        <p:txBody>
          <a:bodyPr>
            <a:normAutofit/>
          </a:bodyPr>
          <a:lstStyle/>
          <a:p>
            <a:pPr algn="ctr"/>
            <a:r>
              <a:rPr lang="en-US" sz="2800" dirty="0" smtClean="0"/>
              <a:t>Biblical Tensions that Keep us in Tune</a:t>
            </a:r>
            <a:endParaRPr lang="en-US" sz="2800" dirty="0"/>
          </a:p>
        </p:txBody>
      </p:sp>
      <p:sp>
        <p:nvSpPr>
          <p:cNvPr id="228356" name="Text Box 4"/>
          <p:cNvSpPr txBox="1">
            <a:spLocks noChangeArrowheads="1"/>
          </p:cNvSpPr>
          <p:nvPr/>
        </p:nvSpPr>
        <p:spPr bwMode="auto">
          <a:xfrm>
            <a:off x="1905000" y="3066871"/>
            <a:ext cx="1417376" cy="1200329"/>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lgn="l" eaLnBrk="0" hangingPunct="0"/>
            <a:r>
              <a:rPr lang="en-US" sz="2400" dirty="0" smtClean="0">
                <a:latin typeface="Arial Unicode MS" pitchFamily="34" charset="-128"/>
              </a:rPr>
              <a:t>Truth</a:t>
            </a:r>
            <a:endParaRPr lang="en-US" sz="2400" dirty="0">
              <a:latin typeface="Arial Unicode MS" pitchFamily="34" charset="-128"/>
            </a:endParaRPr>
          </a:p>
          <a:p>
            <a:pPr algn="l" eaLnBrk="0" hangingPunct="0"/>
            <a:endParaRPr lang="en-US" sz="2400" dirty="0">
              <a:latin typeface="Arial Unicode MS" pitchFamily="34" charset="-128"/>
            </a:endParaRPr>
          </a:p>
          <a:p>
            <a:pPr algn="l" eaLnBrk="0" hangingPunct="0"/>
            <a:r>
              <a:rPr lang="en-US" sz="2400" dirty="0" smtClean="0">
                <a:latin typeface="Arial Unicode MS" pitchFamily="34" charset="-128"/>
              </a:rPr>
              <a:t>Scripture</a:t>
            </a:r>
            <a:endParaRPr lang="en-US" sz="2400" dirty="0">
              <a:latin typeface="Arial Unicode MS" pitchFamily="34" charset="-128"/>
            </a:endParaRPr>
          </a:p>
        </p:txBody>
      </p:sp>
      <p:sp>
        <p:nvSpPr>
          <p:cNvPr id="228357" name="Text Box 5"/>
          <p:cNvSpPr txBox="1">
            <a:spLocks noChangeArrowheads="1"/>
          </p:cNvSpPr>
          <p:nvPr/>
        </p:nvSpPr>
        <p:spPr bwMode="auto">
          <a:xfrm>
            <a:off x="5974024" y="3066871"/>
            <a:ext cx="1417376" cy="1200329"/>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lgn="l" eaLnBrk="0" hangingPunct="0"/>
            <a:r>
              <a:rPr lang="en-US" sz="2400" dirty="0" smtClean="0">
                <a:latin typeface="Arial Unicode MS" pitchFamily="34" charset="-128"/>
              </a:rPr>
              <a:t>Truth</a:t>
            </a:r>
            <a:endParaRPr lang="en-US" sz="2400" dirty="0">
              <a:latin typeface="Arial Unicode MS" pitchFamily="34" charset="-128"/>
            </a:endParaRPr>
          </a:p>
          <a:p>
            <a:pPr algn="l" eaLnBrk="0" hangingPunct="0"/>
            <a:endParaRPr lang="en-US" sz="2400" dirty="0">
              <a:latin typeface="Arial Unicode MS" pitchFamily="34" charset="-128"/>
            </a:endParaRPr>
          </a:p>
          <a:p>
            <a:pPr algn="l" eaLnBrk="0" hangingPunct="0"/>
            <a:r>
              <a:rPr lang="en-US" sz="2400" dirty="0" smtClean="0">
                <a:latin typeface="Arial Unicode MS" pitchFamily="34" charset="-128"/>
              </a:rPr>
              <a:t>Scripture</a:t>
            </a:r>
            <a:endParaRPr lang="en-US" sz="2400" dirty="0">
              <a:latin typeface="Arial Unicode MS" pitchFamily="34" charset="-128"/>
            </a:endParaRPr>
          </a:p>
        </p:txBody>
      </p:sp>
      <p:sp>
        <p:nvSpPr>
          <p:cNvPr id="228358" name="Text Box 6"/>
          <p:cNvSpPr txBox="1">
            <a:spLocks noChangeArrowheads="1"/>
          </p:cNvSpPr>
          <p:nvPr/>
        </p:nvSpPr>
        <p:spPr bwMode="auto">
          <a:xfrm>
            <a:off x="457200" y="2898775"/>
            <a:ext cx="1330814" cy="1569660"/>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lgn="l" eaLnBrk="0" hangingPunct="0"/>
            <a:r>
              <a:rPr lang="en-US" sz="2400" dirty="0" smtClean="0">
                <a:latin typeface="Arial Unicode MS" pitchFamily="34" charset="-128"/>
              </a:rPr>
              <a:t>Extreme</a:t>
            </a:r>
            <a:endParaRPr lang="en-US" sz="2400" dirty="0">
              <a:latin typeface="Arial Unicode MS" pitchFamily="34" charset="-128"/>
            </a:endParaRPr>
          </a:p>
          <a:p>
            <a:pPr algn="l" eaLnBrk="0" hangingPunct="0"/>
            <a:endParaRPr lang="en-US" sz="2400" dirty="0">
              <a:latin typeface="Arial Unicode MS" pitchFamily="34" charset="-128"/>
            </a:endParaRPr>
          </a:p>
          <a:p>
            <a:pPr algn="l" eaLnBrk="0" hangingPunct="0"/>
            <a:endParaRPr lang="en-US" sz="2400" dirty="0">
              <a:latin typeface="Arial Unicode MS" pitchFamily="34" charset="-128"/>
            </a:endParaRPr>
          </a:p>
          <a:p>
            <a:pPr algn="l" eaLnBrk="0" hangingPunct="0"/>
            <a:r>
              <a:rPr lang="en-US" sz="2400" dirty="0">
                <a:latin typeface="Arial Unicode MS" pitchFamily="34" charset="-128"/>
              </a:rPr>
              <a:t>Error</a:t>
            </a:r>
          </a:p>
        </p:txBody>
      </p:sp>
      <p:sp>
        <p:nvSpPr>
          <p:cNvPr id="228359" name="Text Box 7"/>
          <p:cNvSpPr txBox="1">
            <a:spLocks noChangeArrowheads="1"/>
          </p:cNvSpPr>
          <p:nvPr/>
        </p:nvSpPr>
        <p:spPr bwMode="auto">
          <a:xfrm>
            <a:off x="7543800" y="2898775"/>
            <a:ext cx="1330814" cy="1569660"/>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lgn="l" eaLnBrk="0" hangingPunct="0"/>
            <a:r>
              <a:rPr lang="en-US" sz="2400" dirty="0" smtClean="0">
                <a:latin typeface="Arial Unicode MS" pitchFamily="34" charset="-128"/>
              </a:rPr>
              <a:t>Extreme</a:t>
            </a:r>
            <a:endParaRPr lang="en-US" sz="2400" dirty="0">
              <a:latin typeface="Arial Unicode MS" pitchFamily="34" charset="-128"/>
            </a:endParaRPr>
          </a:p>
          <a:p>
            <a:pPr algn="l" eaLnBrk="0" hangingPunct="0"/>
            <a:endParaRPr lang="en-US" sz="2400" dirty="0">
              <a:solidFill>
                <a:schemeClr val="bg1"/>
              </a:solidFill>
              <a:latin typeface="Arial Unicode MS" pitchFamily="34" charset="-128"/>
            </a:endParaRPr>
          </a:p>
          <a:p>
            <a:pPr algn="l" eaLnBrk="0" hangingPunct="0"/>
            <a:endParaRPr lang="en-US" sz="2400" dirty="0">
              <a:solidFill>
                <a:schemeClr val="bg1"/>
              </a:solidFill>
              <a:latin typeface="Arial Unicode MS" pitchFamily="34" charset="-128"/>
            </a:endParaRPr>
          </a:p>
          <a:p>
            <a:pPr algn="l" eaLnBrk="0" hangingPunct="0"/>
            <a:r>
              <a:rPr lang="en-US" sz="2400" dirty="0">
                <a:latin typeface="Arial Unicode MS" pitchFamily="34" charset="-128"/>
              </a:rPr>
              <a:t>Error</a:t>
            </a:r>
          </a:p>
        </p:txBody>
      </p:sp>
      <p:sp>
        <p:nvSpPr>
          <p:cNvPr id="228361" name="Text Box 9"/>
          <p:cNvSpPr txBox="1">
            <a:spLocks noChangeArrowheads="1"/>
          </p:cNvSpPr>
          <p:nvPr/>
        </p:nvSpPr>
        <p:spPr bwMode="auto">
          <a:xfrm>
            <a:off x="4114800" y="2747963"/>
            <a:ext cx="1471613" cy="519112"/>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lgn="l" eaLnBrk="0" hangingPunct="0"/>
            <a:r>
              <a:rPr lang="en-US" sz="2800" dirty="0">
                <a:solidFill>
                  <a:srgbClr val="FFFF00"/>
                </a:solidFill>
                <a:latin typeface="Arial Unicode MS" pitchFamily="34" charset="-128"/>
              </a:rPr>
              <a:t>Balance</a:t>
            </a:r>
            <a:endParaRPr lang="en-US" sz="2400" dirty="0">
              <a:solidFill>
                <a:srgbClr val="FFFF00"/>
              </a:solidFill>
              <a:latin typeface="Arial Unicode MS" pitchFamily="34" charset="-128"/>
            </a:endParaRPr>
          </a:p>
        </p:txBody>
      </p:sp>
      <p:sp>
        <p:nvSpPr>
          <p:cNvPr id="228365" name="AutoShape 13"/>
          <p:cNvSpPr>
            <a:spLocks noChangeArrowheads="1"/>
          </p:cNvSpPr>
          <p:nvPr/>
        </p:nvSpPr>
        <p:spPr bwMode="auto">
          <a:xfrm>
            <a:off x="3733800" y="4267200"/>
            <a:ext cx="1905000" cy="1371600"/>
          </a:xfrm>
          <a:prstGeom prst="irregularSeal2">
            <a:avLst/>
          </a:prstGeom>
          <a:solidFill>
            <a:schemeClr val="accent1"/>
          </a:solidFill>
          <a:ln w="9525">
            <a:solidFill>
              <a:schemeClr val="tx1"/>
            </a:solidFill>
            <a:miter lim="800000"/>
            <a:headEnd/>
            <a:tailEnd/>
          </a:ln>
          <a:effectLst>
            <a:outerShdw blurRad="50800" dist="50800" dir="5400000" algn="ctr" rotWithShape="0">
              <a:schemeClr val="bg1"/>
            </a:outerShdw>
          </a:effectLst>
        </p:spPr>
        <p:txBody>
          <a:bodyPr wrap="none" anchor="ctr"/>
          <a:lstStyle/>
          <a:p>
            <a:pPr algn="ctr"/>
            <a:r>
              <a:rPr lang="en-US" sz="2400" dirty="0" smtClean="0">
                <a:effectLst>
                  <a:outerShdw blurRad="38100" dist="38100" dir="2700000" algn="tl">
                    <a:srgbClr val="000000">
                      <a:alpha val="43137"/>
                    </a:srgbClr>
                  </a:outerShdw>
                </a:effectLst>
              </a:rPr>
              <a:t>Conflict</a:t>
            </a:r>
            <a:endParaRPr lang="en-US" sz="2400" dirty="0">
              <a:effectLst>
                <a:outerShdw blurRad="38100" dist="38100" dir="2700000" algn="tl">
                  <a:srgbClr val="000000">
                    <a:alpha val="43137"/>
                  </a:srgbClr>
                </a:outerShdw>
              </a:effectLst>
            </a:endParaRPr>
          </a:p>
        </p:txBody>
      </p:sp>
      <p:pic>
        <p:nvPicPr>
          <p:cNvPr id="228366" name="Picture 14"/>
          <p:cNvPicPr>
            <a:picLocks noChangeAspect="1" noChangeArrowheads="1"/>
          </p:cNvPicPr>
          <p:nvPr/>
        </p:nvPicPr>
        <p:blipFill>
          <a:blip r:embed="rId2" cstate="print"/>
          <a:srcRect/>
          <a:stretch>
            <a:fillRect/>
          </a:stretch>
        </p:blipFill>
        <p:spPr bwMode="auto">
          <a:xfrm>
            <a:off x="5638800" y="4343400"/>
            <a:ext cx="1731963" cy="1828800"/>
          </a:xfrm>
          <a:prstGeom prst="rect">
            <a:avLst/>
          </a:prstGeom>
          <a:noFill/>
          <a:ln w="9525">
            <a:noFill/>
            <a:miter lim="800000"/>
            <a:headEnd/>
            <a:tailEnd/>
          </a:ln>
          <a:effectLst/>
        </p:spPr>
      </p:pic>
      <p:pic>
        <p:nvPicPr>
          <p:cNvPr id="228367" name="Picture 15"/>
          <p:cNvPicPr>
            <a:picLocks noChangeAspect="1" noChangeArrowheads="1"/>
          </p:cNvPicPr>
          <p:nvPr/>
        </p:nvPicPr>
        <p:blipFill>
          <a:blip r:embed="rId3" cstate="print"/>
          <a:srcRect/>
          <a:stretch>
            <a:fillRect/>
          </a:stretch>
        </p:blipFill>
        <p:spPr bwMode="auto">
          <a:xfrm flipH="1">
            <a:off x="1676400" y="4440238"/>
            <a:ext cx="2057400" cy="1808162"/>
          </a:xfrm>
          <a:prstGeom prst="rect">
            <a:avLst/>
          </a:prstGeom>
          <a:noFill/>
          <a:ln w="9525">
            <a:noFill/>
            <a:miter lim="800000"/>
            <a:headEnd/>
            <a:tailEnd/>
          </a:ln>
          <a:effectLst/>
        </p:spPr>
      </p:pic>
      <p:cxnSp>
        <p:nvCxnSpPr>
          <p:cNvPr id="17" name="Straight Connector 16"/>
          <p:cNvCxnSpPr/>
          <p:nvPr/>
        </p:nvCxnSpPr>
        <p:spPr>
          <a:xfrm rot="5400000">
            <a:off x="876300" y="3543300"/>
            <a:ext cx="1905000" cy="0"/>
          </a:xfrm>
          <a:prstGeom prst="line">
            <a:avLst/>
          </a:prstGeom>
          <a:ln w="38100">
            <a:solidFill>
              <a:schemeClr val="tx1"/>
            </a:solidFill>
          </a:ln>
          <a:effectLst>
            <a:outerShdw blurRad="50800" dist="76200" dir="318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438900" y="3619500"/>
            <a:ext cx="1905000" cy="0"/>
          </a:xfrm>
          <a:prstGeom prst="line">
            <a:avLst/>
          </a:prstGeom>
          <a:ln w="38100">
            <a:solidFill>
              <a:schemeClr val="tx1"/>
            </a:solidFill>
          </a:ln>
          <a:effectLst>
            <a:outerShdw blurRad="50800" dist="76200" dir="318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533400" y="3657599"/>
            <a:ext cx="7848600" cy="0"/>
          </a:xfrm>
          <a:prstGeom prst="line">
            <a:avLst/>
          </a:prstGeom>
          <a:ln w="38100">
            <a:solidFill>
              <a:schemeClr val="tx1"/>
            </a:solidFill>
          </a:ln>
          <a:effectLst>
            <a:outerShdw blurRad="50800" dist="76200" dir="318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22" name="AutoShape 8"/>
          <p:cNvSpPr>
            <a:spLocks noChangeArrowheads="1"/>
          </p:cNvSpPr>
          <p:nvPr/>
        </p:nvSpPr>
        <p:spPr bwMode="auto">
          <a:xfrm>
            <a:off x="4419600" y="3352800"/>
            <a:ext cx="685800" cy="609600"/>
          </a:xfrm>
          <a:prstGeom prst="star4">
            <a:avLst>
              <a:gd name="adj" fmla="val 12500"/>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28356"/>
                                        </p:tgtEl>
                                        <p:attrNameLst>
                                          <p:attrName>style.visibility</p:attrName>
                                        </p:attrNameLst>
                                      </p:cBhvr>
                                      <p:to>
                                        <p:strVal val="visible"/>
                                      </p:to>
                                    </p:set>
                                    <p:anim calcmode="lin" valueType="num">
                                      <p:cBhvr>
                                        <p:cTn id="7" dur="500" fill="hold"/>
                                        <p:tgtEl>
                                          <p:spTgt spid="228356"/>
                                        </p:tgtEl>
                                        <p:attrNameLst>
                                          <p:attrName>ppt_w</p:attrName>
                                        </p:attrNameLst>
                                      </p:cBhvr>
                                      <p:tavLst>
                                        <p:tav tm="0">
                                          <p:val>
                                            <p:fltVal val="0"/>
                                          </p:val>
                                        </p:tav>
                                        <p:tav tm="100000">
                                          <p:val>
                                            <p:strVal val="#ppt_w"/>
                                          </p:val>
                                        </p:tav>
                                      </p:tavLst>
                                    </p:anim>
                                    <p:anim calcmode="lin" valueType="num">
                                      <p:cBhvr>
                                        <p:cTn id="8" dur="500" fill="hold"/>
                                        <p:tgtEl>
                                          <p:spTgt spid="228356"/>
                                        </p:tgtEl>
                                        <p:attrNameLst>
                                          <p:attrName>ppt_h</p:attrName>
                                        </p:attrNameLst>
                                      </p:cBhvr>
                                      <p:tavLst>
                                        <p:tav tm="0">
                                          <p:val>
                                            <p:fltVal val="0"/>
                                          </p:val>
                                        </p:tav>
                                        <p:tav tm="100000">
                                          <p:val>
                                            <p:strVal val="#ppt_h"/>
                                          </p:val>
                                        </p:tav>
                                      </p:tavLst>
                                    </p:anim>
                                    <p:anim calcmode="lin" valueType="num">
                                      <p:cBhvr>
                                        <p:cTn id="9" dur="500" fill="hold"/>
                                        <p:tgtEl>
                                          <p:spTgt spid="228356"/>
                                        </p:tgtEl>
                                        <p:attrNameLst>
                                          <p:attrName>ppt_x</p:attrName>
                                        </p:attrNameLst>
                                      </p:cBhvr>
                                      <p:tavLst>
                                        <p:tav tm="0">
                                          <p:val>
                                            <p:fltVal val="0.5"/>
                                          </p:val>
                                        </p:tav>
                                        <p:tav tm="100000">
                                          <p:val>
                                            <p:strVal val="#ppt_x"/>
                                          </p:val>
                                        </p:tav>
                                      </p:tavLst>
                                    </p:anim>
                                    <p:anim calcmode="lin" valueType="num">
                                      <p:cBhvr>
                                        <p:cTn id="10" dur="500" fill="hold"/>
                                        <p:tgtEl>
                                          <p:spTgt spid="228356"/>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28357"/>
                                        </p:tgtEl>
                                        <p:attrNameLst>
                                          <p:attrName>style.visibility</p:attrName>
                                        </p:attrNameLst>
                                      </p:cBhvr>
                                      <p:to>
                                        <p:strVal val="visible"/>
                                      </p:to>
                                    </p:set>
                                    <p:anim calcmode="lin" valueType="num">
                                      <p:cBhvr>
                                        <p:cTn id="15" dur="500" fill="hold"/>
                                        <p:tgtEl>
                                          <p:spTgt spid="228357"/>
                                        </p:tgtEl>
                                        <p:attrNameLst>
                                          <p:attrName>ppt_w</p:attrName>
                                        </p:attrNameLst>
                                      </p:cBhvr>
                                      <p:tavLst>
                                        <p:tav tm="0">
                                          <p:val>
                                            <p:fltVal val="0"/>
                                          </p:val>
                                        </p:tav>
                                        <p:tav tm="100000">
                                          <p:val>
                                            <p:strVal val="#ppt_w"/>
                                          </p:val>
                                        </p:tav>
                                      </p:tavLst>
                                    </p:anim>
                                    <p:anim calcmode="lin" valueType="num">
                                      <p:cBhvr>
                                        <p:cTn id="16" dur="500" fill="hold"/>
                                        <p:tgtEl>
                                          <p:spTgt spid="228357"/>
                                        </p:tgtEl>
                                        <p:attrNameLst>
                                          <p:attrName>ppt_h</p:attrName>
                                        </p:attrNameLst>
                                      </p:cBhvr>
                                      <p:tavLst>
                                        <p:tav tm="0">
                                          <p:val>
                                            <p:fltVal val="0"/>
                                          </p:val>
                                        </p:tav>
                                        <p:tav tm="100000">
                                          <p:val>
                                            <p:strVal val="#ppt_h"/>
                                          </p:val>
                                        </p:tav>
                                      </p:tavLst>
                                    </p:anim>
                                    <p:anim calcmode="lin" valueType="num">
                                      <p:cBhvr>
                                        <p:cTn id="17" dur="500" fill="hold"/>
                                        <p:tgtEl>
                                          <p:spTgt spid="228357"/>
                                        </p:tgtEl>
                                        <p:attrNameLst>
                                          <p:attrName>ppt_x</p:attrName>
                                        </p:attrNameLst>
                                      </p:cBhvr>
                                      <p:tavLst>
                                        <p:tav tm="0">
                                          <p:val>
                                            <p:fltVal val="0.5"/>
                                          </p:val>
                                        </p:tav>
                                        <p:tav tm="100000">
                                          <p:val>
                                            <p:strVal val="#ppt_x"/>
                                          </p:val>
                                        </p:tav>
                                      </p:tavLst>
                                    </p:anim>
                                    <p:anim calcmode="lin" valueType="num">
                                      <p:cBhvr>
                                        <p:cTn id="18" dur="500" fill="hold"/>
                                        <p:tgtEl>
                                          <p:spTgt spid="228357"/>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3" presetClass="entr" presetSubtype="528" fill="hold" grpId="0" nodeType="afterEffect">
                                  <p:stCondLst>
                                    <p:cond delay="0"/>
                                  </p:stCondLst>
                                  <p:childTnLst>
                                    <p:set>
                                      <p:cBhvr>
                                        <p:cTn id="21" dur="1" fill="hold">
                                          <p:stCondLst>
                                            <p:cond delay="0"/>
                                          </p:stCondLst>
                                        </p:cTn>
                                        <p:tgtEl>
                                          <p:spTgt spid="228361"/>
                                        </p:tgtEl>
                                        <p:attrNameLst>
                                          <p:attrName>style.visibility</p:attrName>
                                        </p:attrNameLst>
                                      </p:cBhvr>
                                      <p:to>
                                        <p:strVal val="visible"/>
                                      </p:to>
                                    </p:set>
                                    <p:anim calcmode="lin" valueType="num">
                                      <p:cBhvr>
                                        <p:cTn id="22" dur="500" fill="hold"/>
                                        <p:tgtEl>
                                          <p:spTgt spid="228361"/>
                                        </p:tgtEl>
                                        <p:attrNameLst>
                                          <p:attrName>ppt_w</p:attrName>
                                        </p:attrNameLst>
                                      </p:cBhvr>
                                      <p:tavLst>
                                        <p:tav tm="0">
                                          <p:val>
                                            <p:fltVal val="0"/>
                                          </p:val>
                                        </p:tav>
                                        <p:tav tm="100000">
                                          <p:val>
                                            <p:strVal val="#ppt_w"/>
                                          </p:val>
                                        </p:tav>
                                      </p:tavLst>
                                    </p:anim>
                                    <p:anim calcmode="lin" valueType="num">
                                      <p:cBhvr>
                                        <p:cTn id="23" dur="500" fill="hold"/>
                                        <p:tgtEl>
                                          <p:spTgt spid="228361"/>
                                        </p:tgtEl>
                                        <p:attrNameLst>
                                          <p:attrName>ppt_h</p:attrName>
                                        </p:attrNameLst>
                                      </p:cBhvr>
                                      <p:tavLst>
                                        <p:tav tm="0">
                                          <p:val>
                                            <p:fltVal val="0"/>
                                          </p:val>
                                        </p:tav>
                                        <p:tav tm="100000">
                                          <p:val>
                                            <p:strVal val="#ppt_h"/>
                                          </p:val>
                                        </p:tav>
                                      </p:tavLst>
                                    </p:anim>
                                    <p:anim calcmode="lin" valueType="num">
                                      <p:cBhvr>
                                        <p:cTn id="24" dur="500" fill="hold"/>
                                        <p:tgtEl>
                                          <p:spTgt spid="228361"/>
                                        </p:tgtEl>
                                        <p:attrNameLst>
                                          <p:attrName>ppt_x</p:attrName>
                                        </p:attrNameLst>
                                      </p:cBhvr>
                                      <p:tavLst>
                                        <p:tav tm="0">
                                          <p:val>
                                            <p:fltVal val="0.5"/>
                                          </p:val>
                                        </p:tav>
                                        <p:tav tm="100000">
                                          <p:val>
                                            <p:strVal val="#ppt_x"/>
                                          </p:val>
                                        </p:tav>
                                      </p:tavLst>
                                    </p:anim>
                                    <p:anim calcmode="lin" valueType="num">
                                      <p:cBhvr>
                                        <p:cTn id="25" dur="500" fill="hold"/>
                                        <p:tgtEl>
                                          <p:spTgt spid="228361"/>
                                        </p:tgtEl>
                                        <p:attrNameLst>
                                          <p:attrName>ppt_y</p:attrName>
                                        </p:attrNameLst>
                                      </p:cBhvr>
                                      <p:tavLst>
                                        <p:tav tm="0">
                                          <p:val>
                                            <p:fltVal val="0.5"/>
                                          </p:val>
                                        </p:tav>
                                        <p:tav tm="100000">
                                          <p:val>
                                            <p:strVal val="#ppt_y"/>
                                          </p:val>
                                        </p:tav>
                                      </p:tavLst>
                                    </p:anim>
                                  </p:childTnLst>
                                </p:cTn>
                              </p:par>
                              <p:par>
                                <p:cTn id="26" presetID="23" presetClass="entr" presetSubtype="528"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 calcmode="lin" valueType="num">
                                      <p:cBhvr>
                                        <p:cTn id="30" dur="500" fill="hold"/>
                                        <p:tgtEl>
                                          <p:spTgt spid="22"/>
                                        </p:tgtEl>
                                        <p:attrNameLst>
                                          <p:attrName>ppt_x</p:attrName>
                                        </p:attrNameLst>
                                      </p:cBhvr>
                                      <p:tavLst>
                                        <p:tav tm="0">
                                          <p:val>
                                            <p:fltVal val="0.5"/>
                                          </p:val>
                                        </p:tav>
                                        <p:tav tm="100000">
                                          <p:val>
                                            <p:strVal val="#ppt_x"/>
                                          </p:val>
                                        </p:tav>
                                      </p:tavLst>
                                    </p:anim>
                                    <p:anim calcmode="lin" valueType="num">
                                      <p:cBhvr>
                                        <p:cTn id="31" dur="500" fill="hold"/>
                                        <p:tgtEl>
                                          <p:spTgt spid="22"/>
                                        </p:tgtEl>
                                        <p:attrNameLst>
                                          <p:attrName>ppt_y</p:attrName>
                                        </p:attrNameLst>
                                      </p:cBhvr>
                                      <p:tavLst>
                                        <p:tav tm="0">
                                          <p:val>
                                            <p:fltVal val="0.5"/>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grpId="0" nodeType="clickEffect">
                                  <p:stCondLst>
                                    <p:cond delay="0"/>
                                  </p:stCondLst>
                                  <p:childTnLst>
                                    <p:set>
                                      <p:cBhvr>
                                        <p:cTn id="35" dur="1" fill="hold">
                                          <p:stCondLst>
                                            <p:cond delay="0"/>
                                          </p:stCondLst>
                                        </p:cTn>
                                        <p:tgtEl>
                                          <p:spTgt spid="228358"/>
                                        </p:tgtEl>
                                        <p:attrNameLst>
                                          <p:attrName>style.visibility</p:attrName>
                                        </p:attrNameLst>
                                      </p:cBhvr>
                                      <p:to>
                                        <p:strVal val="visible"/>
                                      </p:to>
                                    </p:set>
                                    <p:anim calcmode="lin" valueType="num">
                                      <p:cBhvr additive="base">
                                        <p:cTn id="36" dur="500" fill="hold"/>
                                        <p:tgtEl>
                                          <p:spTgt spid="228358"/>
                                        </p:tgtEl>
                                        <p:attrNameLst>
                                          <p:attrName>ppt_x</p:attrName>
                                        </p:attrNameLst>
                                      </p:cBhvr>
                                      <p:tavLst>
                                        <p:tav tm="0">
                                          <p:val>
                                            <p:strVal val="1+#ppt_w/2"/>
                                          </p:val>
                                        </p:tav>
                                        <p:tav tm="100000">
                                          <p:val>
                                            <p:strVal val="#ppt_x"/>
                                          </p:val>
                                        </p:tav>
                                      </p:tavLst>
                                    </p:anim>
                                    <p:anim calcmode="lin" valueType="num">
                                      <p:cBhvr additive="base">
                                        <p:cTn id="37" dur="500" fill="hold"/>
                                        <p:tgtEl>
                                          <p:spTgt spid="22835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grpId="0" nodeType="clickEffect">
                                  <p:stCondLst>
                                    <p:cond delay="0"/>
                                  </p:stCondLst>
                                  <p:childTnLst>
                                    <p:set>
                                      <p:cBhvr>
                                        <p:cTn id="41" dur="1" fill="hold">
                                          <p:stCondLst>
                                            <p:cond delay="0"/>
                                          </p:stCondLst>
                                        </p:cTn>
                                        <p:tgtEl>
                                          <p:spTgt spid="228359"/>
                                        </p:tgtEl>
                                        <p:attrNameLst>
                                          <p:attrName>style.visibility</p:attrName>
                                        </p:attrNameLst>
                                      </p:cBhvr>
                                      <p:to>
                                        <p:strVal val="visible"/>
                                      </p:to>
                                    </p:set>
                                    <p:anim calcmode="lin" valueType="num">
                                      <p:cBhvr additive="base">
                                        <p:cTn id="42" dur="500" fill="hold"/>
                                        <p:tgtEl>
                                          <p:spTgt spid="228359"/>
                                        </p:tgtEl>
                                        <p:attrNameLst>
                                          <p:attrName>ppt_x</p:attrName>
                                        </p:attrNameLst>
                                      </p:cBhvr>
                                      <p:tavLst>
                                        <p:tav tm="0">
                                          <p:val>
                                            <p:strVal val="0-#ppt_w/2"/>
                                          </p:val>
                                        </p:tav>
                                        <p:tav tm="100000">
                                          <p:val>
                                            <p:strVal val="#ppt_x"/>
                                          </p:val>
                                        </p:tav>
                                      </p:tavLst>
                                    </p:anim>
                                    <p:anim calcmode="lin" valueType="num">
                                      <p:cBhvr additive="base">
                                        <p:cTn id="43" dur="500" fill="hold"/>
                                        <p:tgtEl>
                                          <p:spTgt spid="22835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228366"/>
                                        </p:tgtEl>
                                        <p:attrNameLst>
                                          <p:attrName>style.visibility</p:attrName>
                                        </p:attrNameLst>
                                      </p:cBhvr>
                                      <p:to>
                                        <p:strVal val="visible"/>
                                      </p:to>
                                    </p:set>
                                    <p:anim calcmode="lin" valueType="num">
                                      <p:cBhvr additive="base">
                                        <p:cTn id="48" dur="500" fill="hold"/>
                                        <p:tgtEl>
                                          <p:spTgt spid="228366"/>
                                        </p:tgtEl>
                                        <p:attrNameLst>
                                          <p:attrName>ppt_x</p:attrName>
                                        </p:attrNameLst>
                                      </p:cBhvr>
                                      <p:tavLst>
                                        <p:tav tm="0">
                                          <p:val>
                                            <p:strVal val="1+#ppt_w/2"/>
                                          </p:val>
                                        </p:tav>
                                        <p:tav tm="100000">
                                          <p:val>
                                            <p:strVal val="#ppt_x"/>
                                          </p:val>
                                        </p:tav>
                                      </p:tavLst>
                                    </p:anim>
                                    <p:anim calcmode="lin" valueType="num">
                                      <p:cBhvr additive="base">
                                        <p:cTn id="49" dur="500" fill="hold"/>
                                        <p:tgtEl>
                                          <p:spTgt spid="228366"/>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228367"/>
                                        </p:tgtEl>
                                        <p:attrNameLst>
                                          <p:attrName>style.visibility</p:attrName>
                                        </p:attrNameLst>
                                      </p:cBhvr>
                                      <p:to>
                                        <p:strVal val="visible"/>
                                      </p:to>
                                    </p:set>
                                    <p:anim calcmode="lin" valueType="num">
                                      <p:cBhvr additive="base">
                                        <p:cTn id="52" dur="500" fill="hold"/>
                                        <p:tgtEl>
                                          <p:spTgt spid="228367"/>
                                        </p:tgtEl>
                                        <p:attrNameLst>
                                          <p:attrName>ppt_x</p:attrName>
                                        </p:attrNameLst>
                                      </p:cBhvr>
                                      <p:tavLst>
                                        <p:tav tm="0">
                                          <p:val>
                                            <p:strVal val="0-#ppt_w/2"/>
                                          </p:val>
                                        </p:tav>
                                        <p:tav tm="100000">
                                          <p:val>
                                            <p:strVal val="#ppt_x"/>
                                          </p:val>
                                        </p:tav>
                                      </p:tavLst>
                                    </p:anim>
                                    <p:anim calcmode="lin" valueType="num">
                                      <p:cBhvr additive="base">
                                        <p:cTn id="53" dur="500" fill="hold"/>
                                        <p:tgtEl>
                                          <p:spTgt spid="228367"/>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55" presetClass="entr" presetSubtype="0" fill="hold" grpId="0" nodeType="afterEffect">
                                  <p:stCondLst>
                                    <p:cond delay="0"/>
                                  </p:stCondLst>
                                  <p:childTnLst>
                                    <p:set>
                                      <p:cBhvr>
                                        <p:cTn id="56" dur="1" fill="hold">
                                          <p:stCondLst>
                                            <p:cond delay="0"/>
                                          </p:stCondLst>
                                        </p:cTn>
                                        <p:tgtEl>
                                          <p:spTgt spid="228365"/>
                                        </p:tgtEl>
                                        <p:attrNameLst>
                                          <p:attrName>style.visibility</p:attrName>
                                        </p:attrNameLst>
                                      </p:cBhvr>
                                      <p:to>
                                        <p:strVal val="visible"/>
                                      </p:to>
                                    </p:set>
                                    <p:anim calcmode="lin" valueType="num">
                                      <p:cBhvr>
                                        <p:cTn id="57" dur="500" fill="hold"/>
                                        <p:tgtEl>
                                          <p:spTgt spid="228365"/>
                                        </p:tgtEl>
                                        <p:attrNameLst>
                                          <p:attrName>ppt_w</p:attrName>
                                        </p:attrNameLst>
                                      </p:cBhvr>
                                      <p:tavLst>
                                        <p:tav tm="0">
                                          <p:val>
                                            <p:strVal val="#ppt_w*0.70"/>
                                          </p:val>
                                        </p:tav>
                                        <p:tav tm="100000">
                                          <p:val>
                                            <p:strVal val="#ppt_w"/>
                                          </p:val>
                                        </p:tav>
                                      </p:tavLst>
                                    </p:anim>
                                    <p:anim calcmode="lin" valueType="num">
                                      <p:cBhvr>
                                        <p:cTn id="58" dur="500" fill="hold"/>
                                        <p:tgtEl>
                                          <p:spTgt spid="228365"/>
                                        </p:tgtEl>
                                        <p:attrNameLst>
                                          <p:attrName>ppt_h</p:attrName>
                                        </p:attrNameLst>
                                      </p:cBhvr>
                                      <p:tavLst>
                                        <p:tav tm="0">
                                          <p:val>
                                            <p:strVal val="#ppt_h"/>
                                          </p:val>
                                        </p:tav>
                                        <p:tav tm="100000">
                                          <p:val>
                                            <p:strVal val="#ppt_h"/>
                                          </p:val>
                                        </p:tav>
                                      </p:tavLst>
                                    </p:anim>
                                    <p:animEffect transition="in" filter="fade">
                                      <p:cBhvr>
                                        <p:cTn id="59" dur="500"/>
                                        <p:tgtEl>
                                          <p:spTgt spid="228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6" grpId="0" autoUpdateAnimBg="0"/>
      <p:bldP spid="228357" grpId="0" autoUpdateAnimBg="0"/>
      <p:bldP spid="228358" grpId="0" autoUpdateAnimBg="0"/>
      <p:bldP spid="228359" grpId="0" autoUpdateAnimBg="0"/>
      <p:bldP spid="228361" grpId="0" autoUpdateAnimBg="0"/>
      <p:bldP spid="228365"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457200" y="457200"/>
            <a:ext cx="8382000" cy="685800"/>
          </a:xfrm>
        </p:spPr>
        <p:txBody>
          <a:bodyPr>
            <a:normAutofit/>
          </a:bodyPr>
          <a:lstStyle/>
          <a:p>
            <a:pPr algn="ctr"/>
            <a:r>
              <a:rPr lang="en-US" sz="2800" dirty="0" smtClean="0"/>
              <a:t>Biblical Tensions that Keep us in Tune</a:t>
            </a:r>
            <a:endParaRPr lang="en-US" sz="2800" dirty="0"/>
          </a:p>
        </p:txBody>
      </p:sp>
      <p:sp>
        <p:nvSpPr>
          <p:cNvPr id="228356" name="Text Box 4"/>
          <p:cNvSpPr txBox="1">
            <a:spLocks noChangeArrowheads="1"/>
          </p:cNvSpPr>
          <p:nvPr/>
        </p:nvSpPr>
        <p:spPr bwMode="auto">
          <a:xfrm>
            <a:off x="1905001" y="3066871"/>
            <a:ext cx="2286000" cy="2677656"/>
          </a:xfrm>
          <a:prstGeom prst="rect">
            <a:avLst/>
          </a:prstGeom>
          <a:noFill/>
          <a:ln w="9525">
            <a:noFill/>
            <a:miter lim="800000"/>
            <a:headEnd/>
            <a:tailEnd/>
          </a:ln>
          <a:effectLst>
            <a:outerShdw dist="35921" dir="2700000" algn="ctr" rotWithShape="0">
              <a:schemeClr val="bg1"/>
            </a:outerShdw>
          </a:effectLst>
        </p:spPr>
        <p:txBody>
          <a:bodyPr wrap="square">
            <a:spAutoFit/>
          </a:bodyPr>
          <a:lstStyle/>
          <a:p>
            <a:pPr algn="l" eaLnBrk="0" hangingPunct="0"/>
            <a:r>
              <a:rPr lang="en-US" sz="2400" dirty="0" smtClean="0">
                <a:latin typeface="Arial Unicode MS" pitchFamily="34" charset="-128"/>
              </a:rPr>
              <a:t>Grace</a:t>
            </a:r>
            <a:endParaRPr lang="en-US" sz="2400" dirty="0">
              <a:latin typeface="Arial Unicode MS" pitchFamily="34" charset="-128"/>
            </a:endParaRPr>
          </a:p>
          <a:p>
            <a:pPr algn="l" eaLnBrk="0" hangingPunct="0"/>
            <a:endParaRPr lang="en-US" sz="2400" dirty="0">
              <a:latin typeface="Arial Unicode MS" pitchFamily="34" charset="-128"/>
            </a:endParaRPr>
          </a:p>
          <a:p>
            <a:pPr algn="l" eaLnBrk="0" hangingPunct="0"/>
            <a:r>
              <a:rPr lang="en-US" sz="2400" dirty="0" smtClean="0">
                <a:latin typeface="Arial Unicode MS" pitchFamily="34" charset="-128"/>
              </a:rPr>
              <a:t>Eph. 2:8</a:t>
            </a:r>
          </a:p>
          <a:p>
            <a:pPr algn="l" eaLnBrk="0" hangingPunct="0"/>
            <a:r>
              <a:rPr lang="en-US" sz="2400" dirty="0" smtClean="0">
                <a:latin typeface="Arial Unicode MS" pitchFamily="34" charset="-128"/>
              </a:rPr>
              <a:t>Saved by grace through faith not of works</a:t>
            </a:r>
            <a:endParaRPr lang="en-US" sz="2400" dirty="0">
              <a:latin typeface="Arial Unicode MS" pitchFamily="34" charset="-128"/>
            </a:endParaRPr>
          </a:p>
        </p:txBody>
      </p:sp>
      <p:sp>
        <p:nvSpPr>
          <p:cNvPr id="228357" name="Text Box 5"/>
          <p:cNvSpPr txBox="1">
            <a:spLocks noChangeArrowheads="1"/>
          </p:cNvSpPr>
          <p:nvPr/>
        </p:nvSpPr>
        <p:spPr bwMode="auto">
          <a:xfrm>
            <a:off x="6050224" y="3048000"/>
            <a:ext cx="1493576" cy="3046988"/>
          </a:xfrm>
          <a:prstGeom prst="rect">
            <a:avLst/>
          </a:prstGeom>
          <a:noFill/>
          <a:ln w="9525">
            <a:noFill/>
            <a:miter lim="800000"/>
            <a:headEnd/>
            <a:tailEnd/>
          </a:ln>
          <a:effectLst>
            <a:outerShdw dist="35921" dir="2700000" algn="ctr" rotWithShape="0">
              <a:schemeClr val="bg1"/>
            </a:outerShdw>
          </a:effectLst>
        </p:spPr>
        <p:txBody>
          <a:bodyPr wrap="square">
            <a:spAutoFit/>
          </a:bodyPr>
          <a:lstStyle/>
          <a:p>
            <a:pPr algn="l" eaLnBrk="0" hangingPunct="0"/>
            <a:r>
              <a:rPr lang="en-US" sz="2400" dirty="0" smtClean="0">
                <a:latin typeface="Arial Unicode MS" pitchFamily="34" charset="-128"/>
              </a:rPr>
              <a:t>Works</a:t>
            </a:r>
            <a:endParaRPr lang="en-US" sz="2400" dirty="0">
              <a:latin typeface="Arial Unicode MS" pitchFamily="34" charset="-128"/>
            </a:endParaRPr>
          </a:p>
          <a:p>
            <a:pPr algn="l" eaLnBrk="0" hangingPunct="0"/>
            <a:endParaRPr lang="en-US" sz="2400" dirty="0">
              <a:latin typeface="Arial Unicode MS" pitchFamily="34" charset="-128"/>
            </a:endParaRPr>
          </a:p>
          <a:p>
            <a:pPr algn="l" eaLnBrk="0" hangingPunct="0"/>
            <a:r>
              <a:rPr lang="en-US" sz="2400" dirty="0" smtClean="0">
                <a:latin typeface="Arial Unicode MS" pitchFamily="34" charset="-128"/>
              </a:rPr>
              <a:t>James 2:18</a:t>
            </a:r>
          </a:p>
          <a:p>
            <a:pPr algn="l" eaLnBrk="0" hangingPunct="0"/>
            <a:r>
              <a:rPr lang="en-US" sz="2400" dirty="0" smtClean="0">
                <a:latin typeface="Arial Unicode MS" pitchFamily="34" charset="-128"/>
              </a:rPr>
              <a:t>Show me your faith by your works</a:t>
            </a:r>
            <a:endParaRPr lang="en-US" sz="2400" dirty="0">
              <a:latin typeface="Arial Unicode MS" pitchFamily="34" charset="-128"/>
            </a:endParaRPr>
          </a:p>
        </p:txBody>
      </p:sp>
      <p:sp>
        <p:nvSpPr>
          <p:cNvPr id="228358" name="Text Box 6"/>
          <p:cNvSpPr txBox="1">
            <a:spLocks noChangeArrowheads="1"/>
          </p:cNvSpPr>
          <p:nvPr/>
        </p:nvSpPr>
        <p:spPr bwMode="auto">
          <a:xfrm>
            <a:off x="304800" y="3049012"/>
            <a:ext cx="1524000" cy="3046988"/>
          </a:xfrm>
          <a:prstGeom prst="rect">
            <a:avLst/>
          </a:prstGeom>
          <a:noFill/>
          <a:ln w="9525">
            <a:noFill/>
            <a:miter lim="800000"/>
            <a:headEnd/>
            <a:tailEnd/>
          </a:ln>
          <a:effectLst>
            <a:outerShdw dist="35921" dir="2700000" algn="ctr" rotWithShape="0">
              <a:schemeClr val="bg1"/>
            </a:outerShdw>
          </a:effectLst>
        </p:spPr>
        <p:txBody>
          <a:bodyPr wrap="square">
            <a:spAutoFit/>
          </a:bodyPr>
          <a:lstStyle/>
          <a:p>
            <a:pPr algn="l" eaLnBrk="0" hangingPunct="0"/>
            <a:r>
              <a:rPr lang="en-US" sz="2400" dirty="0" smtClean="0">
                <a:latin typeface="Arial Unicode MS" pitchFamily="34" charset="-128"/>
              </a:rPr>
              <a:t>License</a:t>
            </a:r>
            <a:endParaRPr lang="en-US" sz="2400" dirty="0">
              <a:latin typeface="Arial Unicode MS" pitchFamily="34" charset="-128"/>
            </a:endParaRPr>
          </a:p>
          <a:p>
            <a:pPr algn="l" eaLnBrk="0" hangingPunct="0"/>
            <a:endParaRPr lang="en-US" sz="2400" dirty="0">
              <a:latin typeface="Arial Unicode MS" pitchFamily="34" charset="-128"/>
            </a:endParaRPr>
          </a:p>
          <a:p>
            <a:pPr algn="l" eaLnBrk="0" hangingPunct="0"/>
            <a:r>
              <a:rPr lang="en-US" sz="2400" dirty="0" smtClean="0">
                <a:latin typeface="Arial Unicode MS" pitchFamily="34" charset="-128"/>
              </a:rPr>
              <a:t>Gal. 5:13</a:t>
            </a:r>
          </a:p>
          <a:p>
            <a:pPr algn="l" eaLnBrk="0" hangingPunct="0"/>
            <a:r>
              <a:rPr lang="en-US" sz="2400" dirty="0" smtClean="0">
                <a:latin typeface="Arial Unicode MS" pitchFamily="34" charset="-128"/>
              </a:rPr>
              <a:t>Using freedom to indulge sinful nature </a:t>
            </a:r>
            <a:endParaRPr lang="en-US" sz="2400" dirty="0">
              <a:latin typeface="Arial Unicode MS" pitchFamily="34" charset="-128"/>
            </a:endParaRPr>
          </a:p>
        </p:txBody>
      </p:sp>
      <p:sp>
        <p:nvSpPr>
          <p:cNvPr id="228359" name="Text Box 7"/>
          <p:cNvSpPr txBox="1">
            <a:spLocks noChangeArrowheads="1"/>
          </p:cNvSpPr>
          <p:nvPr/>
        </p:nvSpPr>
        <p:spPr bwMode="auto">
          <a:xfrm>
            <a:off x="7467600" y="3002340"/>
            <a:ext cx="1676400" cy="2677656"/>
          </a:xfrm>
          <a:prstGeom prst="rect">
            <a:avLst/>
          </a:prstGeom>
          <a:noFill/>
          <a:ln w="9525">
            <a:noFill/>
            <a:miter lim="800000"/>
            <a:headEnd/>
            <a:tailEnd/>
          </a:ln>
          <a:effectLst>
            <a:outerShdw dist="35921" dir="2700000" algn="ctr" rotWithShape="0">
              <a:schemeClr val="bg1"/>
            </a:outerShdw>
          </a:effectLst>
        </p:spPr>
        <p:txBody>
          <a:bodyPr wrap="square">
            <a:spAutoFit/>
          </a:bodyPr>
          <a:lstStyle/>
          <a:p>
            <a:pPr algn="l" eaLnBrk="0" hangingPunct="0"/>
            <a:r>
              <a:rPr lang="en-US" sz="2400" dirty="0" smtClean="0">
                <a:latin typeface="Arial Unicode MS" pitchFamily="34" charset="-128"/>
              </a:rPr>
              <a:t>Legalism</a:t>
            </a:r>
            <a:endParaRPr lang="en-US" sz="2400" dirty="0">
              <a:latin typeface="Arial Unicode MS" pitchFamily="34" charset="-128"/>
            </a:endParaRPr>
          </a:p>
          <a:p>
            <a:pPr algn="l" eaLnBrk="0" hangingPunct="0"/>
            <a:endParaRPr lang="en-US" sz="2400" dirty="0">
              <a:solidFill>
                <a:schemeClr val="bg1"/>
              </a:solidFill>
              <a:latin typeface="Arial Unicode MS" pitchFamily="34" charset="-128"/>
            </a:endParaRPr>
          </a:p>
          <a:p>
            <a:pPr algn="l" eaLnBrk="0" hangingPunct="0"/>
            <a:r>
              <a:rPr lang="en-US" sz="2400" dirty="0" smtClean="0">
                <a:latin typeface="Arial Unicode MS" pitchFamily="34" charset="-128"/>
              </a:rPr>
              <a:t>2 Cor. 3:6</a:t>
            </a:r>
          </a:p>
          <a:p>
            <a:pPr algn="l" eaLnBrk="0" hangingPunct="0"/>
            <a:r>
              <a:rPr lang="en-US" sz="2400" dirty="0" smtClean="0">
                <a:latin typeface="Arial Unicode MS" pitchFamily="34" charset="-128"/>
              </a:rPr>
              <a:t>The letter kills but the Spirit gives life </a:t>
            </a:r>
            <a:endParaRPr lang="en-US" sz="2400" dirty="0">
              <a:latin typeface="Arial Unicode MS" pitchFamily="34" charset="-128"/>
            </a:endParaRPr>
          </a:p>
        </p:txBody>
      </p:sp>
      <p:sp>
        <p:nvSpPr>
          <p:cNvPr id="228361" name="Text Box 9"/>
          <p:cNvSpPr txBox="1">
            <a:spLocks noChangeArrowheads="1"/>
          </p:cNvSpPr>
          <p:nvPr/>
        </p:nvSpPr>
        <p:spPr bwMode="auto">
          <a:xfrm>
            <a:off x="4114800" y="2747963"/>
            <a:ext cx="1471613" cy="519112"/>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lgn="l" eaLnBrk="0" hangingPunct="0"/>
            <a:r>
              <a:rPr lang="en-US" sz="2800" dirty="0">
                <a:solidFill>
                  <a:srgbClr val="FFFF00"/>
                </a:solidFill>
                <a:latin typeface="Arial Unicode MS" pitchFamily="34" charset="-128"/>
              </a:rPr>
              <a:t>Balance</a:t>
            </a:r>
            <a:endParaRPr lang="en-US" sz="2400" dirty="0">
              <a:solidFill>
                <a:srgbClr val="FFFF00"/>
              </a:solidFill>
              <a:latin typeface="Arial Unicode MS" pitchFamily="34" charset="-128"/>
            </a:endParaRPr>
          </a:p>
        </p:txBody>
      </p:sp>
      <p:sp>
        <p:nvSpPr>
          <p:cNvPr id="228365" name="AutoShape 13"/>
          <p:cNvSpPr>
            <a:spLocks noChangeArrowheads="1"/>
          </p:cNvSpPr>
          <p:nvPr/>
        </p:nvSpPr>
        <p:spPr bwMode="auto">
          <a:xfrm>
            <a:off x="3733800" y="4114800"/>
            <a:ext cx="1905000" cy="1371600"/>
          </a:xfrm>
          <a:prstGeom prst="irregularSeal2">
            <a:avLst/>
          </a:prstGeom>
          <a:solidFill>
            <a:schemeClr val="accent1"/>
          </a:solidFill>
          <a:ln w="9525">
            <a:solidFill>
              <a:schemeClr val="tx1"/>
            </a:solidFill>
            <a:miter lim="800000"/>
            <a:headEnd/>
            <a:tailEnd/>
          </a:ln>
          <a:effectLst>
            <a:outerShdw blurRad="50800" dist="50800" dir="5400000" algn="ctr" rotWithShape="0">
              <a:schemeClr val="bg1"/>
            </a:outerShdw>
          </a:effectLst>
        </p:spPr>
        <p:txBody>
          <a:bodyPr wrap="none" anchor="ctr"/>
          <a:lstStyle/>
          <a:p>
            <a:pPr algn="ctr"/>
            <a:r>
              <a:rPr lang="en-US" sz="2400" dirty="0" smtClean="0">
                <a:effectLst>
                  <a:outerShdw blurRad="38100" dist="38100" dir="2700000" algn="tl">
                    <a:srgbClr val="000000">
                      <a:alpha val="43137"/>
                    </a:srgbClr>
                  </a:outerShdw>
                </a:effectLst>
              </a:rPr>
              <a:t>Conflict</a:t>
            </a:r>
            <a:endParaRPr lang="en-US" sz="2400" dirty="0">
              <a:effectLst>
                <a:outerShdw blurRad="38100" dist="38100" dir="2700000" algn="tl">
                  <a:srgbClr val="000000">
                    <a:alpha val="43137"/>
                  </a:srgbClr>
                </a:outerShdw>
              </a:effectLst>
            </a:endParaRPr>
          </a:p>
        </p:txBody>
      </p:sp>
      <p:pic>
        <p:nvPicPr>
          <p:cNvPr id="228366" name="Picture 14"/>
          <p:cNvPicPr>
            <a:picLocks noChangeAspect="1" noChangeArrowheads="1"/>
          </p:cNvPicPr>
          <p:nvPr/>
        </p:nvPicPr>
        <p:blipFill>
          <a:blip r:embed="rId2" cstate="print"/>
          <a:srcRect/>
          <a:stretch>
            <a:fillRect/>
          </a:stretch>
        </p:blipFill>
        <p:spPr bwMode="auto">
          <a:xfrm>
            <a:off x="4724400" y="5190120"/>
            <a:ext cx="1579563" cy="1667879"/>
          </a:xfrm>
          <a:prstGeom prst="rect">
            <a:avLst/>
          </a:prstGeom>
          <a:noFill/>
          <a:ln w="9525">
            <a:noFill/>
            <a:miter lim="800000"/>
            <a:headEnd/>
            <a:tailEnd/>
          </a:ln>
          <a:effectLst/>
        </p:spPr>
      </p:pic>
      <p:pic>
        <p:nvPicPr>
          <p:cNvPr id="228367" name="Picture 15"/>
          <p:cNvPicPr>
            <a:picLocks noChangeAspect="1" noChangeArrowheads="1"/>
          </p:cNvPicPr>
          <p:nvPr/>
        </p:nvPicPr>
        <p:blipFill>
          <a:blip r:embed="rId3" cstate="print"/>
          <a:srcRect/>
          <a:stretch>
            <a:fillRect/>
          </a:stretch>
        </p:blipFill>
        <p:spPr bwMode="auto">
          <a:xfrm flipH="1">
            <a:off x="2286000" y="5250744"/>
            <a:ext cx="1828800" cy="1607255"/>
          </a:xfrm>
          <a:prstGeom prst="rect">
            <a:avLst/>
          </a:prstGeom>
          <a:noFill/>
          <a:ln w="9525">
            <a:noFill/>
            <a:miter lim="800000"/>
            <a:headEnd/>
            <a:tailEnd/>
          </a:ln>
          <a:effectLst/>
        </p:spPr>
      </p:pic>
      <p:cxnSp>
        <p:nvCxnSpPr>
          <p:cNvPr id="17" name="Straight Connector 16"/>
          <p:cNvCxnSpPr/>
          <p:nvPr/>
        </p:nvCxnSpPr>
        <p:spPr>
          <a:xfrm rot="5400000">
            <a:off x="876300" y="3543300"/>
            <a:ext cx="1905000" cy="0"/>
          </a:xfrm>
          <a:prstGeom prst="line">
            <a:avLst/>
          </a:prstGeom>
          <a:ln w="38100">
            <a:solidFill>
              <a:schemeClr val="tx1"/>
            </a:solidFill>
          </a:ln>
          <a:effectLst>
            <a:outerShdw blurRad="50800" dist="76200" dir="318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438900" y="3619500"/>
            <a:ext cx="1905000" cy="0"/>
          </a:xfrm>
          <a:prstGeom prst="line">
            <a:avLst/>
          </a:prstGeom>
          <a:ln w="38100">
            <a:solidFill>
              <a:schemeClr val="tx1"/>
            </a:solidFill>
          </a:ln>
          <a:effectLst>
            <a:outerShdw blurRad="50800" dist="76200" dir="318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533400" y="3657599"/>
            <a:ext cx="7848600" cy="0"/>
          </a:xfrm>
          <a:prstGeom prst="line">
            <a:avLst/>
          </a:prstGeom>
          <a:ln w="38100">
            <a:solidFill>
              <a:schemeClr val="tx1"/>
            </a:solidFill>
          </a:ln>
          <a:effectLst>
            <a:outerShdw blurRad="50800" dist="76200" dir="318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22" name="AutoShape 8"/>
          <p:cNvSpPr>
            <a:spLocks noChangeArrowheads="1"/>
          </p:cNvSpPr>
          <p:nvPr/>
        </p:nvSpPr>
        <p:spPr bwMode="auto">
          <a:xfrm>
            <a:off x="4419600" y="3352800"/>
            <a:ext cx="685800" cy="609600"/>
          </a:xfrm>
          <a:prstGeom prst="star4">
            <a:avLst>
              <a:gd name="adj" fmla="val 12500"/>
            </a:avLst>
          </a:prstGeom>
          <a:solidFill>
            <a:srgbClr val="FF0000"/>
          </a:solidFill>
          <a:ln w="9525">
            <a:solidFill>
              <a:schemeClr val="tx1"/>
            </a:solidFill>
            <a:miter lim="800000"/>
            <a:headEnd/>
            <a:tailEnd/>
          </a:ln>
          <a:effectLst/>
        </p:spPr>
        <p:txBody>
          <a:bodyPr wrap="none" anchor="ctr"/>
          <a:lstStyle/>
          <a:p>
            <a:endParaRPr lang="en-US"/>
          </a:p>
        </p:txBody>
      </p:sp>
      <p:sp>
        <p:nvSpPr>
          <p:cNvPr id="15" name="AutoShape 8"/>
          <p:cNvSpPr>
            <a:spLocks noChangeArrowheads="1"/>
          </p:cNvSpPr>
          <p:nvPr/>
        </p:nvSpPr>
        <p:spPr bwMode="auto">
          <a:xfrm>
            <a:off x="4419600" y="3352800"/>
            <a:ext cx="685800" cy="609600"/>
          </a:xfrm>
          <a:prstGeom prst="star4">
            <a:avLst>
              <a:gd name="adj" fmla="val 12500"/>
            </a:avLst>
          </a:prstGeom>
          <a:solidFill>
            <a:srgbClr val="FF0000"/>
          </a:solidFill>
          <a:ln w="9525">
            <a:solidFill>
              <a:schemeClr val="tx1"/>
            </a:solidFill>
            <a:miter lim="800000"/>
            <a:headEnd/>
            <a:tailEnd/>
          </a:ln>
          <a:effectLst/>
        </p:spPr>
        <p:txBody>
          <a:bodyPr wrap="none" anchor="ctr"/>
          <a:lstStyle/>
          <a:p>
            <a:endParaRPr lang="en-US"/>
          </a:p>
        </p:txBody>
      </p:sp>
      <p:sp>
        <p:nvSpPr>
          <p:cNvPr id="16" name="AutoShape 8"/>
          <p:cNvSpPr>
            <a:spLocks noChangeArrowheads="1"/>
          </p:cNvSpPr>
          <p:nvPr/>
        </p:nvSpPr>
        <p:spPr bwMode="auto">
          <a:xfrm>
            <a:off x="4419600" y="3352800"/>
            <a:ext cx="685800" cy="609600"/>
          </a:xfrm>
          <a:prstGeom prst="star4">
            <a:avLst>
              <a:gd name="adj" fmla="val 12500"/>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28356"/>
                                        </p:tgtEl>
                                        <p:attrNameLst>
                                          <p:attrName>style.visibility</p:attrName>
                                        </p:attrNameLst>
                                      </p:cBhvr>
                                      <p:to>
                                        <p:strVal val="visible"/>
                                      </p:to>
                                    </p:set>
                                    <p:anim calcmode="lin" valueType="num">
                                      <p:cBhvr>
                                        <p:cTn id="7" dur="500" fill="hold"/>
                                        <p:tgtEl>
                                          <p:spTgt spid="228356"/>
                                        </p:tgtEl>
                                        <p:attrNameLst>
                                          <p:attrName>ppt_w</p:attrName>
                                        </p:attrNameLst>
                                      </p:cBhvr>
                                      <p:tavLst>
                                        <p:tav tm="0">
                                          <p:val>
                                            <p:fltVal val="0"/>
                                          </p:val>
                                        </p:tav>
                                        <p:tav tm="100000">
                                          <p:val>
                                            <p:strVal val="#ppt_w"/>
                                          </p:val>
                                        </p:tav>
                                      </p:tavLst>
                                    </p:anim>
                                    <p:anim calcmode="lin" valueType="num">
                                      <p:cBhvr>
                                        <p:cTn id="8" dur="500" fill="hold"/>
                                        <p:tgtEl>
                                          <p:spTgt spid="228356"/>
                                        </p:tgtEl>
                                        <p:attrNameLst>
                                          <p:attrName>ppt_h</p:attrName>
                                        </p:attrNameLst>
                                      </p:cBhvr>
                                      <p:tavLst>
                                        <p:tav tm="0">
                                          <p:val>
                                            <p:fltVal val="0"/>
                                          </p:val>
                                        </p:tav>
                                        <p:tav tm="100000">
                                          <p:val>
                                            <p:strVal val="#ppt_h"/>
                                          </p:val>
                                        </p:tav>
                                      </p:tavLst>
                                    </p:anim>
                                    <p:anim calcmode="lin" valueType="num">
                                      <p:cBhvr>
                                        <p:cTn id="9" dur="500" fill="hold"/>
                                        <p:tgtEl>
                                          <p:spTgt spid="228356"/>
                                        </p:tgtEl>
                                        <p:attrNameLst>
                                          <p:attrName>ppt_x</p:attrName>
                                        </p:attrNameLst>
                                      </p:cBhvr>
                                      <p:tavLst>
                                        <p:tav tm="0">
                                          <p:val>
                                            <p:fltVal val="0.5"/>
                                          </p:val>
                                        </p:tav>
                                        <p:tav tm="100000">
                                          <p:val>
                                            <p:strVal val="#ppt_x"/>
                                          </p:val>
                                        </p:tav>
                                      </p:tavLst>
                                    </p:anim>
                                    <p:anim calcmode="lin" valueType="num">
                                      <p:cBhvr>
                                        <p:cTn id="10" dur="500" fill="hold"/>
                                        <p:tgtEl>
                                          <p:spTgt spid="228356"/>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28357"/>
                                        </p:tgtEl>
                                        <p:attrNameLst>
                                          <p:attrName>style.visibility</p:attrName>
                                        </p:attrNameLst>
                                      </p:cBhvr>
                                      <p:to>
                                        <p:strVal val="visible"/>
                                      </p:to>
                                    </p:set>
                                    <p:anim calcmode="lin" valueType="num">
                                      <p:cBhvr>
                                        <p:cTn id="15" dur="500" fill="hold"/>
                                        <p:tgtEl>
                                          <p:spTgt spid="228357"/>
                                        </p:tgtEl>
                                        <p:attrNameLst>
                                          <p:attrName>ppt_w</p:attrName>
                                        </p:attrNameLst>
                                      </p:cBhvr>
                                      <p:tavLst>
                                        <p:tav tm="0">
                                          <p:val>
                                            <p:fltVal val="0"/>
                                          </p:val>
                                        </p:tav>
                                        <p:tav tm="100000">
                                          <p:val>
                                            <p:strVal val="#ppt_w"/>
                                          </p:val>
                                        </p:tav>
                                      </p:tavLst>
                                    </p:anim>
                                    <p:anim calcmode="lin" valueType="num">
                                      <p:cBhvr>
                                        <p:cTn id="16" dur="500" fill="hold"/>
                                        <p:tgtEl>
                                          <p:spTgt spid="228357"/>
                                        </p:tgtEl>
                                        <p:attrNameLst>
                                          <p:attrName>ppt_h</p:attrName>
                                        </p:attrNameLst>
                                      </p:cBhvr>
                                      <p:tavLst>
                                        <p:tav tm="0">
                                          <p:val>
                                            <p:fltVal val="0"/>
                                          </p:val>
                                        </p:tav>
                                        <p:tav tm="100000">
                                          <p:val>
                                            <p:strVal val="#ppt_h"/>
                                          </p:val>
                                        </p:tav>
                                      </p:tavLst>
                                    </p:anim>
                                    <p:anim calcmode="lin" valueType="num">
                                      <p:cBhvr>
                                        <p:cTn id="17" dur="500" fill="hold"/>
                                        <p:tgtEl>
                                          <p:spTgt spid="228357"/>
                                        </p:tgtEl>
                                        <p:attrNameLst>
                                          <p:attrName>ppt_x</p:attrName>
                                        </p:attrNameLst>
                                      </p:cBhvr>
                                      <p:tavLst>
                                        <p:tav tm="0">
                                          <p:val>
                                            <p:fltVal val="0.5"/>
                                          </p:val>
                                        </p:tav>
                                        <p:tav tm="100000">
                                          <p:val>
                                            <p:strVal val="#ppt_x"/>
                                          </p:val>
                                        </p:tav>
                                      </p:tavLst>
                                    </p:anim>
                                    <p:anim calcmode="lin" valueType="num">
                                      <p:cBhvr>
                                        <p:cTn id="18" dur="500" fill="hold"/>
                                        <p:tgtEl>
                                          <p:spTgt spid="228357"/>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3" presetClass="entr" presetSubtype="528" fill="hold" grpId="0" nodeType="afterEffect">
                                  <p:stCondLst>
                                    <p:cond delay="0"/>
                                  </p:stCondLst>
                                  <p:childTnLst>
                                    <p:set>
                                      <p:cBhvr>
                                        <p:cTn id="21" dur="1" fill="hold">
                                          <p:stCondLst>
                                            <p:cond delay="0"/>
                                          </p:stCondLst>
                                        </p:cTn>
                                        <p:tgtEl>
                                          <p:spTgt spid="228361"/>
                                        </p:tgtEl>
                                        <p:attrNameLst>
                                          <p:attrName>style.visibility</p:attrName>
                                        </p:attrNameLst>
                                      </p:cBhvr>
                                      <p:to>
                                        <p:strVal val="visible"/>
                                      </p:to>
                                    </p:set>
                                    <p:anim calcmode="lin" valueType="num">
                                      <p:cBhvr>
                                        <p:cTn id="22" dur="500" fill="hold"/>
                                        <p:tgtEl>
                                          <p:spTgt spid="228361"/>
                                        </p:tgtEl>
                                        <p:attrNameLst>
                                          <p:attrName>ppt_w</p:attrName>
                                        </p:attrNameLst>
                                      </p:cBhvr>
                                      <p:tavLst>
                                        <p:tav tm="0">
                                          <p:val>
                                            <p:fltVal val="0"/>
                                          </p:val>
                                        </p:tav>
                                        <p:tav tm="100000">
                                          <p:val>
                                            <p:strVal val="#ppt_w"/>
                                          </p:val>
                                        </p:tav>
                                      </p:tavLst>
                                    </p:anim>
                                    <p:anim calcmode="lin" valueType="num">
                                      <p:cBhvr>
                                        <p:cTn id="23" dur="500" fill="hold"/>
                                        <p:tgtEl>
                                          <p:spTgt spid="228361"/>
                                        </p:tgtEl>
                                        <p:attrNameLst>
                                          <p:attrName>ppt_h</p:attrName>
                                        </p:attrNameLst>
                                      </p:cBhvr>
                                      <p:tavLst>
                                        <p:tav tm="0">
                                          <p:val>
                                            <p:fltVal val="0"/>
                                          </p:val>
                                        </p:tav>
                                        <p:tav tm="100000">
                                          <p:val>
                                            <p:strVal val="#ppt_h"/>
                                          </p:val>
                                        </p:tav>
                                      </p:tavLst>
                                    </p:anim>
                                    <p:anim calcmode="lin" valueType="num">
                                      <p:cBhvr>
                                        <p:cTn id="24" dur="500" fill="hold"/>
                                        <p:tgtEl>
                                          <p:spTgt spid="228361"/>
                                        </p:tgtEl>
                                        <p:attrNameLst>
                                          <p:attrName>ppt_x</p:attrName>
                                        </p:attrNameLst>
                                      </p:cBhvr>
                                      <p:tavLst>
                                        <p:tav tm="0">
                                          <p:val>
                                            <p:fltVal val="0.5"/>
                                          </p:val>
                                        </p:tav>
                                        <p:tav tm="100000">
                                          <p:val>
                                            <p:strVal val="#ppt_x"/>
                                          </p:val>
                                        </p:tav>
                                      </p:tavLst>
                                    </p:anim>
                                    <p:anim calcmode="lin" valueType="num">
                                      <p:cBhvr>
                                        <p:cTn id="25" dur="500" fill="hold"/>
                                        <p:tgtEl>
                                          <p:spTgt spid="228361"/>
                                        </p:tgtEl>
                                        <p:attrNameLst>
                                          <p:attrName>ppt_y</p:attrName>
                                        </p:attrNameLst>
                                      </p:cBhvr>
                                      <p:tavLst>
                                        <p:tav tm="0">
                                          <p:val>
                                            <p:fltVal val="0.5"/>
                                          </p:val>
                                        </p:tav>
                                        <p:tav tm="100000">
                                          <p:val>
                                            <p:strVal val="#ppt_y"/>
                                          </p:val>
                                        </p:tav>
                                      </p:tavLst>
                                    </p:anim>
                                  </p:childTnLst>
                                </p:cTn>
                              </p:par>
                              <p:par>
                                <p:cTn id="26" presetID="23" presetClass="entr" presetSubtype="528"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 calcmode="lin" valueType="num">
                                      <p:cBhvr>
                                        <p:cTn id="30" dur="500" fill="hold"/>
                                        <p:tgtEl>
                                          <p:spTgt spid="22"/>
                                        </p:tgtEl>
                                        <p:attrNameLst>
                                          <p:attrName>ppt_x</p:attrName>
                                        </p:attrNameLst>
                                      </p:cBhvr>
                                      <p:tavLst>
                                        <p:tav tm="0">
                                          <p:val>
                                            <p:fltVal val="0.5"/>
                                          </p:val>
                                        </p:tav>
                                        <p:tav tm="100000">
                                          <p:val>
                                            <p:strVal val="#ppt_x"/>
                                          </p:val>
                                        </p:tav>
                                      </p:tavLst>
                                    </p:anim>
                                    <p:anim calcmode="lin" valueType="num">
                                      <p:cBhvr>
                                        <p:cTn id="31" dur="500" fill="hold"/>
                                        <p:tgtEl>
                                          <p:spTgt spid="22"/>
                                        </p:tgtEl>
                                        <p:attrNameLst>
                                          <p:attrName>ppt_y</p:attrName>
                                        </p:attrNameLst>
                                      </p:cBhvr>
                                      <p:tavLst>
                                        <p:tav tm="0">
                                          <p:val>
                                            <p:fltVal val="0.5"/>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grpId="0" nodeType="clickEffect">
                                  <p:stCondLst>
                                    <p:cond delay="0"/>
                                  </p:stCondLst>
                                  <p:childTnLst>
                                    <p:set>
                                      <p:cBhvr>
                                        <p:cTn id="35" dur="1" fill="hold">
                                          <p:stCondLst>
                                            <p:cond delay="0"/>
                                          </p:stCondLst>
                                        </p:cTn>
                                        <p:tgtEl>
                                          <p:spTgt spid="228358"/>
                                        </p:tgtEl>
                                        <p:attrNameLst>
                                          <p:attrName>style.visibility</p:attrName>
                                        </p:attrNameLst>
                                      </p:cBhvr>
                                      <p:to>
                                        <p:strVal val="visible"/>
                                      </p:to>
                                    </p:set>
                                    <p:anim calcmode="lin" valueType="num">
                                      <p:cBhvr additive="base">
                                        <p:cTn id="36" dur="500" fill="hold"/>
                                        <p:tgtEl>
                                          <p:spTgt spid="228358"/>
                                        </p:tgtEl>
                                        <p:attrNameLst>
                                          <p:attrName>ppt_x</p:attrName>
                                        </p:attrNameLst>
                                      </p:cBhvr>
                                      <p:tavLst>
                                        <p:tav tm="0">
                                          <p:val>
                                            <p:strVal val="1+#ppt_w/2"/>
                                          </p:val>
                                        </p:tav>
                                        <p:tav tm="100000">
                                          <p:val>
                                            <p:strVal val="#ppt_x"/>
                                          </p:val>
                                        </p:tav>
                                      </p:tavLst>
                                    </p:anim>
                                    <p:anim calcmode="lin" valueType="num">
                                      <p:cBhvr additive="base">
                                        <p:cTn id="37" dur="500" fill="hold"/>
                                        <p:tgtEl>
                                          <p:spTgt spid="22835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grpId="0" nodeType="clickEffect">
                                  <p:stCondLst>
                                    <p:cond delay="0"/>
                                  </p:stCondLst>
                                  <p:childTnLst>
                                    <p:set>
                                      <p:cBhvr>
                                        <p:cTn id="41" dur="1" fill="hold">
                                          <p:stCondLst>
                                            <p:cond delay="0"/>
                                          </p:stCondLst>
                                        </p:cTn>
                                        <p:tgtEl>
                                          <p:spTgt spid="228359"/>
                                        </p:tgtEl>
                                        <p:attrNameLst>
                                          <p:attrName>style.visibility</p:attrName>
                                        </p:attrNameLst>
                                      </p:cBhvr>
                                      <p:to>
                                        <p:strVal val="visible"/>
                                      </p:to>
                                    </p:set>
                                    <p:anim calcmode="lin" valueType="num">
                                      <p:cBhvr additive="base">
                                        <p:cTn id="42" dur="500" fill="hold"/>
                                        <p:tgtEl>
                                          <p:spTgt spid="228359"/>
                                        </p:tgtEl>
                                        <p:attrNameLst>
                                          <p:attrName>ppt_x</p:attrName>
                                        </p:attrNameLst>
                                      </p:cBhvr>
                                      <p:tavLst>
                                        <p:tav tm="0">
                                          <p:val>
                                            <p:strVal val="0-#ppt_w/2"/>
                                          </p:val>
                                        </p:tav>
                                        <p:tav tm="100000">
                                          <p:val>
                                            <p:strVal val="#ppt_x"/>
                                          </p:val>
                                        </p:tav>
                                      </p:tavLst>
                                    </p:anim>
                                    <p:anim calcmode="lin" valueType="num">
                                      <p:cBhvr additive="base">
                                        <p:cTn id="43" dur="500" fill="hold"/>
                                        <p:tgtEl>
                                          <p:spTgt spid="22835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228366"/>
                                        </p:tgtEl>
                                        <p:attrNameLst>
                                          <p:attrName>style.visibility</p:attrName>
                                        </p:attrNameLst>
                                      </p:cBhvr>
                                      <p:to>
                                        <p:strVal val="visible"/>
                                      </p:to>
                                    </p:set>
                                    <p:anim calcmode="lin" valueType="num">
                                      <p:cBhvr additive="base">
                                        <p:cTn id="48" dur="500" fill="hold"/>
                                        <p:tgtEl>
                                          <p:spTgt spid="228366"/>
                                        </p:tgtEl>
                                        <p:attrNameLst>
                                          <p:attrName>ppt_x</p:attrName>
                                        </p:attrNameLst>
                                      </p:cBhvr>
                                      <p:tavLst>
                                        <p:tav tm="0">
                                          <p:val>
                                            <p:strVal val="1+#ppt_w/2"/>
                                          </p:val>
                                        </p:tav>
                                        <p:tav tm="100000">
                                          <p:val>
                                            <p:strVal val="#ppt_x"/>
                                          </p:val>
                                        </p:tav>
                                      </p:tavLst>
                                    </p:anim>
                                    <p:anim calcmode="lin" valueType="num">
                                      <p:cBhvr additive="base">
                                        <p:cTn id="49" dur="500" fill="hold"/>
                                        <p:tgtEl>
                                          <p:spTgt spid="228366"/>
                                        </p:tgtEl>
                                        <p:attrNameLst>
                                          <p:attrName>ppt_y</p:attrName>
                                        </p:attrNameLst>
                                      </p:cBhvr>
                                      <p:tavLst>
                                        <p:tav tm="0">
                                          <p:val>
                                            <p:strVal val="#ppt_y"/>
                                          </p:val>
                                        </p:tav>
                                        <p:tav tm="100000">
                                          <p:val>
                                            <p:strVal val="#ppt_y"/>
                                          </p:val>
                                        </p:tav>
                                      </p:tavLst>
                                    </p:anim>
                                  </p:childTnLst>
                                </p:cTn>
                              </p:par>
                              <p:par>
                                <p:cTn id="50" presetID="23" presetClass="entr" presetSubtype="528"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 calcmode="lin" valueType="num">
                                      <p:cBhvr>
                                        <p:cTn id="54" dur="500" fill="hold"/>
                                        <p:tgtEl>
                                          <p:spTgt spid="15"/>
                                        </p:tgtEl>
                                        <p:attrNameLst>
                                          <p:attrName>ppt_x</p:attrName>
                                        </p:attrNameLst>
                                      </p:cBhvr>
                                      <p:tavLst>
                                        <p:tav tm="0">
                                          <p:val>
                                            <p:fltVal val="0.5"/>
                                          </p:val>
                                        </p:tav>
                                        <p:tav tm="100000">
                                          <p:val>
                                            <p:strVal val="#ppt_x"/>
                                          </p:val>
                                        </p:tav>
                                      </p:tavLst>
                                    </p:anim>
                                    <p:anim calcmode="lin" valueType="num">
                                      <p:cBhvr>
                                        <p:cTn id="55" dur="500" fill="hold"/>
                                        <p:tgtEl>
                                          <p:spTgt spid="15"/>
                                        </p:tgtEl>
                                        <p:attrNameLst>
                                          <p:attrName>ppt_y</p:attrName>
                                        </p:attrNameLst>
                                      </p:cBhvr>
                                      <p:tavLst>
                                        <p:tav tm="0">
                                          <p:val>
                                            <p:fltVal val="0.5"/>
                                          </p:val>
                                        </p:tav>
                                        <p:tav tm="100000">
                                          <p:val>
                                            <p:strVal val="#ppt_y"/>
                                          </p:val>
                                        </p:tav>
                                      </p:tavLst>
                                    </p:anim>
                                  </p:childTnLst>
                                </p:cTn>
                              </p:par>
                              <p:par>
                                <p:cTn id="56" presetID="0" presetClass="path" presetSubtype="0" accel="50000" decel="50000" fill="hold" grpId="1" nodeType="withEffect">
                                  <p:stCondLst>
                                    <p:cond delay="0"/>
                                  </p:stCondLst>
                                  <p:childTnLst>
                                    <p:animMotion origin="layout" path="M 0 0 C 0.00138 -0.00116 0.00277 -0.00278 0.00434 -0.00371 C 0.00711 -0.00533 0.01284 -0.00764 0.01284 -0.00764 C 0.05225 -0.00533 0.05833 -0.00394 0.1 -0.00556 C 0.11284 -0.00348 0.1243 0.00023 0.13715 0.00185 C 0.14583 0.01435 0.16215 0.01712 0.1743 0.01921 C 0.17951 0.01851 0.18472 0.01828 0.18993 0.01712 C 0.19288 0.01643 0.19566 0.01458 0.19861 0.01342 C 0.2 0.01273 0.20277 0.01157 0.20277 0.01157 C 0.21215 0.01319 0.21822 0.01388 0.22708 0.00949 C 0.23125 0.00439 0.23385 -0.00417 0.23576 -0.01135 C 0.22604 -0.01551 0.23784 -0.01042 0.22291 -0.01713 C 0.22152 -0.01783 0.21857 -0.01899 0.21857 -0.01899 C 0.19635 -0.01737 0.19166 -0.01644 0.17291 -0.00764 C 0.16979 -0.00625 0.16215 -0.00232 0.15989 -0.00186 C 0.15659 -0.00116 0.15 0 0.15 0 " pathEditMode="relative" ptsTypes="fffffffffffffffA">
                                      <p:cBhvr>
                                        <p:cTn id="57" dur="2000" fill="hold"/>
                                        <p:tgtEl>
                                          <p:spTgt spid="15"/>
                                        </p:tgtEl>
                                        <p:attrNameLst>
                                          <p:attrName>ppt_x</p:attrName>
                                          <p:attrName>ppt_y</p:attrName>
                                        </p:attrNameLst>
                                      </p:cBhvr>
                                    </p:animMotion>
                                  </p:childTnLst>
                                </p:cTn>
                              </p:par>
                            </p:childTnLst>
                          </p:cTn>
                        </p:par>
                        <p:par>
                          <p:cTn id="58" fill="hold">
                            <p:stCondLst>
                              <p:cond delay="2000"/>
                            </p:stCondLst>
                            <p:childTnLst>
                              <p:par>
                                <p:cTn id="59" presetID="2" presetClass="entr" presetSubtype="8" fill="hold" nodeType="afterEffect">
                                  <p:stCondLst>
                                    <p:cond delay="0"/>
                                  </p:stCondLst>
                                  <p:childTnLst>
                                    <p:set>
                                      <p:cBhvr>
                                        <p:cTn id="60" dur="1" fill="hold">
                                          <p:stCondLst>
                                            <p:cond delay="0"/>
                                          </p:stCondLst>
                                        </p:cTn>
                                        <p:tgtEl>
                                          <p:spTgt spid="228367"/>
                                        </p:tgtEl>
                                        <p:attrNameLst>
                                          <p:attrName>style.visibility</p:attrName>
                                        </p:attrNameLst>
                                      </p:cBhvr>
                                      <p:to>
                                        <p:strVal val="visible"/>
                                      </p:to>
                                    </p:set>
                                    <p:anim calcmode="lin" valueType="num">
                                      <p:cBhvr additive="base">
                                        <p:cTn id="61" dur="500" fill="hold"/>
                                        <p:tgtEl>
                                          <p:spTgt spid="228367"/>
                                        </p:tgtEl>
                                        <p:attrNameLst>
                                          <p:attrName>ppt_x</p:attrName>
                                        </p:attrNameLst>
                                      </p:cBhvr>
                                      <p:tavLst>
                                        <p:tav tm="0">
                                          <p:val>
                                            <p:strVal val="0-#ppt_w/2"/>
                                          </p:val>
                                        </p:tav>
                                        <p:tav tm="100000">
                                          <p:val>
                                            <p:strVal val="#ppt_x"/>
                                          </p:val>
                                        </p:tav>
                                      </p:tavLst>
                                    </p:anim>
                                    <p:anim calcmode="lin" valueType="num">
                                      <p:cBhvr additive="base">
                                        <p:cTn id="62" dur="500" fill="hold"/>
                                        <p:tgtEl>
                                          <p:spTgt spid="228367"/>
                                        </p:tgtEl>
                                        <p:attrNameLst>
                                          <p:attrName>ppt_y</p:attrName>
                                        </p:attrNameLst>
                                      </p:cBhvr>
                                      <p:tavLst>
                                        <p:tav tm="0">
                                          <p:val>
                                            <p:strVal val="#ppt_y"/>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0" presetClass="path" presetSubtype="0" accel="50000" decel="50000" fill="hold" grpId="1" nodeType="withEffect">
                                  <p:stCondLst>
                                    <p:cond delay="0"/>
                                  </p:stCondLst>
                                  <p:childTnLst>
                                    <p:animMotion origin="layout" path="M 0 0 C -0.00764 0.00139 -0.01407 0.0037 -0.02153 0.00556 C -0.04862 0.00463 -0.07101 0.00833 -0.09566 0 C -0.10087 -0.00694 -0.09705 -0.00324 -0.10712 -0.00764 C -0.10851 -0.00833 -0.11146 -0.00972 -0.11146 -0.00972 C -0.12101 -0.00903 -0.13056 -0.00903 -0.14011 -0.00764 C -0.15591 -0.00509 -0.14167 -0.00278 -0.15573 -0.00208 C -0.17674 -0.00093 -0.19757 -0.00069 -0.21858 0 C -0.21997 0.00069 -0.22171 0.00069 -0.22292 0.00185 C -0.22327 0.00208 -0.22813 0.01157 -0.22709 0.01319 C -0.22605 0.01458 -0.22431 0.01204 -0.22292 0.01134 C -0.21754 0.00417 -0.20868 0.00417 -0.20139 0.00185 C -0.19219 0.00301 -0.18316 0.0037 -0.17431 0.00741 C -0.17344 0.0088 -0.17275 0.01065 -0.17153 0.01134 C -0.16875 0.01319 -0.16285 0.01505 -0.16285 0.01505 C -0.15712 0.0125 -0.15851 0.01528 -0.15851 0.00741 " pathEditMode="relative" ptsTypes="fffffffffffffffA">
                                      <p:cBhvr>
                                        <p:cTn id="70" dur="2000" fill="hold"/>
                                        <p:tgtEl>
                                          <p:spTgt spid="16"/>
                                        </p:tgtEl>
                                        <p:attrNameLst>
                                          <p:attrName>ppt_x</p:attrName>
                                          <p:attrName>ppt_y</p:attrName>
                                        </p:attrNameLst>
                                      </p:cBhvr>
                                    </p:animMotion>
                                  </p:childTnLst>
                                </p:cTn>
                              </p:par>
                            </p:childTnLst>
                          </p:cTn>
                        </p:par>
                        <p:par>
                          <p:cTn id="71" fill="hold">
                            <p:stCondLst>
                              <p:cond delay="4000"/>
                            </p:stCondLst>
                            <p:childTnLst>
                              <p:par>
                                <p:cTn id="72" presetID="55" presetClass="entr" presetSubtype="0" fill="hold" grpId="0" nodeType="afterEffect">
                                  <p:stCondLst>
                                    <p:cond delay="0"/>
                                  </p:stCondLst>
                                  <p:childTnLst>
                                    <p:set>
                                      <p:cBhvr>
                                        <p:cTn id="73" dur="1" fill="hold">
                                          <p:stCondLst>
                                            <p:cond delay="0"/>
                                          </p:stCondLst>
                                        </p:cTn>
                                        <p:tgtEl>
                                          <p:spTgt spid="228365"/>
                                        </p:tgtEl>
                                        <p:attrNameLst>
                                          <p:attrName>style.visibility</p:attrName>
                                        </p:attrNameLst>
                                      </p:cBhvr>
                                      <p:to>
                                        <p:strVal val="visible"/>
                                      </p:to>
                                    </p:set>
                                    <p:anim calcmode="lin" valueType="num">
                                      <p:cBhvr>
                                        <p:cTn id="74" dur="500" fill="hold"/>
                                        <p:tgtEl>
                                          <p:spTgt spid="228365"/>
                                        </p:tgtEl>
                                        <p:attrNameLst>
                                          <p:attrName>ppt_w</p:attrName>
                                        </p:attrNameLst>
                                      </p:cBhvr>
                                      <p:tavLst>
                                        <p:tav tm="0">
                                          <p:val>
                                            <p:strVal val="#ppt_w*0.70"/>
                                          </p:val>
                                        </p:tav>
                                        <p:tav tm="100000">
                                          <p:val>
                                            <p:strVal val="#ppt_w"/>
                                          </p:val>
                                        </p:tav>
                                      </p:tavLst>
                                    </p:anim>
                                    <p:anim calcmode="lin" valueType="num">
                                      <p:cBhvr>
                                        <p:cTn id="75" dur="500" fill="hold"/>
                                        <p:tgtEl>
                                          <p:spTgt spid="228365"/>
                                        </p:tgtEl>
                                        <p:attrNameLst>
                                          <p:attrName>ppt_h</p:attrName>
                                        </p:attrNameLst>
                                      </p:cBhvr>
                                      <p:tavLst>
                                        <p:tav tm="0">
                                          <p:val>
                                            <p:strVal val="#ppt_h"/>
                                          </p:val>
                                        </p:tav>
                                        <p:tav tm="100000">
                                          <p:val>
                                            <p:strVal val="#ppt_h"/>
                                          </p:val>
                                        </p:tav>
                                      </p:tavLst>
                                    </p:anim>
                                    <p:animEffect transition="in" filter="fade">
                                      <p:cBhvr>
                                        <p:cTn id="76" dur="500"/>
                                        <p:tgtEl>
                                          <p:spTgt spid="228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6" grpId="0" autoUpdateAnimBg="0"/>
      <p:bldP spid="228357" grpId="0" autoUpdateAnimBg="0"/>
      <p:bldP spid="228358" grpId="0" autoUpdateAnimBg="0"/>
      <p:bldP spid="228359" grpId="0" autoUpdateAnimBg="0"/>
      <p:bldP spid="228361" grpId="0" autoUpdateAnimBg="0"/>
      <p:bldP spid="228365" grpId="0" animBg="1"/>
      <p:bldP spid="22" grpId="0" animBg="1"/>
      <p:bldP spid="15" grpId="0" animBg="1"/>
      <p:bldP spid="15" grpId="1" animBg="1"/>
      <p:bldP spid="16" grpId="0" animBg="1"/>
      <p:bldP spid="1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Much time spent in Romans, Galatians, and James</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4205</TotalTime>
  <Words>524</Words>
  <Application>Microsoft Office PowerPoint</Application>
  <PresentationFormat>On-screen Show (4:3)</PresentationFormat>
  <Paragraphs>95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The Gospel – Word and Spirit</vt:lpstr>
      <vt:lpstr>I. Tensions </vt:lpstr>
      <vt:lpstr>Slide 4</vt:lpstr>
      <vt:lpstr>Scientific Tensions That Keep Us In Tune</vt:lpstr>
      <vt:lpstr>Slide 6</vt:lpstr>
      <vt:lpstr>Biblical Tensions that Keep us in Tune</vt:lpstr>
      <vt:lpstr>Biblical Tensions that Keep us in Tune</vt:lpstr>
      <vt:lpstr>Slide 9</vt:lpstr>
      <vt:lpstr>II. The Gospel  </vt:lpstr>
      <vt:lpstr>Slide 11</vt:lpstr>
      <vt:lpstr>Slide 12</vt:lpstr>
      <vt:lpstr>Slide 13</vt:lpstr>
      <vt:lpstr>III. The Spirit and the Word</vt:lpstr>
      <vt:lpstr>Slide 15</vt:lpstr>
      <vt:lpstr>Slide 16</vt:lpstr>
      <vt:lpstr>Slide 17</vt:lpstr>
      <vt:lpstr>IV. Conclusion</vt:lpstr>
      <vt:lpstr>Slide 19</vt:lpstr>
      <vt:lpstr>Slide 20</vt:lpstr>
      <vt:lpstr>IV. </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122</cp:revision>
  <dcterms:created xsi:type="dcterms:W3CDTF">2010-04-18T00:31:04Z</dcterms:created>
  <dcterms:modified xsi:type="dcterms:W3CDTF">2011-09-16T17:18:26Z</dcterms:modified>
</cp:coreProperties>
</file>