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21" r:id="rId2"/>
    <p:sldId id="317" r:id="rId3"/>
    <p:sldId id="257" r:id="rId4"/>
    <p:sldId id="322" r:id="rId5"/>
    <p:sldId id="326" r:id="rId6"/>
    <p:sldId id="327" r:id="rId7"/>
    <p:sldId id="328" r:id="rId8"/>
    <p:sldId id="305" r:id="rId9"/>
    <p:sldId id="339" r:id="rId10"/>
    <p:sldId id="306" r:id="rId11"/>
    <p:sldId id="329" r:id="rId12"/>
    <p:sldId id="330" r:id="rId13"/>
    <p:sldId id="331" r:id="rId14"/>
    <p:sldId id="315" r:id="rId15"/>
    <p:sldId id="316" r:id="rId16"/>
    <p:sldId id="340" r:id="rId17"/>
    <p:sldId id="34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4F91"/>
    <a:srgbClr val="800000"/>
    <a:srgbClr val="000000"/>
    <a:srgbClr val="140E40"/>
    <a:srgbClr val="003300"/>
    <a:srgbClr val="4DB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576" autoAdjust="0"/>
  </p:normalViewPr>
  <p:slideViewPr>
    <p:cSldViewPr>
      <p:cViewPr varScale="1">
        <p:scale>
          <a:sx n="73" d="100"/>
          <a:sy n="73" d="100"/>
        </p:scale>
        <p:origin x="-1080" y="-102"/>
      </p:cViewPr>
      <p:guideLst>
        <p:guide orient="horz" pos="2160"/>
        <p:guide pos="2880"/>
      </p:guideLst>
    </p:cSldViewPr>
  </p:slideViewPr>
  <p:outlineViewPr>
    <p:cViewPr>
      <p:scale>
        <a:sx n="33" d="100"/>
        <a:sy n="33" d="100"/>
      </p:scale>
      <p:origin x="0" y="11910"/>
    </p:cViewPr>
  </p:outlineViewPr>
  <p:notesTextViewPr>
    <p:cViewPr>
      <p:scale>
        <a:sx n="100" d="100"/>
        <a:sy n="100" d="100"/>
      </p:scale>
      <p:origin x="0" y="0"/>
    </p:cViewPr>
  </p:notesTextViewPr>
  <p:notesViewPr>
    <p:cSldViewPr>
      <p:cViewPr varScale="1">
        <p:scale>
          <a:sx n="59" d="100"/>
          <a:sy n="59" d="100"/>
        </p:scale>
        <p:origin x="-25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D603B4-DE03-4A40-8112-39CC582733D4}" type="datetimeFigureOut">
              <a:rPr lang="en-US" smtClean="0"/>
              <a:pPr/>
              <a:t>12/19/2012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031148-8711-49FF-B2AA-2BBEB74EBA7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0EF9EB-4DA7-486A-80BC-3E48394FF72F}" type="datetimeFigureOut">
              <a:rPr lang="en-US" smtClean="0"/>
              <a:pPr/>
              <a:t>12/19/2012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7588B3-A282-47F9-A7D2-4447D0D196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76400"/>
            <a:ext cx="8229600" cy="4525963"/>
          </a:xfrm>
          <a:noFill/>
        </p:spPr>
        <p:txBody>
          <a:bodyPr/>
          <a:lstStyle>
            <a:lvl1pPr>
              <a:buFontTx/>
              <a:buBlip>
                <a:blip r:embed="rId2"/>
              </a:buBlip>
              <a:defRPr/>
            </a:lvl1pPr>
            <a:lvl2pPr>
              <a:buFontTx/>
              <a:buBlip>
                <a:blip r:embed="rId3"/>
              </a:buBlip>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12/19/2012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12/19/2012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12/19/2012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00000"/>
            </a:gs>
            <a:gs pos="100000">
              <a:schemeClr val="bg1"/>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12/19/2012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III. Merry Xmas </a:t>
            </a:r>
            <a:endParaRPr lang="en-US" sz="2800" dirty="0"/>
          </a:p>
        </p:txBody>
      </p:sp>
      <p:sp>
        <p:nvSpPr>
          <p:cNvPr id="3" name="Content Placeholder 2"/>
          <p:cNvSpPr>
            <a:spLocks noGrp="1"/>
          </p:cNvSpPr>
          <p:nvPr>
            <p:ph idx="1"/>
          </p:nvPr>
        </p:nvSpPr>
        <p:spPr/>
        <p:txBody>
          <a:bodyPr>
            <a:normAutofit/>
          </a:bodyPr>
          <a:lstStyle/>
          <a:p>
            <a:r>
              <a:rPr lang="en-US" dirty="0" smtClean="0"/>
              <a:t>Consider this…The X is the Greek letter chi, the initial in the word </a:t>
            </a:r>
            <a:r>
              <a:rPr lang="en-US" dirty="0" err="1" smtClean="0"/>
              <a:t>Χριστός</a:t>
            </a:r>
            <a:r>
              <a:rPr lang="en-US" dirty="0" smtClean="0"/>
              <a:t>  ( Christos ) “Christ”</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304800" y="381000"/>
            <a:ext cx="85344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l-GR" sz="2800" b="1"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ΙΧΘΥΣ</a:t>
            </a:r>
            <a:r>
              <a:rPr kumimoji="0" lang="el-GR"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outerShdw blurRad="50800" dist="50800" dir="5400000" algn="ctr" rotWithShape="0">
                    <a:schemeClr val="bg1"/>
                  </a:outerShdw>
                </a:effectLst>
                <a:uLnTx/>
                <a:uFillTx/>
                <a:latin typeface="+mn-lt"/>
                <a:ea typeface="+mn-ea"/>
                <a:cs typeface="+mn-cs"/>
              </a:rPr>
              <a:t>Ichthys</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is an acronym for </a:t>
            </a:r>
          </a:p>
          <a:p>
            <a:pPr marL="742950" marR="0" lvl="1" indent="-285750" algn="l" defTabSz="91440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Ί</a:t>
            </a:r>
            <a:r>
              <a:rPr kumimoji="0" lang="el-GR"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ησοῦς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 Jesus</a:t>
            </a:r>
          </a:p>
          <a:p>
            <a:pPr marL="742950" marR="0" lvl="1" indent="-285750" algn="l" defTabSz="91440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Χ</a:t>
            </a:r>
            <a:r>
              <a:rPr kumimoji="0" lang="el-GR"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ριστός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Christ</a:t>
            </a:r>
          </a:p>
          <a:p>
            <a:pPr marL="742950" marR="0" lvl="1" indent="-285750" algn="l" defTabSz="91440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Θ</a:t>
            </a:r>
            <a:r>
              <a:rPr kumimoji="0" lang="el-GR"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εοῦ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God’s</a:t>
            </a:r>
          </a:p>
          <a:p>
            <a:pPr marL="742950" marR="0" lvl="1" indent="-285750" algn="l" defTabSz="91440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Υ</a:t>
            </a:r>
            <a:r>
              <a:rPr kumimoji="0" lang="el-GR"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ἱός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 Son</a:t>
            </a:r>
          </a:p>
          <a:p>
            <a:pPr marL="742950" marR="0" lvl="1" indent="-285750" algn="l" defTabSz="91440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Σ</a:t>
            </a:r>
            <a:r>
              <a:rPr kumimoji="0" lang="el-GR"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ωτήρ</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 Savior</a:t>
            </a:r>
          </a:p>
        </p:txBody>
      </p:sp>
      <p:pic>
        <p:nvPicPr>
          <p:cNvPr id="6146" name="Picture 2" descr="http://www.prismnet.com/%7Edierdorf/christianfish.gif"/>
          <p:cNvPicPr>
            <a:picLocks noChangeAspect="1" noChangeArrowheads="1"/>
          </p:cNvPicPr>
          <p:nvPr/>
        </p:nvPicPr>
        <p:blipFill>
          <a:blip r:embed="rId3" cstate="print"/>
          <a:srcRect/>
          <a:stretch>
            <a:fillRect/>
          </a:stretch>
        </p:blipFill>
        <p:spPr bwMode="auto">
          <a:xfrm>
            <a:off x="1126222" y="3733800"/>
            <a:ext cx="7006904" cy="2971800"/>
          </a:xfrm>
          <a:prstGeom prst="rect">
            <a:avLst/>
          </a:prstGeom>
          <a:noFill/>
        </p:spPr>
      </p:pic>
      <p:sp>
        <p:nvSpPr>
          <p:cNvPr id="4" name="Oval 3"/>
          <p:cNvSpPr/>
          <p:nvPr/>
        </p:nvSpPr>
        <p:spPr>
          <a:xfrm>
            <a:off x="762000" y="381000"/>
            <a:ext cx="381000" cy="533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62000" y="1447800"/>
            <a:ext cx="381000" cy="533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86000" y="1371600"/>
            <a:ext cx="1295400" cy="609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p:cNvSpPr/>
          <p:nvPr/>
        </p:nvSpPr>
        <p:spPr>
          <a:xfrm rot="5400000">
            <a:off x="1813676" y="4663324"/>
            <a:ext cx="914400" cy="1036551"/>
          </a:xfrm>
          <a:prstGeom prst="arc">
            <a:avLst/>
          </a:prstGeom>
          <a:ln w="889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ppt_w"/>
                                          </p:val>
                                        </p:tav>
                                        <p:tav tm="100000">
                                          <p:val>
                                            <p:strVal val="#ppt_w"/>
                                          </p:val>
                                        </p:tav>
                                      </p:tavLst>
                                    </p:anim>
                                    <p:anim calcmode="lin" valueType="num">
                                      <p:cBhvr>
                                        <p:cTn id="8"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4*#ppt_w"/>
                                          </p:val>
                                        </p:tav>
                                        <p:tav tm="100000">
                                          <p:val>
                                            <p:strVal val="#ppt_w"/>
                                          </p:val>
                                        </p:tav>
                                      </p:tavLst>
                                    </p:anim>
                                    <p:anim calcmode="lin" valueType="num">
                                      <p:cBhvr>
                                        <p:cTn id="14" dur="500" fill="hold"/>
                                        <p:tgtEl>
                                          <p:spTgt spid="5"/>
                                        </p:tgtEl>
                                        <p:attrNameLst>
                                          <p:attrName>ppt_h</p:attrName>
                                        </p:attrNameLst>
                                      </p:cBhvr>
                                      <p:tavLst>
                                        <p:tav tm="0">
                                          <p:val>
                                            <p:strVal val="4*#ppt_h"/>
                                          </p:val>
                                        </p:tav>
                                        <p:tav tm="100000">
                                          <p:val>
                                            <p:strVal val="#ppt_h"/>
                                          </p:val>
                                        </p:tav>
                                      </p:tavLst>
                                    </p:anim>
                                  </p:childTnLst>
                                </p:cTn>
                              </p:par>
                            </p:childTnLst>
                          </p:cTn>
                        </p:par>
                        <p:par>
                          <p:cTn id="15" fill="hold">
                            <p:stCondLst>
                              <p:cond delay="500"/>
                            </p:stCondLst>
                            <p:childTnLst>
                              <p:par>
                                <p:cTn id="16" presetID="23" presetClass="entr" presetSubtype="32"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strVal val="4*#ppt_w"/>
                                          </p:val>
                                        </p:tav>
                                        <p:tav tm="100000">
                                          <p:val>
                                            <p:strVal val="#ppt_w"/>
                                          </p:val>
                                        </p:tav>
                                      </p:tavLst>
                                    </p:anim>
                                    <p:anim calcmode="lin" valueType="num">
                                      <p:cBhvr>
                                        <p:cTn id="19" dur="500" fill="hold"/>
                                        <p:tgtEl>
                                          <p:spTgt spid="6"/>
                                        </p:tgtEl>
                                        <p:attrNameLst>
                                          <p:attrName>ppt_h</p:attrName>
                                        </p:attrNameLst>
                                      </p:cBhvr>
                                      <p:tavLst>
                                        <p:tav tm="0">
                                          <p:val>
                                            <p:strVal val="4*#ppt_h"/>
                                          </p:val>
                                        </p:tav>
                                        <p:tav tm="100000">
                                          <p:val>
                                            <p:strVal val="#ppt_h"/>
                                          </p:val>
                                        </p:tav>
                                      </p:tavLst>
                                    </p:anim>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2.bp.blogspot.com/_4DLt20JNUyQ/SY-EVkIqUgI/AAAAAAAAAGM/Ozb588VEc2w/s400/pedxing.jpg"/>
          <p:cNvPicPr>
            <a:picLocks noChangeAspect="1" noChangeArrowheads="1"/>
          </p:cNvPicPr>
          <p:nvPr/>
        </p:nvPicPr>
        <p:blipFill>
          <a:blip r:embed="rId2" cstate="print"/>
          <a:srcRect/>
          <a:stretch>
            <a:fillRect/>
          </a:stretch>
        </p:blipFill>
        <p:spPr bwMode="auto">
          <a:xfrm>
            <a:off x="1719453" y="954388"/>
            <a:ext cx="5062347" cy="5903612"/>
          </a:xfrm>
          <a:prstGeom prst="rect">
            <a:avLst/>
          </a:prstGeom>
          <a:noFill/>
        </p:spPr>
      </p:pic>
      <p:sp>
        <p:nvSpPr>
          <p:cNvPr id="4" name="Content Placeholder 2"/>
          <p:cNvSpPr txBox="1">
            <a:spLocks/>
          </p:cNvSpPr>
          <p:nvPr/>
        </p:nvSpPr>
        <p:spPr>
          <a:xfrm>
            <a:off x="304800" y="304800"/>
            <a:ext cx="85344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Consider this…</a:t>
            </a: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jesus.christ.org/files/2009/07/The-Last-Supper1.jpg"/>
          <p:cNvPicPr>
            <a:picLocks noChangeAspect="1" noChangeArrowheads="1"/>
          </p:cNvPicPr>
          <p:nvPr/>
        </p:nvPicPr>
        <p:blipFill>
          <a:blip r:embed="rId2" cstate="print"/>
          <a:srcRect l="1113" t="3509" r="974" b="1754"/>
          <a:stretch>
            <a:fillRect/>
          </a:stretch>
        </p:blipFill>
        <p:spPr bwMode="auto">
          <a:xfrm>
            <a:off x="318911" y="1676400"/>
            <a:ext cx="8444089" cy="5181600"/>
          </a:xfrm>
          <a:prstGeom prst="rect">
            <a:avLst/>
          </a:prstGeom>
          <a:noFill/>
        </p:spPr>
      </p:pic>
      <p:sp>
        <p:nvSpPr>
          <p:cNvPr id="4" name="Content Placeholder 2"/>
          <p:cNvSpPr txBox="1">
            <a:spLocks/>
          </p:cNvSpPr>
          <p:nvPr/>
        </p:nvSpPr>
        <p:spPr>
          <a:xfrm>
            <a:off x="304800" y="381000"/>
            <a:ext cx="85344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Merry Cross-</a:t>
            </a:r>
            <a:r>
              <a:rPr kumimoji="0" lang="en-US" sz="2800" b="0" i="0" u="none" strike="noStrike" kern="1200" cap="none" spc="0" normalizeH="0" baseline="0" noProof="0" dirty="0" err="1" smtClean="0">
                <a:ln>
                  <a:noFill/>
                </a:ln>
                <a:solidFill>
                  <a:schemeClr val="tx1"/>
                </a:solidFill>
                <a:effectLst>
                  <a:outerShdw blurRad="50800" dist="50800" dir="5400000" algn="ctr" rotWithShape="0">
                    <a:schemeClr val="bg1"/>
                  </a:outerShdw>
                </a:effectLst>
                <a:uLnTx/>
                <a:uFillTx/>
                <a:latin typeface="+mn-lt"/>
                <a:ea typeface="+mn-ea"/>
                <a:cs typeface="+mn-cs"/>
              </a:rPr>
              <a:t>mas</a:t>
            </a:r>
            <a:endPar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err="1" smtClean="0">
                <a:ln>
                  <a:noFill/>
                </a:ln>
                <a:solidFill>
                  <a:schemeClr val="tx1"/>
                </a:solidFill>
                <a:effectLst>
                  <a:outerShdw blurRad="50800" dist="50800" dir="5400000" algn="ctr" rotWithShape="0">
                    <a:schemeClr val="bg1"/>
                  </a:outerShdw>
                </a:effectLst>
                <a:uLnTx/>
                <a:uFillTx/>
                <a:latin typeface="+mn-lt"/>
                <a:ea typeface="+mn-ea"/>
                <a:cs typeface="+mn-cs"/>
              </a:rPr>
              <a:t>Mas</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 Mass – Eucharist or Lord’s Supper</a:t>
            </a: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grahamfestivals.org/Assets/Images/Main/portrait_graham_billy.png"/>
          <p:cNvPicPr>
            <a:picLocks noChangeAspect="1" noChangeArrowheads="1"/>
          </p:cNvPicPr>
          <p:nvPr/>
        </p:nvPicPr>
        <p:blipFill>
          <a:blip r:embed="rId2" cstate="print"/>
          <a:srcRect/>
          <a:stretch>
            <a:fillRect/>
          </a:stretch>
        </p:blipFill>
        <p:spPr bwMode="auto">
          <a:xfrm>
            <a:off x="0" y="1524000"/>
            <a:ext cx="4613126" cy="3581400"/>
          </a:xfrm>
          <a:prstGeom prst="rect">
            <a:avLst/>
          </a:prstGeom>
          <a:noFill/>
        </p:spPr>
      </p:pic>
      <p:sp>
        <p:nvSpPr>
          <p:cNvPr id="4" name="Content Placeholder 2"/>
          <p:cNvSpPr txBox="1">
            <a:spLocks/>
          </p:cNvSpPr>
          <p:nvPr/>
        </p:nvSpPr>
        <p:spPr>
          <a:xfrm>
            <a:off x="4191000" y="609600"/>
            <a:ext cx="46482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800" b="0" i="1"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 very purpose of Christ's coming into the world was that He might offer up His life as a sacrifice for the sins of men. He came to die. This is the heart of Christmas.”</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a:r>
            <a:b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b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--Rev. Billy Graham</a:t>
            </a:r>
            <a:b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b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John 1:1 (NLT) </a:t>
            </a:r>
            <a:r>
              <a:rPr lang="en-US" baseline="30000" dirty="0" smtClean="0"/>
              <a:t>1 </a:t>
            </a:r>
            <a:r>
              <a:rPr lang="en-US" dirty="0" smtClean="0"/>
              <a:t> In the beginning the Word already existed. The Word was with God, and the Word was God. </a:t>
            </a:r>
          </a:p>
          <a:p>
            <a:r>
              <a:rPr lang="en-US" dirty="0" smtClean="0"/>
              <a:t>John 1:14 (NLT) </a:t>
            </a:r>
            <a:r>
              <a:rPr lang="en-US" baseline="30000" dirty="0" smtClean="0"/>
              <a:t>14 </a:t>
            </a:r>
            <a:r>
              <a:rPr lang="en-US" dirty="0" smtClean="0"/>
              <a:t> So the Word became human and made his home among us. He was full of unfailing love and faithfulness. And we have seen his glory, the glory of the Father’s one and only Son. </a:t>
            </a:r>
          </a:p>
          <a:p>
            <a:r>
              <a:rPr lang="en-US" dirty="0" smtClean="0"/>
              <a:t>2 Corinthians 5:19 (NLT) </a:t>
            </a:r>
            <a:r>
              <a:rPr lang="en-US" baseline="30000" dirty="0" smtClean="0"/>
              <a:t>19 </a:t>
            </a:r>
            <a:r>
              <a:rPr lang="en-US" dirty="0" smtClean="0"/>
              <a:t> For God was in Christ, reconciling the world to himself, no longer counting people’s sins against them. And he gave us this wonderful message of reconciliation. </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Seasons Considerations</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The Advent  </a:t>
            </a:r>
            <a:endParaRPr lang="en-US" dirty="0"/>
          </a:p>
        </p:txBody>
      </p:sp>
      <p:sp>
        <p:nvSpPr>
          <p:cNvPr id="3" name="Content Placeholder 2"/>
          <p:cNvSpPr>
            <a:spLocks noGrp="1"/>
          </p:cNvSpPr>
          <p:nvPr>
            <p:ph idx="1"/>
          </p:nvPr>
        </p:nvSpPr>
        <p:spPr>
          <a:xfrm>
            <a:off x="228600" y="1676400"/>
            <a:ext cx="5410200" cy="5029200"/>
          </a:xfrm>
        </p:spPr>
        <p:txBody>
          <a:bodyPr>
            <a:normAutofit/>
          </a:bodyPr>
          <a:lstStyle/>
          <a:p>
            <a:r>
              <a:rPr lang="en-US" dirty="0" smtClean="0"/>
              <a:t>Advent – defined</a:t>
            </a:r>
          </a:p>
          <a:p>
            <a:pPr lvl="1"/>
            <a:r>
              <a:rPr lang="en-US" dirty="0" smtClean="0"/>
              <a:t>A coming into place, arrival</a:t>
            </a:r>
          </a:p>
          <a:p>
            <a:pPr lvl="1"/>
            <a:r>
              <a:rPr lang="en-US" dirty="0" smtClean="0"/>
              <a:t>The coming of Christ into the world</a:t>
            </a:r>
          </a:p>
          <a:p>
            <a:pPr lvl="1"/>
            <a:r>
              <a:rPr lang="en-US" dirty="0" smtClean="0"/>
              <a:t>The period beginning four Sundays before Christmas, observed in commemoration of the coming of Christ into the world.</a:t>
            </a:r>
          </a:p>
        </p:txBody>
      </p:sp>
      <p:pic>
        <p:nvPicPr>
          <p:cNvPr id="4" name="Picture 2" descr="File:Adventskranz-1.Advent.jpg"/>
          <p:cNvPicPr>
            <a:picLocks noChangeAspect="1" noChangeArrowheads="1"/>
          </p:cNvPicPr>
          <p:nvPr/>
        </p:nvPicPr>
        <p:blipFill>
          <a:blip r:embed="rId2" cstate="print"/>
          <a:srcRect/>
          <a:stretch>
            <a:fillRect/>
          </a:stretch>
        </p:blipFill>
        <p:spPr bwMode="auto">
          <a:xfrm>
            <a:off x="5791200" y="0"/>
            <a:ext cx="3352800" cy="3352800"/>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Living in the Age of Advent</a:t>
            </a:r>
          </a:p>
          <a:p>
            <a:pPr lvl="1"/>
            <a:r>
              <a:rPr lang="en-US" dirty="0" smtClean="0"/>
              <a:t>Consider this…Living within the Advent-age (Advantage)</a:t>
            </a:r>
          </a:p>
          <a:p>
            <a:pPr lvl="1"/>
            <a:r>
              <a:rPr lang="en-US" dirty="0" smtClean="0"/>
              <a:t>Part fulfilled – part promised</a:t>
            </a:r>
          </a:p>
          <a:p>
            <a:r>
              <a:rPr lang="en-US" dirty="0" smtClean="0"/>
              <a:t>Luke 24:44-48</a:t>
            </a:r>
          </a:p>
          <a:p>
            <a:pPr lvl="1"/>
            <a:r>
              <a:rPr lang="en-US" dirty="0" smtClean="0"/>
              <a:t>Jesus in the law, prophets and psalms</a:t>
            </a:r>
          </a:p>
          <a:p>
            <a:pPr lvl="1"/>
            <a:r>
              <a:rPr lang="en-US" dirty="0" smtClean="0"/>
              <a:t>Messiah would suffer, die, and be raised</a:t>
            </a:r>
          </a:p>
          <a:p>
            <a:pPr lvl="1"/>
            <a:r>
              <a:rPr lang="en-US" dirty="0" smtClean="0"/>
              <a:t>This message will be proclaimed world-wide</a:t>
            </a:r>
          </a:p>
          <a:p>
            <a:pPr lvl="1"/>
            <a:r>
              <a:rPr lang="en-US" dirty="0" smtClean="0"/>
              <a:t>You are witnesses of these things</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Living in the period of eyewitnesses of Jesus having come, died, resurrected</a:t>
            </a:r>
          </a:p>
          <a:p>
            <a:r>
              <a:rPr lang="en-US" dirty="0" smtClean="0"/>
              <a:t>Acts 1:21-22 (NLT) </a:t>
            </a:r>
            <a:r>
              <a:rPr lang="en-US" baseline="30000" dirty="0" smtClean="0"/>
              <a:t>21 </a:t>
            </a:r>
            <a:r>
              <a:rPr lang="en-US" dirty="0" smtClean="0"/>
              <a:t> “So now we must choose a replacement for Judas from among the men who were with us the entire time we were traveling with the Lord Jesus— </a:t>
            </a:r>
            <a:r>
              <a:rPr lang="en-US" baseline="30000" dirty="0" smtClean="0"/>
              <a:t>22 </a:t>
            </a:r>
            <a:r>
              <a:rPr lang="en-US" dirty="0" smtClean="0"/>
              <a:t> from the time he was baptized by John until the day he was taken from us. Whoever is chosen will join us as a witness of Jesus’ resurrection.” </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lnSpcReduction="10000"/>
          </a:bodyPr>
          <a:lstStyle/>
          <a:p>
            <a:r>
              <a:rPr lang="en-US" dirty="0" smtClean="0"/>
              <a:t>Advent-age</a:t>
            </a:r>
          </a:p>
          <a:p>
            <a:pPr lvl="1"/>
            <a:r>
              <a:rPr lang="en-US" dirty="0" smtClean="0"/>
              <a:t>Witnesses of Jesus’ ministry on earth</a:t>
            </a:r>
          </a:p>
          <a:p>
            <a:pPr lvl="1"/>
            <a:r>
              <a:rPr lang="en-US" dirty="0" smtClean="0"/>
              <a:t>Witnesses of Jesus’ exact representation of the Father – (Hebrews 1:3); John 1:18 (NLT) </a:t>
            </a:r>
            <a:r>
              <a:rPr lang="en-US" baseline="30000" dirty="0" smtClean="0"/>
              <a:t>18 </a:t>
            </a:r>
            <a:r>
              <a:rPr lang="en-US" dirty="0" smtClean="0"/>
              <a:t> No one has ever seen God. But the one and only Son is himself God and is near to the Father’s heart. He has revealed God to us. </a:t>
            </a:r>
          </a:p>
          <a:p>
            <a:pPr lvl="1"/>
            <a:r>
              <a:rPr lang="en-US" dirty="0" smtClean="0"/>
              <a:t>Witnesses of the promise of 2</a:t>
            </a:r>
            <a:r>
              <a:rPr lang="en-US" baseline="30000" dirty="0" smtClean="0"/>
              <a:t>nd</a:t>
            </a:r>
            <a:r>
              <a:rPr lang="en-US" dirty="0" smtClean="0"/>
              <a:t> </a:t>
            </a:r>
            <a:r>
              <a:rPr lang="en-US" smtClean="0"/>
              <a:t>Advent        Acts 1:11 (NLT</a:t>
            </a:r>
            <a:r>
              <a:rPr lang="en-US" dirty="0" smtClean="0"/>
              <a:t>) </a:t>
            </a:r>
            <a:r>
              <a:rPr lang="en-US" baseline="30000" dirty="0" smtClean="0"/>
              <a:t>11 </a:t>
            </a:r>
            <a:r>
              <a:rPr lang="en-US" dirty="0" smtClean="0"/>
              <a:t> “Men of Galilee,” they said, “why are you standing here staring into heaven? Jesus has been taken from you into heaven, but someday he will return from heaven in the same way you saw him go!” </a:t>
            </a:r>
            <a:br>
              <a:rPr lang="en-US" dirty="0" smtClean="0"/>
            </a:b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533400"/>
            <a:ext cx="85344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Advantage of His Ascension - John 16:7 (NASB)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7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"But I tell you the truth, it is to your advantage that I go away; for if I do not go away, the Helper will not come to you; but if I go, I will send Him to you. </a:t>
            </a: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 Happy Holidays </a:t>
            </a:r>
            <a:endParaRPr lang="en-US" dirty="0"/>
          </a:p>
        </p:txBody>
      </p:sp>
      <p:sp>
        <p:nvSpPr>
          <p:cNvPr id="3" name="Content Placeholder 2"/>
          <p:cNvSpPr>
            <a:spLocks noGrp="1"/>
          </p:cNvSpPr>
          <p:nvPr>
            <p:ph idx="1"/>
          </p:nvPr>
        </p:nvSpPr>
        <p:spPr/>
        <p:txBody>
          <a:bodyPr>
            <a:normAutofit/>
          </a:bodyPr>
          <a:lstStyle/>
          <a:p>
            <a:r>
              <a:rPr lang="en-US" dirty="0" smtClean="0"/>
              <a:t>Holiday – defined</a:t>
            </a:r>
          </a:p>
          <a:p>
            <a:pPr lvl="1"/>
            <a:r>
              <a:rPr lang="en-US" dirty="0" smtClean="0"/>
              <a:t>a day fixed by law or custom on which ordinary business is suspended in commemoration of some event or in honor of some person.</a:t>
            </a:r>
          </a:p>
          <a:p>
            <a:pPr lvl="1"/>
            <a:r>
              <a:rPr lang="en-US" dirty="0" smtClean="0"/>
              <a:t>Consider this…Old English </a:t>
            </a:r>
            <a:r>
              <a:rPr lang="en-US" i="1" dirty="0" err="1" smtClean="0"/>
              <a:t>hāligdæg</a:t>
            </a:r>
            <a:r>
              <a:rPr lang="en-US" i="1" dirty="0" smtClean="0"/>
              <a:t>, </a:t>
            </a:r>
            <a:r>
              <a:rPr lang="en-US" dirty="0" smtClean="0"/>
              <a:t> literally: holy day</a:t>
            </a:r>
          </a:p>
          <a:p>
            <a:pPr lvl="1"/>
            <a:r>
              <a:rPr lang="en-US" dirty="0" smtClean="0"/>
              <a:t>“Happy Holy Day”</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4098" name="Picture 2" descr="http://www.123greety.com/wp-content/uploads/2011/12/Merry_Christmas_2011_41.jpg"/>
          <p:cNvPicPr>
            <a:picLocks noChangeAspect="1" noChangeArrowheads="1"/>
          </p:cNvPicPr>
          <p:nvPr/>
        </p:nvPicPr>
        <p:blipFill>
          <a:blip r:embed="rId2" cstate="print"/>
          <a:srcRect/>
          <a:stretch>
            <a:fillRect/>
          </a:stretch>
        </p:blipFill>
        <p:spPr bwMode="auto">
          <a:xfrm>
            <a:off x="0" y="-19050"/>
            <a:ext cx="9169400" cy="6877050"/>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10382</TotalTime>
  <Words>267</Words>
  <Application>Microsoft Office PowerPoint</Application>
  <PresentationFormat>On-screen Show (4:3)</PresentationFormat>
  <Paragraphs>41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Seasons Considerations</vt:lpstr>
      <vt:lpstr>I. The Advent  </vt:lpstr>
      <vt:lpstr>Slide 4</vt:lpstr>
      <vt:lpstr>Slide 5</vt:lpstr>
      <vt:lpstr>Slide 6</vt:lpstr>
      <vt:lpstr>Slide 7</vt:lpstr>
      <vt:lpstr>II. Happy Holidays </vt:lpstr>
      <vt:lpstr>Slide 9</vt:lpstr>
      <vt:lpstr>III. Merry Xmas </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245</cp:revision>
  <dcterms:created xsi:type="dcterms:W3CDTF">2010-04-18T00:31:04Z</dcterms:created>
  <dcterms:modified xsi:type="dcterms:W3CDTF">2012-12-19T18:59:14Z</dcterms:modified>
</cp:coreProperties>
</file>