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326" r:id="rId2"/>
    <p:sldId id="366" r:id="rId3"/>
    <p:sldId id="367" r:id="rId4"/>
    <p:sldId id="317" r:id="rId5"/>
    <p:sldId id="257" r:id="rId6"/>
    <p:sldId id="345" r:id="rId7"/>
    <p:sldId id="347" r:id="rId8"/>
    <p:sldId id="322" r:id="rId9"/>
    <p:sldId id="343" r:id="rId10"/>
    <p:sldId id="365" r:id="rId11"/>
    <p:sldId id="348" r:id="rId12"/>
    <p:sldId id="353" r:id="rId13"/>
    <p:sldId id="330" r:id="rId14"/>
    <p:sldId id="341" r:id="rId15"/>
    <p:sldId id="354" r:id="rId16"/>
    <p:sldId id="355" r:id="rId17"/>
    <p:sldId id="331" r:id="rId18"/>
    <p:sldId id="356" r:id="rId19"/>
    <p:sldId id="327" r:id="rId20"/>
    <p:sldId id="339" r:id="rId21"/>
    <p:sldId id="364" r:id="rId22"/>
    <p:sldId id="333" r:id="rId23"/>
    <p:sldId id="340" r:id="rId24"/>
    <p:sldId id="328" r:id="rId25"/>
    <p:sldId id="358" r:id="rId26"/>
    <p:sldId id="352" r:id="rId27"/>
    <p:sldId id="337" r:id="rId28"/>
    <p:sldId id="338" r:id="rId29"/>
    <p:sldId id="359" r:id="rId30"/>
    <p:sldId id="368" r:id="rId31"/>
    <p:sldId id="369" r:id="rId32"/>
    <p:sldId id="370" r:id="rId33"/>
    <p:sldId id="371" r:id="rId34"/>
    <p:sldId id="372" r:id="rId35"/>
    <p:sldId id="33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F24"/>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73" d="100"/>
          <a:sy n="73" d="100"/>
        </p:scale>
        <p:origin x="-522" y="-102"/>
      </p:cViewPr>
      <p:guideLst>
        <p:guide orient="horz" pos="2160"/>
        <p:guide pos="2880"/>
      </p:guideLst>
    </p:cSldViewPr>
  </p:slideViewPr>
  <p:outlineViewPr>
    <p:cViewPr>
      <p:scale>
        <a:sx n="33" d="100"/>
        <a:sy n="33" d="100"/>
      </p:scale>
      <p:origin x="0" y="1266"/>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9/2/2012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9/2/2012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9/2/2012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9/2/2012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sp>
        <p:nvSpPr>
          <p:cNvPr id="4" name="Rounded Rectangle 3"/>
          <p:cNvSpPr/>
          <p:nvPr/>
        </p:nvSpPr>
        <p:spPr>
          <a:xfrm>
            <a:off x="4419600" y="5029200"/>
            <a:ext cx="4038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5" name="Rounded Rectangle 4"/>
          <p:cNvSpPr/>
          <p:nvPr/>
        </p:nvSpPr>
        <p:spPr>
          <a:xfrm>
            <a:off x="1219200" y="5029200"/>
            <a:ext cx="3276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7" name="Title 1"/>
          <p:cNvSpPr>
            <a:spLocks noGrp="1"/>
          </p:cNvSpPr>
          <p:nvPr>
            <p:ph type="title"/>
          </p:nvPr>
        </p:nvSpPr>
        <p:spPr>
          <a:xfrm>
            <a:off x="457200" y="274638"/>
            <a:ext cx="8229600" cy="1143000"/>
          </a:xfrm>
        </p:spPr>
        <p:txBody>
          <a:bodyPr/>
          <a:lstStyle/>
          <a:p>
            <a:pPr algn="l"/>
            <a:r>
              <a:rPr lang="en-US" dirty="0" smtClean="0"/>
              <a:t>V. Parents </a:t>
            </a:r>
            <a:endParaRPr lang="en-US" dirty="0"/>
          </a:p>
        </p:txBody>
      </p:sp>
      <p:pic>
        <p:nvPicPr>
          <p:cNvPr id="1026" name="Picture 2" descr="http://newdream.s3.amazonaws.com/19/a4/1/2638/post-details/Walking-Shoes-in-Motion.jpg"/>
          <p:cNvPicPr>
            <a:picLocks noChangeAspect="1" noChangeArrowheads="1"/>
          </p:cNvPicPr>
          <p:nvPr/>
        </p:nvPicPr>
        <p:blipFill>
          <a:blip r:embed="rId2" cstate="print"/>
          <a:srcRect b="4000"/>
          <a:stretch>
            <a:fillRect/>
          </a:stretch>
        </p:blipFill>
        <p:spPr bwMode="auto">
          <a:xfrm>
            <a:off x="1219200" y="1859280"/>
            <a:ext cx="3505200" cy="3154680"/>
          </a:xfrm>
          <a:prstGeom prst="rect">
            <a:avLst/>
          </a:prstGeom>
          <a:noFill/>
        </p:spPr>
      </p:pic>
      <p:pic>
        <p:nvPicPr>
          <p:cNvPr id="1028" name="Picture 4" descr="http://www.alternativeoutfitters.com/images/products/display/AthenaPink_det1.jpg"/>
          <p:cNvPicPr>
            <a:picLocks noChangeAspect="1" noChangeArrowheads="1"/>
          </p:cNvPicPr>
          <p:nvPr/>
        </p:nvPicPr>
        <p:blipFill>
          <a:blip r:embed="rId3" cstate="print"/>
          <a:srcRect t="16458" b="6736"/>
          <a:stretch>
            <a:fillRect/>
          </a:stretch>
        </p:blipFill>
        <p:spPr bwMode="auto">
          <a:xfrm>
            <a:off x="4724400" y="1828800"/>
            <a:ext cx="323850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descr="elder feet.jpg"/>
          <p:cNvPicPr>
            <a:picLocks noChangeAspect="1"/>
          </p:cNvPicPr>
          <p:nvPr/>
        </p:nvPicPr>
        <p:blipFill>
          <a:blip r:embed="rId2" cstate="print"/>
          <a:srcRect r="1727"/>
          <a:stretch>
            <a:fillRect/>
          </a:stretch>
        </p:blipFill>
        <p:spPr>
          <a:xfrm>
            <a:off x="2590800" y="685800"/>
            <a:ext cx="2438400" cy="4111807"/>
          </a:xfrm>
          <a:prstGeom prst="rect">
            <a:avLst/>
          </a:prstGeom>
          <a:noFill/>
        </p:spPr>
      </p:pic>
      <p:sp>
        <p:nvSpPr>
          <p:cNvPr id="4" name="Rounded Rectangle 3"/>
          <p:cNvSpPr/>
          <p:nvPr/>
        </p:nvSpPr>
        <p:spPr>
          <a:xfrm>
            <a:off x="1752600" y="4800600"/>
            <a:ext cx="342900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smtClean="0">
                <a:solidFill>
                  <a:srgbClr val="FFC000"/>
                </a:solidFill>
              </a:rPr>
              <a:t> Holy Bible </a:t>
            </a:r>
            <a:endParaRPr lang="en-US" sz="4400" dirty="0">
              <a:solidFill>
                <a:srgbClr val="FFC000"/>
              </a:solidFill>
            </a:endParaRPr>
          </a:p>
        </p:txBody>
      </p:sp>
      <p:sp>
        <p:nvSpPr>
          <p:cNvPr id="8" name="Right Triangle 7"/>
          <p:cNvSpPr/>
          <p:nvPr/>
        </p:nvSpPr>
        <p:spPr>
          <a:xfrm flipH="1">
            <a:off x="1828800" y="4343400"/>
            <a:ext cx="914400" cy="45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9847315" flipH="1">
            <a:off x="4762309" y="4504674"/>
            <a:ext cx="939459" cy="5293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44196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24235" flipV="1">
            <a:off x="2446587" y="4650176"/>
            <a:ext cx="1905000" cy="27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0778460" flipV="1">
            <a:off x="4040755" y="4696956"/>
            <a:ext cx="1005885" cy="13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0800000" flipH="1">
            <a:off x="4572000" y="4343400"/>
            <a:ext cx="1066800" cy="45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8812174">
            <a:off x="4695136" y="4748478"/>
            <a:ext cx="1325844" cy="485246"/>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5486400"/>
            <a:ext cx="5029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7" name="Picture 6" descr="kids feet.jpg"/>
          <p:cNvPicPr>
            <a:picLocks noChangeAspect="1"/>
          </p:cNvPicPr>
          <p:nvPr/>
        </p:nvPicPr>
        <p:blipFill>
          <a:blip r:embed="rId2" cstate="print"/>
          <a:stretch>
            <a:fillRect/>
          </a:stretch>
        </p:blipFill>
        <p:spPr>
          <a:xfrm>
            <a:off x="2347236" y="152400"/>
            <a:ext cx="4358364" cy="5410200"/>
          </a:xfrm>
          <a:prstGeom prst="rect">
            <a:avLst/>
          </a:prstGeom>
        </p:spPr>
      </p:pic>
      <p:sp>
        <p:nvSpPr>
          <p:cNvPr id="8" name="Rectangle 7"/>
          <p:cNvSpPr/>
          <p:nvPr/>
        </p:nvSpPr>
        <p:spPr>
          <a:xfrm>
            <a:off x="2362200" y="4495800"/>
            <a:ext cx="83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4495800"/>
            <a:ext cx="83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9600" y="4495800"/>
            <a:ext cx="45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4932286">
            <a:off x="5385189" y="4773681"/>
            <a:ext cx="389702" cy="135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flipH="1">
            <a:off x="1676400" y="4495800"/>
            <a:ext cx="762000"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10560797" flipH="1">
            <a:off x="6657018" y="4513958"/>
            <a:ext cx="559455"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0560797">
            <a:off x="4303940" y="4504425"/>
            <a:ext cx="285245"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7727218">
            <a:off x="5922001" y="5301676"/>
            <a:ext cx="1981200" cy="286307"/>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rot="19630059">
            <a:off x="-97910" y="1749938"/>
            <a:ext cx="5105400" cy="1143000"/>
          </a:xfrm>
        </p:spPr>
        <p:txBody>
          <a:bodyPr/>
          <a:lstStyle/>
          <a:p>
            <a:pPr algn="l"/>
            <a:r>
              <a:rPr lang="en-US" dirty="0" smtClean="0"/>
              <a:t>II. Children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Children </a:t>
            </a:r>
            <a:endParaRPr lang="en-US" dirty="0"/>
          </a:p>
        </p:txBody>
      </p:sp>
      <p:sp>
        <p:nvSpPr>
          <p:cNvPr id="3" name="Content Placeholder 2"/>
          <p:cNvSpPr>
            <a:spLocks noGrp="1"/>
          </p:cNvSpPr>
          <p:nvPr>
            <p:ph idx="1"/>
          </p:nvPr>
        </p:nvSpPr>
        <p:spPr/>
        <p:txBody>
          <a:bodyPr>
            <a:noAutofit/>
          </a:bodyPr>
          <a:lstStyle/>
          <a:p>
            <a:r>
              <a:rPr lang="en-US" dirty="0" smtClean="0"/>
              <a:t>Mark 10:13-16</a:t>
            </a:r>
          </a:p>
          <a:p>
            <a:pPr lvl="1"/>
            <a:r>
              <a:rPr lang="en-US" dirty="0" smtClean="0"/>
              <a:t>Jesus </a:t>
            </a:r>
            <a:r>
              <a:rPr lang="en-US" u="sng" dirty="0" smtClean="0"/>
              <a:t>loves</a:t>
            </a:r>
            <a:r>
              <a:rPr lang="en-US" dirty="0" smtClean="0"/>
              <a:t> so much</a:t>
            </a:r>
          </a:p>
          <a:p>
            <a:pPr lvl="1"/>
            <a:r>
              <a:rPr lang="en-US" dirty="0" smtClean="0"/>
              <a:t>Angry with those who considered them a </a:t>
            </a:r>
            <a:r>
              <a:rPr lang="en-US" u="sng" dirty="0" smtClean="0"/>
              <a:t>bother</a:t>
            </a:r>
          </a:p>
          <a:p>
            <a:pPr lvl="1"/>
            <a:r>
              <a:rPr lang="en-US" dirty="0" smtClean="0"/>
              <a:t>Commended the attitude of child like and took the opportunity to </a:t>
            </a:r>
            <a:r>
              <a:rPr lang="en-US" u="sng" dirty="0" smtClean="0"/>
              <a:t>bless</a:t>
            </a:r>
            <a:r>
              <a:rPr lang="en-US" dirty="0" smtClean="0"/>
              <a:t> them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Colossians 3:20 (NLT) </a:t>
            </a:r>
            <a:r>
              <a:rPr lang="en-US" baseline="30000" dirty="0" smtClean="0"/>
              <a:t>20 </a:t>
            </a:r>
            <a:r>
              <a:rPr lang="en-US" dirty="0" smtClean="0"/>
              <a:t> Children, always obey your parents, for this pleases the Lord.</a:t>
            </a:r>
          </a:p>
          <a:p>
            <a:r>
              <a:rPr lang="en-US" dirty="0" smtClean="0"/>
              <a:t>Ephesians 6:1-3 (NLT) </a:t>
            </a:r>
            <a:r>
              <a:rPr lang="en-US" baseline="30000" dirty="0" smtClean="0"/>
              <a:t>1 </a:t>
            </a:r>
            <a:r>
              <a:rPr lang="en-US" dirty="0" smtClean="0"/>
              <a:t>Children, obey your parents because you belong to the Lord, for this is the right thing to do. </a:t>
            </a:r>
            <a:r>
              <a:rPr lang="en-US" baseline="30000" dirty="0" smtClean="0"/>
              <a:t>2 </a:t>
            </a:r>
            <a:r>
              <a:rPr lang="en-US" dirty="0" smtClean="0"/>
              <a:t> “Honor your father and mother.” This is the first commandment with a promise: </a:t>
            </a:r>
            <a:r>
              <a:rPr lang="en-US" baseline="30000" dirty="0" smtClean="0"/>
              <a:t>3 </a:t>
            </a:r>
            <a:r>
              <a:rPr lang="en-US" dirty="0" smtClean="0"/>
              <a:t> If you honor your father and mother, “things will go well for you, and you will have a long life on the earth.”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Tennis_shoes.jpg"/>
          <p:cNvPicPr>
            <a:picLocks noChangeAspect="1"/>
          </p:cNvPicPr>
          <p:nvPr/>
        </p:nvPicPr>
        <p:blipFill>
          <a:blip r:embed="rId2" cstate="print"/>
          <a:stretch>
            <a:fillRect/>
          </a:stretch>
        </p:blipFill>
        <p:spPr>
          <a:xfrm>
            <a:off x="1752600" y="1905000"/>
            <a:ext cx="4775200" cy="3581400"/>
          </a:xfrm>
          <a:prstGeom prst="rect">
            <a:avLst/>
          </a:prstGeom>
          <a:noFill/>
        </p:spPr>
      </p:pic>
      <p:sp>
        <p:nvSpPr>
          <p:cNvPr id="4" name="Rounded Rectangle 3"/>
          <p:cNvSpPr/>
          <p:nvPr/>
        </p:nvSpPr>
        <p:spPr>
          <a:xfrm>
            <a:off x="990600" y="5486400"/>
            <a:ext cx="541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6" name="Right Triangle 5"/>
          <p:cNvSpPr/>
          <p:nvPr/>
        </p:nvSpPr>
        <p:spPr>
          <a:xfrm rot="21393584" flipH="1">
            <a:off x="967568" y="3801469"/>
            <a:ext cx="1115176" cy="18054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flipH="1">
            <a:off x="6324600" y="3733799"/>
            <a:ext cx="1066800" cy="1981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1981200" y="3810000"/>
            <a:ext cx="381000" cy="838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33800" y="4191000"/>
            <a:ext cx="914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86200" y="4648200"/>
            <a:ext cx="2514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043632">
            <a:off x="3679989" y="4191175"/>
            <a:ext cx="1447926" cy="52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417809">
            <a:off x="1993017" y="5143770"/>
            <a:ext cx="1818186"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510073">
            <a:off x="2927920" y="4742165"/>
            <a:ext cx="1818186"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471757">
            <a:off x="2783997" y="4608989"/>
            <a:ext cx="1818186" cy="23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447105">
            <a:off x="1522379" y="5010267"/>
            <a:ext cx="1222768"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3100189">
            <a:off x="1613799" y="4850497"/>
            <a:ext cx="949387"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rot="18029524">
            <a:off x="5602405" y="4871701"/>
            <a:ext cx="2607775" cy="501892"/>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6200000" flipH="1" flipV="1">
            <a:off x="2057400" y="3733800"/>
            <a:ext cx="381000" cy="533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lstStyle/>
          <a:p>
            <a:pPr algn="l"/>
            <a:r>
              <a:rPr lang="en-US" dirty="0" smtClean="0"/>
              <a:t>III. Teens and 20’s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pic>
        <p:nvPicPr>
          <p:cNvPr id="20484" name="Picture 4" descr="http://img.ehowcdn.com/article-new/ehow/images/a02/3v/sh/prevent-foot-odor-sandals-800x800.jpg"/>
          <p:cNvPicPr>
            <a:picLocks noChangeAspect="1" noChangeArrowheads="1"/>
          </p:cNvPicPr>
          <p:nvPr/>
        </p:nvPicPr>
        <p:blipFill>
          <a:blip r:embed="rId2" cstate="print"/>
          <a:srcRect r="-163"/>
          <a:stretch>
            <a:fillRect/>
          </a:stretch>
        </p:blipFill>
        <p:spPr bwMode="auto">
          <a:xfrm>
            <a:off x="1536482" y="1524000"/>
            <a:ext cx="6312118" cy="4191000"/>
          </a:xfrm>
          <a:prstGeom prst="rect">
            <a:avLst/>
          </a:prstGeom>
          <a:noFill/>
        </p:spPr>
      </p:pic>
      <p:sp>
        <p:nvSpPr>
          <p:cNvPr id="5" name="Rounded Rectangle 4"/>
          <p:cNvSpPr/>
          <p:nvPr/>
        </p:nvSpPr>
        <p:spPr>
          <a:xfrm>
            <a:off x="1524000" y="5181600"/>
            <a:ext cx="6324600" cy="990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6" name="Title 1"/>
          <p:cNvSpPr>
            <a:spLocks noGrp="1"/>
          </p:cNvSpPr>
          <p:nvPr>
            <p:ph type="title"/>
          </p:nvPr>
        </p:nvSpPr>
        <p:spPr>
          <a:xfrm>
            <a:off x="457200" y="274638"/>
            <a:ext cx="8229600" cy="1143000"/>
          </a:xfrm>
        </p:spPr>
        <p:txBody>
          <a:bodyPr/>
          <a:lstStyle/>
          <a:p>
            <a:pPr algn="l"/>
            <a:r>
              <a:rPr lang="en-US" dirty="0" smtClean="0"/>
              <a:t>III. Teens and 20’s </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Teens and 20’s </a:t>
            </a:r>
            <a:endParaRPr lang="en-US" dirty="0"/>
          </a:p>
        </p:txBody>
      </p:sp>
      <p:sp>
        <p:nvSpPr>
          <p:cNvPr id="3" name="Content Placeholder 2"/>
          <p:cNvSpPr>
            <a:spLocks noGrp="1"/>
          </p:cNvSpPr>
          <p:nvPr>
            <p:ph idx="1"/>
          </p:nvPr>
        </p:nvSpPr>
        <p:spPr/>
        <p:txBody>
          <a:bodyPr>
            <a:noAutofit/>
          </a:bodyPr>
          <a:lstStyle/>
          <a:p>
            <a:r>
              <a:rPr lang="en-US" dirty="0" smtClean="0"/>
              <a:t>Time when becoming </a:t>
            </a:r>
            <a:r>
              <a:rPr lang="en-US" u="sng" dirty="0" smtClean="0"/>
              <a:t>independent</a:t>
            </a:r>
            <a:endParaRPr lang="en-US" dirty="0" smtClean="0"/>
          </a:p>
          <a:p>
            <a:r>
              <a:rPr lang="en-US" dirty="0" smtClean="0"/>
              <a:t>Psalm 119:9-11</a:t>
            </a:r>
          </a:p>
          <a:p>
            <a:pPr lvl="1"/>
            <a:r>
              <a:rPr lang="en-US" dirty="0" smtClean="0"/>
              <a:t>How can you stay pure? – by </a:t>
            </a:r>
            <a:r>
              <a:rPr lang="en-US" u="sng" dirty="0" smtClean="0"/>
              <a:t>obeying</a:t>
            </a:r>
            <a:r>
              <a:rPr lang="en-US" dirty="0" smtClean="0"/>
              <a:t> God’s Word</a:t>
            </a:r>
          </a:p>
          <a:p>
            <a:pPr lvl="1"/>
            <a:r>
              <a:rPr lang="en-US" dirty="0" smtClean="0"/>
              <a:t>Hide God’s Word in your </a:t>
            </a:r>
            <a:r>
              <a:rPr lang="en-US" u="sng" dirty="0" smtClean="0"/>
              <a:t>heart</a:t>
            </a:r>
            <a:r>
              <a:rPr lang="en-US" dirty="0" smtClean="0"/>
              <a:t> – not sin against Him</a:t>
            </a:r>
          </a:p>
          <a:p>
            <a:r>
              <a:rPr lang="en-US" dirty="0" smtClean="0"/>
              <a:t>Proverbs 4:23 (NLT) </a:t>
            </a:r>
            <a:r>
              <a:rPr lang="en-US" baseline="30000" dirty="0" smtClean="0"/>
              <a:t>23 </a:t>
            </a:r>
            <a:r>
              <a:rPr lang="en-US" dirty="0" smtClean="0"/>
              <a:t> Guard your heart above all else, for it determines the course of your life.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sp>
        <p:nvSpPr>
          <p:cNvPr id="4" name="Rounded Rectangle 3"/>
          <p:cNvSpPr/>
          <p:nvPr/>
        </p:nvSpPr>
        <p:spPr>
          <a:xfrm>
            <a:off x="4419600" y="5029200"/>
            <a:ext cx="4038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2054" name="Picture 6" descr="http://www.askyourfeet.com/wp-content/uploads/2012/04/walk-in-heels1.jpg"/>
          <p:cNvPicPr>
            <a:picLocks noChangeAspect="1" noChangeArrowheads="1"/>
          </p:cNvPicPr>
          <p:nvPr/>
        </p:nvPicPr>
        <p:blipFill>
          <a:blip r:embed="rId2" cstate="print"/>
          <a:srcRect b="6667"/>
          <a:stretch>
            <a:fillRect/>
          </a:stretch>
        </p:blipFill>
        <p:spPr bwMode="auto">
          <a:xfrm flipH="1">
            <a:off x="4495800" y="1676400"/>
            <a:ext cx="3962400" cy="3352800"/>
          </a:xfrm>
          <a:prstGeom prst="rect">
            <a:avLst/>
          </a:prstGeom>
          <a:noFill/>
        </p:spPr>
      </p:pic>
      <p:sp>
        <p:nvSpPr>
          <p:cNvPr id="5" name="Rounded Rectangle 4"/>
          <p:cNvSpPr/>
          <p:nvPr/>
        </p:nvSpPr>
        <p:spPr>
          <a:xfrm>
            <a:off x="1219200" y="5029200"/>
            <a:ext cx="3276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6" name="Picture 2" descr="http://letmelearnyou.files.wordpress.com/2008/10/businessman-throwing-globe.jpg"/>
          <p:cNvPicPr>
            <a:picLocks noChangeAspect="1" noChangeArrowheads="1"/>
          </p:cNvPicPr>
          <p:nvPr/>
        </p:nvPicPr>
        <p:blipFill>
          <a:blip r:embed="rId3" cstate="print"/>
          <a:srcRect l="18791" t="72715" r="44955" b="1035"/>
          <a:stretch>
            <a:fillRect/>
          </a:stretch>
        </p:blipFill>
        <p:spPr bwMode="auto">
          <a:xfrm>
            <a:off x="1447800" y="1676400"/>
            <a:ext cx="3104444" cy="3352800"/>
          </a:xfrm>
          <a:prstGeom prst="rect">
            <a:avLst/>
          </a:prstGeom>
          <a:noFill/>
        </p:spPr>
      </p:pic>
      <p:sp>
        <p:nvSpPr>
          <p:cNvPr id="7" name="Title 1"/>
          <p:cNvSpPr>
            <a:spLocks noGrp="1"/>
          </p:cNvSpPr>
          <p:nvPr>
            <p:ph type="title"/>
          </p:nvPr>
        </p:nvSpPr>
        <p:spPr>
          <a:xfrm>
            <a:off x="457200" y="274638"/>
            <a:ext cx="8229600" cy="1143000"/>
          </a:xfrm>
        </p:spPr>
        <p:txBody>
          <a:bodyPr/>
          <a:lstStyle/>
          <a:p>
            <a:pPr algn="l"/>
            <a:r>
              <a:rPr lang="en-US" dirty="0" smtClean="0"/>
              <a:t>IV.  </a:t>
            </a:r>
            <a:r>
              <a:rPr lang="en-US" dirty="0" err="1" smtClean="0"/>
              <a:t>Marrieds</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Ephesians 5:21-28</a:t>
            </a:r>
          </a:p>
          <a:p>
            <a:pPr lvl="1"/>
            <a:r>
              <a:rPr lang="en-US" u="sng" dirty="0" smtClean="0"/>
              <a:t>Submit</a:t>
            </a:r>
            <a:r>
              <a:rPr lang="en-US" dirty="0" smtClean="0"/>
              <a:t> to one another</a:t>
            </a:r>
          </a:p>
          <a:p>
            <a:pPr lvl="1"/>
            <a:r>
              <a:rPr lang="en-US" dirty="0" smtClean="0"/>
              <a:t>Wives submit to </a:t>
            </a:r>
            <a:r>
              <a:rPr lang="en-US" u="sng" dirty="0" smtClean="0"/>
              <a:t>husbands</a:t>
            </a:r>
          </a:p>
          <a:p>
            <a:pPr lvl="1"/>
            <a:r>
              <a:rPr lang="en-US" dirty="0" smtClean="0"/>
              <a:t>Husbands love your </a:t>
            </a:r>
            <a:r>
              <a:rPr lang="en-US" u="sng" dirty="0" smtClean="0"/>
              <a:t>wives</a:t>
            </a:r>
            <a:r>
              <a:rPr lang="en-US" dirty="0" smtClean="0"/>
              <a:t> as Christ loved the church</a:t>
            </a:r>
          </a:p>
          <a:p>
            <a:r>
              <a:rPr lang="en-US" dirty="0" smtClean="0"/>
              <a:t>1 Corinthians 7:3 (NLT) </a:t>
            </a:r>
            <a:r>
              <a:rPr lang="en-US" baseline="30000" dirty="0" smtClean="0"/>
              <a:t>3 </a:t>
            </a:r>
            <a:r>
              <a:rPr lang="en-US" dirty="0" smtClean="0"/>
              <a:t> The husband should fulfill his wife’s sexual needs, and the wife should fulfill her husband’s needs.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1" y="0"/>
            <a:ext cx="12208747"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1 Peter 3:3-5, 7 (NLT) </a:t>
            </a:r>
            <a:r>
              <a:rPr lang="en-US" baseline="30000" dirty="0" smtClean="0"/>
              <a:t>3 </a:t>
            </a:r>
            <a:r>
              <a:rPr lang="en-US" dirty="0" smtClean="0"/>
              <a:t> Don’t be concerned about the outward beauty of fancy hairstyles, expensive jewelry, or beautiful clothes. </a:t>
            </a:r>
            <a:r>
              <a:rPr lang="en-US" baseline="30000" dirty="0" smtClean="0"/>
              <a:t>4 </a:t>
            </a:r>
            <a:r>
              <a:rPr lang="en-US" dirty="0" smtClean="0"/>
              <a:t> You should clothe yourselves instead with the beauty that comes from within, the unfading beauty of a gentle and quiet spirit, which is so precious to God. </a:t>
            </a:r>
            <a:r>
              <a:rPr lang="en-US" baseline="30000" dirty="0" smtClean="0"/>
              <a:t>5 </a:t>
            </a:r>
            <a:r>
              <a:rPr lang="en-US" dirty="0" smtClean="0"/>
              <a:t> This is how the holy women of old made themselves beautiful. They trusted God and accepted the authority of their husbands… </a:t>
            </a:r>
            <a:r>
              <a:rPr lang="en-US" baseline="30000" dirty="0" smtClean="0"/>
              <a:t> 7 </a:t>
            </a:r>
            <a:r>
              <a:rPr lang="en-US" dirty="0" smtClean="0"/>
              <a:t>In the same way, you husbands must give honor to your wives. Treat your wife with understanding as you live together. She may be weaker than you are, but she is your equal partner in God’s gift of new life. Treat her as you should so your prayers will not be hindered.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sp>
        <p:nvSpPr>
          <p:cNvPr id="4" name="Rounded Rectangle 3"/>
          <p:cNvSpPr/>
          <p:nvPr/>
        </p:nvSpPr>
        <p:spPr>
          <a:xfrm>
            <a:off x="4419600" y="5029200"/>
            <a:ext cx="4038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5" name="Rounded Rectangle 4"/>
          <p:cNvSpPr/>
          <p:nvPr/>
        </p:nvSpPr>
        <p:spPr>
          <a:xfrm>
            <a:off x="1219200" y="5029200"/>
            <a:ext cx="3276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7" name="Title 1"/>
          <p:cNvSpPr>
            <a:spLocks noGrp="1"/>
          </p:cNvSpPr>
          <p:nvPr>
            <p:ph type="title"/>
          </p:nvPr>
        </p:nvSpPr>
        <p:spPr>
          <a:xfrm>
            <a:off x="457200" y="274638"/>
            <a:ext cx="8229600" cy="1143000"/>
          </a:xfrm>
        </p:spPr>
        <p:txBody>
          <a:bodyPr/>
          <a:lstStyle/>
          <a:p>
            <a:pPr algn="l"/>
            <a:r>
              <a:rPr lang="en-US" dirty="0" smtClean="0"/>
              <a:t>V. Parents </a:t>
            </a:r>
            <a:endParaRPr lang="en-US" dirty="0"/>
          </a:p>
        </p:txBody>
      </p:sp>
      <p:pic>
        <p:nvPicPr>
          <p:cNvPr id="1026" name="Picture 2" descr="http://newdream.s3.amazonaws.com/19/a4/1/2638/post-details/Walking-Shoes-in-Motion.jpg"/>
          <p:cNvPicPr>
            <a:picLocks noChangeAspect="1" noChangeArrowheads="1"/>
          </p:cNvPicPr>
          <p:nvPr/>
        </p:nvPicPr>
        <p:blipFill>
          <a:blip r:embed="rId2" cstate="print"/>
          <a:srcRect b="4000"/>
          <a:stretch>
            <a:fillRect/>
          </a:stretch>
        </p:blipFill>
        <p:spPr bwMode="auto">
          <a:xfrm>
            <a:off x="1219200" y="1859280"/>
            <a:ext cx="3505200" cy="3154680"/>
          </a:xfrm>
          <a:prstGeom prst="rect">
            <a:avLst/>
          </a:prstGeom>
          <a:noFill/>
        </p:spPr>
      </p:pic>
      <p:pic>
        <p:nvPicPr>
          <p:cNvPr id="1028" name="Picture 4" descr="http://www.alternativeoutfitters.com/images/products/display/AthenaPink_det1.jpg"/>
          <p:cNvPicPr>
            <a:picLocks noChangeAspect="1" noChangeArrowheads="1"/>
          </p:cNvPicPr>
          <p:nvPr/>
        </p:nvPicPr>
        <p:blipFill>
          <a:blip r:embed="rId3" cstate="print"/>
          <a:srcRect t="16458" b="6736"/>
          <a:stretch>
            <a:fillRect/>
          </a:stretch>
        </p:blipFill>
        <p:spPr bwMode="auto">
          <a:xfrm>
            <a:off x="4724400" y="1828800"/>
            <a:ext cx="323850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 Parents </a:t>
            </a:r>
            <a:endParaRPr lang="en-US" dirty="0"/>
          </a:p>
        </p:txBody>
      </p:sp>
      <p:sp>
        <p:nvSpPr>
          <p:cNvPr id="3" name="Content Placeholder 2"/>
          <p:cNvSpPr>
            <a:spLocks noGrp="1"/>
          </p:cNvSpPr>
          <p:nvPr>
            <p:ph idx="1"/>
          </p:nvPr>
        </p:nvSpPr>
        <p:spPr/>
        <p:txBody>
          <a:bodyPr>
            <a:noAutofit/>
          </a:bodyPr>
          <a:lstStyle/>
          <a:p>
            <a:r>
              <a:rPr lang="en-US" dirty="0" smtClean="0"/>
              <a:t>Make </a:t>
            </a:r>
            <a:r>
              <a:rPr lang="en-US" u="sng" dirty="0" smtClean="0"/>
              <a:t>disciples</a:t>
            </a:r>
            <a:r>
              <a:rPr lang="en-US" dirty="0" smtClean="0"/>
              <a:t> – followers of Jesus</a:t>
            </a:r>
          </a:p>
          <a:p>
            <a:r>
              <a:rPr lang="en-US" dirty="0" smtClean="0"/>
              <a:t>Disciple – </a:t>
            </a:r>
            <a:r>
              <a:rPr lang="en-US" u="sng" dirty="0" smtClean="0"/>
              <a:t>discipline</a:t>
            </a:r>
          </a:p>
          <a:p>
            <a:r>
              <a:rPr lang="en-US" dirty="0" smtClean="0"/>
              <a:t>Proverbs 22:15 (NLT) </a:t>
            </a:r>
            <a:r>
              <a:rPr lang="en-US" baseline="30000" dirty="0" smtClean="0"/>
              <a:t>15 </a:t>
            </a:r>
            <a:r>
              <a:rPr lang="en-US" dirty="0" smtClean="0"/>
              <a:t> A youngster’s heart is filled with foolishness, but physical discipline will drive it far away. </a:t>
            </a:r>
          </a:p>
          <a:p>
            <a:r>
              <a:rPr lang="en-US" dirty="0" smtClean="0"/>
              <a:t>Proverbs 13:24 (NLT) </a:t>
            </a:r>
            <a:r>
              <a:rPr lang="en-US" baseline="30000" dirty="0" smtClean="0"/>
              <a:t>24 </a:t>
            </a:r>
            <a:r>
              <a:rPr lang="en-US" dirty="0" smtClean="0"/>
              <a:t> Those who spare the rod of discipline hate their children. Those who love their children care enough to discipline them.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Deuteronomy 6:5-7 (NLT) </a:t>
            </a:r>
            <a:r>
              <a:rPr lang="en-US" baseline="30000" dirty="0" smtClean="0"/>
              <a:t>5 </a:t>
            </a:r>
            <a:r>
              <a:rPr lang="en-US" dirty="0" smtClean="0"/>
              <a:t> And you must love the </a:t>
            </a:r>
            <a:r>
              <a:rPr lang="en-US" cap="small" dirty="0" smtClean="0"/>
              <a:t>LORD</a:t>
            </a:r>
            <a:r>
              <a:rPr lang="en-US" dirty="0" smtClean="0"/>
              <a:t> your God with all your heart, all your soul, and all your strength. </a:t>
            </a:r>
            <a:r>
              <a:rPr lang="en-US" baseline="30000" dirty="0" smtClean="0"/>
              <a:t>6 </a:t>
            </a:r>
            <a:r>
              <a:rPr lang="en-US" dirty="0" smtClean="0"/>
              <a:t> And you must commit yourselves wholeheartedly to these commands that I am giving you today. </a:t>
            </a:r>
            <a:r>
              <a:rPr lang="en-US" baseline="30000" dirty="0" smtClean="0"/>
              <a:t>7 </a:t>
            </a:r>
            <a:r>
              <a:rPr lang="en-US" dirty="0" smtClean="0"/>
              <a:t> Repeat them again and again to your children. Talk about them when you are at home and when you are on the road, when you are going to bed and when you are getting up.</a:t>
            </a:r>
          </a:p>
          <a:p>
            <a:r>
              <a:rPr lang="en-US" dirty="0" smtClean="0"/>
              <a:t>Proverbs 22:6 (NLT) </a:t>
            </a:r>
            <a:r>
              <a:rPr lang="en-US" baseline="30000" dirty="0" smtClean="0"/>
              <a:t>6 </a:t>
            </a:r>
            <a:r>
              <a:rPr lang="en-US" dirty="0" smtClean="0"/>
              <a:t> Direct your children onto the right path, and when they are older, they will not leave it.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Standing </a:t>
            </a:r>
            <a:r>
              <a:rPr lang="en-US" u="sng" dirty="0" smtClean="0"/>
              <a:t>spiritual</a:t>
            </a:r>
            <a:r>
              <a:rPr lang="en-US" dirty="0" smtClean="0"/>
              <a:t> guard </a:t>
            </a:r>
          </a:p>
          <a:p>
            <a:r>
              <a:rPr lang="en-US" dirty="0" smtClean="0"/>
              <a:t>1 Peter 5:8-9 (NLT) </a:t>
            </a:r>
            <a:r>
              <a:rPr lang="en-US" baseline="30000" dirty="0" smtClean="0"/>
              <a:t>8 </a:t>
            </a:r>
            <a:r>
              <a:rPr lang="en-US" dirty="0" smtClean="0"/>
              <a:t> Stay alert! Watch out for your great enemy, the devil. He prowls around like a roaring lion, looking for someone to devour. </a:t>
            </a:r>
            <a:r>
              <a:rPr lang="en-US" baseline="30000" dirty="0" smtClean="0"/>
              <a:t>9 </a:t>
            </a:r>
            <a:r>
              <a:rPr lang="en-US" dirty="0" smtClean="0"/>
              <a:t> Stand firm against him, and be strong in your faith…</a:t>
            </a:r>
          </a:p>
          <a:p>
            <a:pPr lvl="1"/>
            <a:r>
              <a:rPr lang="en-US" dirty="0" smtClean="0"/>
              <a:t>Shield of </a:t>
            </a:r>
            <a:r>
              <a:rPr lang="en-US" u="sng" dirty="0" smtClean="0"/>
              <a:t>faith</a:t>
            </a:r>
            <a:r>
              <a:rPr lang="en-US" dirty="0" smtClean="0"/>
              <a:t> – extinguish all the flaming missiles of the evil one (Ephesians 6:16)</a:t>
            </a:r>
          </a:p>
          <a:p>
            <a:pPr lvl="1"/>
            <a:r>
              <a:rPr lang="en-US" dirty="0" smtClean="0"/>
              <a:t>Faith comes by hearing…the </a:t>
            </a:r>
            <a:r>
              <a:rPr lang="en-US" u="sng" dirty="0" smtClean="0"/>
              <a:t>Word</a:t>
            </a:r>
            <a:r>
              <a:rPr lang="en-US" dirty="0" smtClean="0"/>
              <a:t> of God (Romans 10:17)</a:t>
            </a:r>
          </a:p>
          <a:p>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descr="elder feet.jpg"/>
          <p:cNvPicPr>
            <a:picLocks noChangeAspect="1"/>
          </p:cNvPicPr>
          <p:nvPr/>
        </p:nvPicPr>
        <p:blipFill>
          <a:blip r:embed="rId2" cstate="print"/>
          <a:srcRect r="1727"/>
          <a:stretch>
            <a:fillRect/>
          </a:stretch>
        </p:blipFill>
        <p:spPr>
          <a:xfrm>
            <a:off x="2590800" y="685800"/>
            <a:ext cx="2438400" cy="4111807"/>
          </a:xfrm>
          <a:prstGeom prst="rect">
            <a:avLst/>
          </a:prstGeom>
          <a:noFill/>
        </p:spPr>
      </p:pic>
      <p:sp>
        <p:nvSpPr>
          <p:cNvPr id="4" name="Rounded Rectangle 3"/>
          <p:cNvSpPr/>
          <p:nvPr/>
        </p:nvSpPr>
        <p:spPr>
          <a:xfrm>
            <a:off x="1752600" y="4800600"/>
            <a:ext cx="3429000" cy="762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smtClean="0">
                <a:solidFill>
                  <a:srgbClr val="FFC000"/>
                </a:solidFill>
              </a:rPr>
              <a:t> Holy Bible </a:t>
            </a:r>
            <a:endParaRPr lang="en-US" sz="4400" dirty="0">
              <a:solidFill>
                <a:srgbClr val="FFC000"/>
              </a:solidFill>
            </a:endParaRPr>
          </a:p>
        </p:txBody>
      </p:sp>
      <p:sp>
        <p:nvSpPr>
          <p:cNvPr id="8" name="Right Triangle 7"/>
          <p:cNvSpPr/>
          <p:nvPr/>
        </p:nvSpPr>
        <p:spPr>
          <a:xfrm flipH="1">
            <a:off x="1828800" y="4343400"/>
            <a:ext cx="914400" cy="45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9847315" flipH="1">
            <a:off x="4762309" y="4504674"/>
            <a:ext cx="939459" cy="5293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44196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4343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24235" flipV="1">
            <a:off x="2446587" y="4650176"/>
            <a:ext cx="1905000" cy="27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0778460" flipV="1">
            <a:off x="4040755" y="4696956"/>
            <a:ext cx="1005885" cy="13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0800000" flipH="1">
            <a:off x="4572000" y="4343400"/>
            <a:ext cx="1066800" cy="457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8812174">
            <a:off x="4695136" y="4748478"/>
            <a:ext cx="1325844" cy="485246"/>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VI. Elders  - Seasoned Citizens</a:t>
            </a:r>
            <a:endParaRPr kumimoji="0" lang="en-US" sz="44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VI. Elders  - Seasoned Citizens</a:t>
            </a:r>
            <a:endParaRPr lang="en-US" dirty="0"/>
          </a:p>
        </p:txBody>
      </p:sp>
      <p:sp>
        <p:nvSpPr>
          <p:cNvPr id="3" name="Content Placeholder 2"/>
          <p:cNvSpPr>
            <a:spLocks noGrp="1"/>
          </p:cNvSpPr>
          <p:nvPr>
            <p:ph idx="1"/>
          </p:nvPr>
        </p:nvSpPr>
        <p:spPr/>
        <p:txBody>
          <a:bodyPr>
            <a:noAutofit/>
          </a:bodyPr>
          <a:lstStyle/>
          <a:p>
            <a:r>
              <a:rPr lang="en-US" dirty="0" smtClean="0"/>
              <a:t>Your job is not done</a:t>
            </a:r>
          </a:p>
          <a:p>
            <a:r>
              <a:rPr lang="en-US" dirty="0" smtClean="0"/>
              <a:t>Titus 2:2-5</a:t>
            </a:r>
          </a:p>
          <a:p>
            <a:pPr lvl="1"/>
            <a:r>
              <a:rPr lang="en-US" dirty="0" smtClean="0"/>
              <a:t>Elder </a:t>
            </a:r>
            <a:r>
              <a:rPr lang="en-US" u="sng" dirty="0" smtClean="0"/>
              <a:t>men</a:t>
            </a:r>
            <a:r>
              <a:rPr lang="en-US" dirty="0" smtClean="0"/>
              <a:t> – live wisely, worthy of respect</a:t>
            </a:r>
          </a:p>
          <a:p>
            <a:pPr lvl="1"/>
            <a:r>
              <a:rPr lang="en-US" dirty="0" smtClean="0"/>
              <a:t>Elder </a:t>
            </a:r>
            <a:r>
              <a:rPr lang="en-US" u="sng" dirty="0" smtClean="0"/>
              <a:t>women</a:t>
            </a:r>
            <a:r>
              <a:rPr lang="en-US" dirty="0" smtClean="0"/>
              <a:t> – train younger women</a:t>
            </a:r>
          </a:p>
          <a:p>
            <a:r>
              <a:rPr lang="en-US" dirty="0" smtClean="0"/>
              <a:t>Elders in the gates of the </a:t>
            </a:r>
            <a:r>
              <a:rPr lang="en-US" u="sng" dirty="0" smtClean="0"/>
              <a:t>city</a:t>
            </a:r>
          </a:p>
          <a:p>
            <a:r>
              <a:rPr lang="en-US" dirty="0" smtClean="0"/>
              <a:t>Renewed </a:t>
            </a:r>
            <a:r>
              <a:rPr lang="en-US" u="sng" dirty="0" smtClean="0"/>
              <a:t>spirits</a:t>
            </a:r>
            <a:r>
              <a:rPr lang="en-US" dirty="0" smtClean="0"/>
              <a:t> and expectant future</a:t>
            </a:r>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2 Corinthians 4:16 (NLT) </a:t>
            </a:r>
            <a:r>
              <a:rPr lang="en-US" baseline="30000" dirty="0" smtClean="0"/>
              <a:t>16 </a:t>
            </a:r>
            <a:r>
              <a:rPr lang="en-US" dirty="0" smtClean="0"/>
              <a:t> That is why we never give up. Though our bodies are dying, our spirits are being renewed every day.</a:t>
            </a:r>
          </a:p>
          <a:p>
            <a:r>
              <a:rPr lang="en-US" dirty="0" smtClean="0"/>
              <a:t>2 Corinthians 5:1-2 (NLT) </a:t>
            </a:r>
            <a:r>
              <a:rPr lang="en-US" baseline="30000" dirty="0" smtClean="0"/>
              <a:t>1 </a:t>
            </a:r>
            <a:r>
              <a:rPr lang="en-US" dirty="0" smtClean="0"/>
              <a:t>For we know that when this earthly tent we live in is taken down (that is, when we die and leave this earthly body), we will have a house in heaven, an eternal body made for us by God himself and not by human hands. </a:t>
            </a:r>
            <a:r>
              <a:rPr lang="en-US" baseline="30000" dirty="0" smtClean="0"/>
              <a:t>2 </a:t>
            </a:r>
            <a:r>
              <a:rPr lang="en-US" dirty="0" smtClean="0"/>
              <a:t> We grow weary in our present bodies, and we long to put on our heavenly bodies like new clothing.</a:t>
            </a:r>
          </a:p>
          <a:p>
            <a:r>
              <a:rPr lang="en-US" dirty="0" smtClean="0"/>
              <a:t>2 Corinthians 5:9 (NLT) </a:t>
            </a:r>
            <a:r>
              <a:rPr lang="en-US" baseline="30000" dirty="0" smtClean="0"/>
              <a:t>9 </a:t>
            </a:r>
            <a:r>
              <a:rPr lang="en-US" dirty="0" smtClean="0"/>
              <a:t> So whether we are here in this body or away from this body, our goal is to please him.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Many other stations in life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In this world you will have trouble so when the world begins to quake…</a:t>
            </a:r>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you’re standing on a kingdom that cannot be shaken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lvl="1"/>
            <a:r>
              <a:rPr lang="en-US" sz="2800" dirty="0" smtClean="0"/>
              <a:t>When a relationship starts to fall </a:t>
            </a:r>
            <a:r>
              <a:rPr lang="en-US" sz="2800" dirty="0" smtClean="0"/>
              <a:t>apart… </a:t>
            </a:r>
            <a:endParaRPr lang="en-US" sz="2800" dirty="0"/>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lvl="1" indent="-342900">
              <a:spcBef>
                <a:spcPct val="20000"/>
              </a:spcBef>
            </a:pPr>
            <a:r>
              <a:rPr lang="en-US" sz="2800" dirty="0" smtClean="0"/>
              <a:t>it’s </a:t>
            </a:r>
            <a:r>
              <a:rPr lang="en-US" sz="2800" dirty="0" smtClean="0"/>
              <a:t>got the glue of love that is the perfect bond of unity</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lvl="1"/>
            <a:r>
              <a:rPr lang="en-US" sz="2800" dirty="0" smtClean="0"/>
              <a:t>When you’ve stepped into the quicksand of life that is pulling you </a:t>
            </a:r>
            <a:r>
              <a:rPr lang="en-US" sz="2800" dirty="0" smtClean="0"/>
              <a:t>down…</a:t>
            </a:r>
            <a:endParaRPr lang="en-US" sz="2800" dirty="0"/>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lvl="1" indent="-342900">
              <a:spcBef>
                <a:spcPct val="20000"/>
              </a:spcBef>
            </a:pPr>
            <a:r>
              <a:rPr lang="en-US" sz="2800" dirty="0" smtClean="0"/>
              <a:t>hearing </a:t>
            </a:r>
            <a:r>
              <a:rPr lang="en-US" sz="2800" dirty="0" smtClean="0"/>
              <a:t>and doing the Word is a solid rock foundation</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lvl="1"/>
            <a:r>
              <a:rPr lang="en-US" sz="2800" dirty="0" smtClean="0"/>
              <a:t>When the storms of life are tossing you to and </a:t>
            </a:r>
            <a:r>
              <a:rPr lang="en-US" sz="2800" dirty="0" smtClean="0"/>
              <a:t>fro…</a:t>
            </a:r>
            <a:endParaRPr lang="en-US" sz="2800" dirty="0"/>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lvl="1" indent="-342900">
              <a:spcBef>
                <a:spcPct val="20000"/>
              </a:spcBef>
            </a:pPr>
            <a:r>
              <a:rPr lang="en-US" sz="2800" dirty="0" smtClean="0"/>
              <a:t>it has the hope that becomes the anchor to the soul</a:t>
            </a:r>
            <a:endParaRPr lang="en-US" sz="2800" dirty="0" smtClean="0">
              <a:effectLst>
                <a:outerShdw blurRad="50800" dist="50800" dir="5400000" algn="ctr" rotWithShape="0">
                  <a:schemeClr val="bg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lvl="1"/>
            <a:r>
              <a:rPr lang="en-US" sz="2800" dirty="0" smtClean="0"/>
              <a:t>When you are tempted to </a:t>
            </a:r>
            <a:r>
              <a:rPr lang="en-US" sz="2800" dirty="0" smtClean="0"/>
              <a:t>sin…</a:t>
            </a:r>
            <a:endParaRPr lang="en-US" sz="2800" dirty="0"/>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lvl="1" indent="-342900">
              <a:spcBef>
                <a:spcPct val="20000"/>
              </a:spcBef>
            </a:pPr>
            <a:r>
              <a:rPr lang="en-US" sz="2800" dirty="0" smtClean="0"/>
              <a:t>by </a:t>
            </a:r>
            <a:r>
              <a:rPr lang="en-US" sz="2800" dirty="0" smtClean="0"/>
              <a:t>it a young person will keep their way pure and secure</a:t>
            </a:r>
            <a:endParaRPr lang="en-US" sz="2800" dirty="0" smtClean="0">
              <a:effectLst>
                <a:outerShdw blurRad="50800" dist="50800" dir="5400000" algn="ctr" rotWithShape="0">
                  <a:schemeClr val="bg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545140"/>
            <a:ext cx="6477000" cy="1569660"/>
          </a:xfrm>
          <a:prstGeom prst="rect">
            <a:avLst/>
          </a:prstGeom>
          <a:noFill/>
        </p:spPr>
        <p:txBody>
          <a:bodyPr wrap="squar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SOTBFTBIS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txBox="1">
            <a:spLocks/>
          </p:cNvSpPr>
          <p:nvPr/>
        </p:nvSpPr>
        <p:spPr>
          <a:xfrm>
            <a:off x="381000" y="685800"/>
            <a:ext cx="8534400" cy="6172200"/>
          </a:xfrm>
          <a:prstGeom prst="rect">
            <a:avLst/>
          </a:prstGeom>
          <a:noFill/>
        </p:spPr>
        <p:txBody>
          <a:bodyPr vert="horz" lIns="91440" tIns="45720" rIns="91440" bIns="45720" rtlCol="0">
            <a:normAutofit/>
          </a:bodyPr>
          <a:lstStyle/>
          <a:p>
            <a:pPr lvl="1"/>
            <a:r>
              <a:rPr lang="en-US" sz="2800" dirty="0" smtClean="0"/>
              <a:t>When the worries of life come to choke out the </a:t>
            </a:r>
            <a:r>
              <a:rPr lang="en-US" sz="2800" dirty="0" smtClean="0"/>
              <a:t>word…</a:t>
            </a:r>
            <a:endParaRPr lang="en-US" sz="2800" dirty="0"/>
          </a:p>
        </p:txBody>
      </p:sp>
      <p:sp>
        <p:nvSpPr>
          <p:cNvPr id="7" name="Content Placeholder 2"/>
          <p:cNvSpPr txBox="1">
            <a:spLocks/>
          </p:cNvSpPr>
          <p:nvPr/>
        </p:nvSpPr>
        <p:spPr>
          <a:xfrm>
            <a:off x="533400" y="4419600"/>
            <a:ext cx="8534400" cy="6172200"/>
          </a:xfrm>
          <a:prstGeom prst="rect">
            <a:avLst/>
          </a:prstGeom>
          <a:noFill/>
        </p:spPr>
        <p:txBody>
          <a:bodyPr vert="horz" lIns="91440" tIns="45720" rIns="91440" bIns="45720" rtlCol="0">
            <a:normAutofit/>
          </a:bodyPr>
          <a:lstStyle/>
          <a:p>
            <a:pPr marL="342900" lvl="1" indent="-342900">
              <a:spcBef>
                <a:spcPct val="20000"/>
              </a:spcBef>
            </a:pPr>
            <a:r>
              <a:rPr lang="en-US" sz="2800" dirty="0" smtClean="0"/>
              <a:t>it </a:t>
            </a:r>
            <a:r>
              <a:rPr lang="en-US" sz="2800" dirty="0" smtClean="0"/>
              <a:t>offers the peace that passes all understanding</a:t>
            </a:r>
            <a:endParaRPr lang="en-US" sz="2800" dirty="0" smtClean="0">
              <a:effectLst>
                <a:outerShdw blurRad="50800" dist="50800" dir="5400000" algn="ctr" rotWithShape="0">
                  <a:schemeClr val="bg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 on the Bible</a:t>
            </a:r>
            <a:br>
              <a:rPr lang="en-US" dirty="0" smtClean="0"/>
            </a:br>
            <a:r>
              <a:rPr lang="en-US" dirty="0" smtClean="0"/>
              <a:t>For the Binding is Strong</a:t>
            </a:r>
            <a:endParaRPr lang="en-US" dirty="0"/>
          </a:p>
        </p:txBody>
      </p:sp>
      <p:sp>
        <p:nvSpPr>
          <p:cNvPr id="4" name="Subtitle 2"/>
          <p:cNvSpPr txBox="1">
            <a:spLocks/>
          </p:cNvSpPr>
          <p:nvPr/>
        </p:nvSpPr>
        <p:spPr>
          <a:xfrm>
            <a:off x="1447800" y="39624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tint val="75000"/>
                </a:schemeClr>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Equipped </a:t>
            </a:r>
            <a:endParaRPr lang="en-US" dirty="0"/>
          </a:p>
        </p:txBody>
      </p:sp>
      <p:sp>
        <p:nvSpPr>
          <p:cNvPr id="3" name="Content Placeholder 2"/>
          <p:cNvSpPr>
            <a:spLocks noGrp="1"/>
          </p:cNvSpPr>
          <p:nvPr>
            <p:ph idx="1"/>
          </p:nvPr>
        </p:nvSpPr>
        <p:spPr/>
        <p:txBody>
          <a:bodyPr>
            <a:noAutofit/>
          </a:bodyPr>
          <a:lstStyle/>
          <a:p>
            <a:r>
              <a:rPr lang="en-US" dirty="0" smtClean="0"/>
              <a:t>2 Timothy 3:14-17</a:t>
            </a:r>
          </a:p>
          <a:p>
            <a:pPr lvl="1"/>
            <a:r>
              <a:rPr lang="en-US" dirty="0" smtClean="0"/>
              <a:t>Remain faithful to the things taught</a:t>
            </a:r>
          </a:p>
          <a:p>
            <a:pPr lvl="1"/>
            <a:r>
              <a:rPr lang="en-US" dirty="0" smtClean="0"/>
              <a:t>You’ve been taught the </a:t>
            </a:r>
            <a:r>
              <a:rPr lang="en-US" u="sng" dirty="0" smtClean="0"/>
              <a:t>scriptures</a:t>
            </a:r>
          </a:p>
          <a:p>
            <a:pPr lvl="1"/>
            <a:r>
              <a:rPr lang="en-US" dirty="0" smtClean="0"/>
              <a:t>Scriptures teach what is </a:t>
            </a:r>
            <a:r>
              <a:rPr lang="en-US" u="sng" dirty="0" smtClean="0"/>
              <a:t>true</a:t>
            </a:r>
            <a:r>
              <a:rPr lang="en-US" dirty="0" smtClean="0"/>
              <a:t> and corrects us when we’re wrong</a:t>
            </a:r>
          </a:p>
          <a:p>
            <a:pPr lvl="1"/>
            <a:r>
              <a:rPr lang="en-US" dirty="0" smtClean="0"/>
              <a:t>Prepared and equipped for every good </a:t>
            </a:r>
            <a:r>
              <a:rPr lang="en-US" u="sng" dirty="0" smtClean="0"/>
              <a:t>work</a:t>
            </a:r>
          </a:p>
          <a:p>
            <a:pPr lvl="1"/>
            <a:r>
              <a:rPr lang="en-US" dirty="0" smtClean="0"/>
              <a:t>For every season and position in life</a:t>
            </a:r>
          </a:p>
          <a:p>
            <a:pPr lvl="1"/>
            <a:endParaRPr lang="en-US" u="sng"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76400" y="5486400"/>
            <a:ext cx="5029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7" name="Picture 6" descr="kids feet.jpg"/>
          <p:cNvPicPr>
            <a:picLocks noChangeAspect="1"/>
          </p:cNvPicPr>
          <p:nvPr/>
        </p:nvPicPr>
        <p:blipFill>
          <a:blip r:embed="rId2" cstate="print"/>
          <a:stretch>
            <a:fillRect/>
          </a:stretch>
        </p:blipFill>
        <p:spPr>
          <a:xfrm>
            <a:off x="2347236" y="152400"/>
            <a:ext cx="4358364" cy="5410200"/>
          </a:xfrm>
          <a:prstGeom prst="rect">
            <a:avLst/>
          </a:prstGeom>
        </p:spPr>
      </p:pic>
      <p:sp>
        <p:nvSpPr>
          <p:cNvPr id="8" name="Rectangle 7"/>
          <p:cNvSpPr/>
          <p:nvPr/>
        </p:nvSpPr>
        <p:spPr>
          <a:xfrm>
            <a:off x="2362200" y="4495800"/>
            <a:ext cx="83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4495800"/>
            <a:ext cx="83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9600" y="4495800"/>
            <a:ext cx="457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4932286">
            <a:off x="5385189" y="4773681"/>
            <a:ext cx="389702" cy="1356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flipH="1">
            <a:off x="1676400" y="4495800"/>
            <a:ext cx="762000"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10560797" flipH="1">
            <a:off x="6657018" y="4513958"/>
            <a:ext cx="559455"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rot="10560797">
            <a:off x="4303940" y="4504425"/>
            <a:ext cx="285245" cy="1066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tored Data 14"/>
          <p:cNvSpPr/>
          <p:nvPr/>
        </p:nvSpPr>
        <p:spPr>
          <a:xfrm rot="17727218">
            <a:off x="5922001" y="5301676"/>
            <a:ext cx="1981200" cy="286307"/>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descr="Tennis_shoes.jpg"/>
          <p:cNvPicPr>
            <a:picLocks noChangeAspect="1"/>
          </p:cNvPicPr>
          <p:nvPr/>
        </p:nvPicPr>
        <p:blipFill>
          <a:blip r:embed="rId2" cstate="print"/>
          <a:stretch>
            <a:fillRect/>
          </a:stretch>
        </p:blipFill>
        <p:spPr>
          <a:xfrm>
            <a:off x="1752600" y="1905000"/>
            <a:ext cx="4775200" cy="3581400"/>
          </a:xfrm>
          <a:prstGeom prst="rect">
            <a:avLst/>
          </a:prstGeom>
          <a:noFill/>
        </p:spPr>
      </p:pic>
      <p:sp>
        <p:nvSpPr>
          <p:cNvPr id="4" name="Rounded Rectangle 3"/>
          <p:cNvSpPr/>
          <p:nvPr/>
        </p:nvSpPr>
        <p:spPr>
          <a:xfrm>
            <a:off x="990600" y="5486400"/>
            <a:ext cx="54102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
        <p:nvSpPr>
          <p:cNvPr id="6" name="Right Triangle 5"/>
          <p:cNvSpPr/>
          <p:nvPr/>
        </p:nvSpPr>
        <p:spPr>
          <a:xfrm rot="21393584" flipH="1">
            <a:off x="967568" y="3801469"/>
            <a:ext cx="1115176" cy="18054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flipH="1">
            <a:off x="6324600" y="3733799"/>
            <a:ext cx="1066800" cy="1981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1981200" y="3810000"/>
            <a:ext cx="381000" cy="838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33800" y="4191000"/>
            <a:ext cx="914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86200" y="4648200"/>
            <a:ext cx="2514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043632">
            <a:off x="3679989" y="4191175"/>
            <a:ext cx="1447926" cy="52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417809">
            <a:off x="1993017" y="5143770"/>
            <a:ext cx="1818186"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510073">
            <a:off x="2927920" y="4742165"/>
            <a:ext cx="1818186"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471757">
            <a:off x="2783997" y="4608989"/>
            <a:ext cx="1818186" cy="23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447105">
            <a:off x="1522379" y="5010267"/>
            <a:ext cx="1222768"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3100189">
            <a:off x="1613799" y="4850497"/>
            <a:ext cx="949387" cy="49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rot="18029524">
            <a:off x="5602405" y="4871701"/>
            <a:ext cx="2607775" cy="501892"/>
          </a:xfrm>
          <a:prstGeom prst="flowChartOnlineStorage">
            <a:avLst/>
          </a:prstGeom>
          <a:solidFill>
            <a:srgbClr val="E8DF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6200000" flipH="1" flipV="1">
            <a:off x="2057400" y="3733800"/>
            <a:ext cx="381000" cy="533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pic>
        <p:nvPicPr>
          <p:cNvPr id="20484" name="Picture 4" descr="http://img.ehowcdn.com/article-new/ehow/images/a02/3v/sh/prevent-foot-odor-sandals-800x800.jpg"/>
          <p:cNvPicPr>
            <a:picLocks noChangeAspect="1" noChangeArrowheads="1"/>
          </p:cNvPicPr>
          <p:nvPr/>
        </p:nvPicPr>
        <p:blipFill>
          <a:blip r:embed="rId2" cstate="print"/>
          <a:srcRect r="-163"/>
          <a:stretch>
            <a:fillRect/>
          </a:stretch>
        </p:blipFill>
        <p:spPr bwMode="auto">
          <a:xfrm>
            <a:off x="1536482" y="1524000"/>
            <a:ext cx="6312118" cy="4191000"/>
          </a:xfrm>
          <a:prstGeom prst="rect">
            <a:avLst/>
          </a:prstGeom>
          <a:noFill/>
        </p:spPr>
      </p:pic>
      <p:sp>
        <p:nvSpPr>
          <p:cNvPr id="5" name="Rounded Rectangle 4"/>
          <p:cNvSpPr/>
          <p:nvPr/>
        </p:nvSpPr>
        <p:spPr>
          <a:xfrm>
            <a:off x="1524000" y="5181600"/>
            <a:ext cx="6324600" cy="990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endParaRPr lang="en-US" dirty="0" smtClean="0"/>
          </a:p>
        </p:txBody>
      </p:sp>
      <p:sp>
        <p:nvSpPr>
          <p:cNvPr id="4" name="Rounded Rectangle 3"/>
          <p:cNvSpPr/>
          <p:nvPr/>
        </p:nvSpPr>
        <p:spPr>
          <a:xfrm>
            <a:off x="4419600" y="5029200"/>
            <a:ext cx="4038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2054" name="Picture 6" descr="http://www.askyourfeet.com/wp-content/uploads/2012/04/walk-in-heels1.jpg"/>
          <p:cNvPicPr>
            <a:picLocks noChangeAspect="1" noChangeArrowheads="1"/>
          </p:cNvPicPr>
          <p:nvPr/>
        </p:nvPicPr>
        <p:blipFill>
          <a:blip r:embed="rId2" cstate="print"/>
          <a:srcRect b="6667"/>
          <a:stretch>
            <a:fillRect/>
          </a:stretch>
        </p:blipFill>
        <p:spPr bwMode="auto">
          <a:xfrm flipH="1">
            <a:off x="4495800" y="1676400"/>
            <a:ext cx="3962400" cy="3352800"/>
          </a:xfrm>
          <a:prstGeom prst="rect">
            <a:avLst/>
          </a:prstGeom>
          <a:noFill/>
        </p:spPr>
      </p:pic>
      <p:sp>
        <p:nvSpPr>
          <p:cNvPr id="5" name="Rounded Rectangle 4"/>
          <p:cNvSpPr/>
          <p:nvPr/>
        </p:nvSpPr>
        <p:spPr>
          <a:xfrm>
            <a:off x="1219200" y="5029200"/>
            <a:ext cx="3276600"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smtClean="0">
                <a:solidFill>
                  <a:srgbClr val="FFC000"/>
                </a:solidFill>
              </a:rPr>
              <a:t>Holy Bible</a:t>
            </a:r>
            <a:endParaRPr lang="en-US" sz="4400" dirty="0">
              <a:solidFill>
                <a:srgbClr val="FFC000"/>
              </a:solidFill>
            </a:endParaRPr>
          </a:p>
        </p:txBody>
      </p:sp>
      <p:pic>
        <p:nvPicPr>
          <p:cNvPr id="6" name="Picture 2" descr="http://letmelearnyou.files.wordpress.com/2008/10/businessman-throwing-globe.jpg"/>
          <p:cNvPicPr>
            <a:picLocks noChangeAspect="1" noChangeArrowheads="1"/>
          </p:cNvPicPr>
          <p:nvPr/>
        </p:nvPicPr>
        <p:blipFill>
          <a:blip r:embed="rId3" cstate="print"/>
          <a:srcRect l="18791" t="72715" r="44955" b="1035"/>
          <a:stretch>
            <a:fillRect/>
          </a:stretch>
        </p:blipFill>
        <p:spPr bwMode="auto">
          <a:xfrm>
            <a:off x="1447800" y="1676400"/>
            <a:ext cx="3104444" cy="33528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11388</TotalTime>
  <Words>441</Words>
  <Application>Microsoft Office PowerPoint</Application>
  <PresentationFormat>On-screen Show (4:3)</PresentationFormat>
  <Paragraphs>90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Stand on the Bible For the Binding is Strong</vt:lpstr>
      <vt:lpstr>I. Equipped </vt:lpstr>
      <vt:lpstr>Slide 6</vt:lpstr>
      <vt:lpstr>Slide 7</vt:lpstr>
      <vt:lpstr>Slide 8</vt:lpstr>
      <vt:lpstr>Slide 9</vt:lpstr>
      <vt:lpstr>V. Parents </vt:lpstr>
      <vt:lpstr>Slide 11</vt:lpstr>
      <vt:lpstr>II. Children </vt:lpstr>
      <vt:lpstr>II. Children </vt:lpstr>
      <vt:lpstr>Slide 14</vt:lpstr>
      <vt:lpstr>III. Teens and 20’s </vt:lpstr>
      <vt:lpstr>III. Teens and 20’s </vt:lpstr>
      <vt:lpstr>III. Teens and 20’s </vt:lpstr>
      <vt:lpstr>IV.  Marrieds </vt:lpstr>
      <vt:lpstr>Slide 19</vt:lpstr>
      <vt:lpstr>Slide 20</vt:lpstr>
      <vt:lpstr>V. Parents </vt:lpstr>
      <vt:lpstr>V. Parents </vt:lpstr>
      <vt:lpstr>Slide 23</vt:lpstr>
      <vt:lpstr>Slide 24</vt:lpstr>
      <vt:lpstr>Slide 25</vt:lpstr>
      <vt:lpstr>VI. Elders  - Seasoned Citizens</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286</cp:revision>
  <dcterms:created xsi:type="dcterms:W3CDTF">2010-04-18T00:31:04Z</dcterms:created>
  <dcterms:modified xsi:type="dcterms:W3CDTF">2012-09-02T11:58:30Z</dcterms:modified>
</cp:coreProperties>
</file>