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1" r:id="rId2"/>
    <p:sldId id="323" r:id="rId3"/>
    <p:sldId id="333" r:id="rId4"/>
    <p:sldId id="340" r:id="rId5"/>
    <p:sldId id="334" r:id="rId6"/>
    <p:sldId id="351" r:id="rId7"/>
    <p:sldId id="350" r:id="rId8"/>
    <p:sldId id="341" r:id="rId9"/>
    <p:sldId id="335" r:id="rId10"/>
    <p:sldId id="356" r:id="rId11"/>
    <p:sldId id="357" r:id="rId12"/>
    <p:sldId id="358" r:id="rId13"/>
    <p:sldId id="339" r:id="rId14"/>
    <p:sldId id="343" r:id="rId15"/>
    <p:sldId id="344" r:id="rId16"/>
    <p:sldId id="345" r:id="rId17"/>
    <p:sldId id="362" r:id="rId18"/>
    <p:sldId id="347" r:id="rId19"/>
    <p:sldId id="348" r:id="rId20"/>
    <p:sldId id="338" r:id="rId21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FFFF"/>
    <a:srgbClr val="FF00FF"/>
    <a:srgbClr val="FF0000"/>
    <a:srgbClr val="00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4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>
        <p:scale>
          <a:sx n="100" d="100"/>
          <a:sy n="100" d="100"/>
        </p:scale>
        <p:origin x="-204" y="1806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A32F0DA-7279-40F5-A19D-59BDE5E75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1992A4E-5008-4DDD-9A04-BB4B1A3A7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F2E5EE-7578-462F-8950-83D95435ADAB}" type="slidenum">
              <a:rPr lang="en-US"/>
              <a:pPr/>
              <a:t>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6D96A-3CFB-4B77-9126-BB941F40954B}" type="slidenum">
              <a:rPr lang="en-US"/>
              <a:pPr/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1AA97D-0F8A-4980-8CFA-DF2EAE6327A2}" type="slidenum">
              <a:rPr lang="en-US"/>
              <a:pPr/>
              <a:t>11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F4F40-93B5-4CB8-829A-62258322337E}" type="slidenum">
              <a:rPr lang="en-US"/>
              <a:pPr/>
              <a:t>12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F37E7-CCF2-449F-9A1D-81DC6A4B7881}" type="slidenum">
              <a:rPr lang="en-US"/>
              <a:pPr/>
              <a:t>13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FB65E2-45EF-4F14-82FE-6B2DE27EE77F}" type="slidenum">
              <a:rPr lang="en-US"/>
              <a:pPr/>
              <a:t>14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7290AA-0E5F-4858-8D39-F8C882B7D828}" type="slidenum">
              <a:rPr lang="en-US"/>
              <a:pPr/>
              <a:t>15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592C92-1A4A-4A60-AF81-7DF1BA051279}" type="slidenum">
              <a:rPr lang="en-US"/>
              <a:pPr/>
              <a:t>16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1AA97D-0F8A-4980-8CFA-DF2EAE6327A2}" type="slidenum">
              <a:rPr lang="en-US"/>
              <a:pPr/>
              <a:t>17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84B78-3951-4B69-8176-C6250921F662}" type="slidenum">
              <a:rPr lang="en-US"/>
              <a:pPr/>
              <a:t>18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5EAA85-F3C2-4123-AC5C-05480BD2A4D3}" type="slidenum">
              <a:rPr lang="en-US"/>
              <a:pPr/>
              <a:t>19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EC3A8E-FF0F-4A2D-8D0B-A2F6E55F2DD7}" type="slidenum">
              <a:rPr lang="en-US"/>
              <a:pPr/>
              <a:t>2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492855-F621-4866-A165-A488BB4B7969}" type="slidenum">
              <a:rPr lang="en-US"/>
              <a:pPr/>
              <a:t>20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00392F-925D-4568-8487-8792CEF888D1}" type="slidenum">
              <a:rPr lang="en-US"/>
              <a:pPr/>
              <a:t>3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0A56A-9A27-4B8F-882D-78A9CEF1C569}" type="slidenum">
              <a:rPr lang="en-US"/>
              <a:pPr/>
              <a:t>4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7E20C5-E976-4421-B0AA-2D54CC8D6D38}" type="slidenum">
              <a:rPr lang="en-US"/>
              <a:pPr/>
              <a:t>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6B583-68C5-4F3F-BD29-C4031CDFDD85}" type="slidenum">
              <a:rPr lang="en-US"/>
              <a:pPr/>
              <a:t>6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CC9C7-D47D-462E-9750-61434A03BC75}" type="slidenum">
              <a:rPr lang="en-US"/>
              <a:pPr/>
              <a:t>7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CF33C-2220-4231-8505-895871F0A67D}" type="slidenum">
              <a:rPr lang="en-US"/>
              <a:pPr/>
              <a:t>8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0069BE-8DC5-48C0-9446-DC07D39EEC44}" type="slidenum">
              <a:rPr lang="en-US"/>
              <a:pPr/>
              <a:t>9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70866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7D920-258C-4619-BB05-6E4887259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4BEED-18AA-4791-9612-387585682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609600"/>
            <a:ext cx="19240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09600"/>
            <a:ext cx="56197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5A895-F9B4-407F-9B48-54811190C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708660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70866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59FC3-C607-48F1-98F5-F86F9686C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026F5-CDD2-4123-BBE9-A306E1E38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72B58-EA72-4B17-8078-72EC7A26B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B2AB1-6201-4DC7-A938-8BCE7F40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CB255-C338-4797-9AFE-60F40B527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F32A-F1A0-4D0A-87AD-309E3C507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21B46-1FF1-49CA-AD4C-9B1AA713B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421F0-5BA9-4CD2-94A6-904147776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6934200"/>
          </a:xfrm>
          <a:prstGeom prst="rect">
            <a:avLst/>
          </a:prstGeom>
          <a:gradFill rotWithShape="0">
            <a:gsLst>
              <a:gs pos="0">
                <a:srgbClr val="0047FF"/>
              </a:gs>
              <a:gs pos="13000">
                <a:srgbClr val="000082"/>
              </a:gs>
              <a:gs pos="28000">
                <a:srgbClr val="0047FF"/>
              </a:gs>
              <a:gs pos="42000">
                <a:srgbClr val="000082"/>
              </a:gs>
              <a:gs pos="57001">
                <a:srgbClr val="0047FF"/>
              </a:gs>
              <a:gs pos="72000">
                <a:srgbClr val="000082"/>
              </a:gs>
              <a:gs pos="87000">
                <a:srgbClr val="0047FF"/>
              </a:gs>
              <a:gs pos="100000">
                <a:srgbClr val="000082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EA7B112-8043-42AF-932C-CBB2ABBB4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096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5" autoUpdateAnimBg="0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w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7696200" cy="5410200"/>
          </a:xfrm>
        </p:spPr>
        <p:txBody>
          <a:bodyPr/>
          <a:lstStyle/>
          <a:p>
            <a:pPr>
              <a:defRPr/>
            </a:pPr>
            <a:endParaRPr lang="en-US" dirty="0" smtClean="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 b="444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4191000"/>
            <a:ext cx="9144000" cy="26670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 cstate="print"/>
          <a:srcRect l="62549"/>
          <a:stretch>
            <a:fillRect/>
          </a:stretch>
        </p:blipFill>
        <p:spPr bwMode="auto">
          <a:xfrm>
            <a:off x="6418263" y="228600"/>
            <a:ext cx="12319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 cstate="print"/>
          <a:srcRect l="54652"/>
          <a:stretch>
            <a:fillRect/>
          </a:stretch>
        </p:blipFill>
        <p:spPr bwMode="auto">
          <a:xfrm>
            <a:off x="5562600" y="609600"/>
            <a:ext cx="1263650" cy="371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9" name="Rectangle 7"/>
          <p:cNvSpPr>
            <a:spLocks noChangeArrowheads="1"/>
          </p:cNvSpPr>
          <p:nvPr/>
        </p:nvSpPr>
        <p:spPr bwMode="auto">
          <a:xfrm>
            <a:off x="381000" y="685800"/>
            <a:ext cx="7696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w"/>
              <a:defRPr/>
            </a:pPr>
            <a:r>
              <a:rPr lang="en-US" sz="2800" dirty="0">
                <a:latin typeface="Arial Unicode MS" pitchFamily="34" charset="-128"/>
              </a:rPr>
              <a:t>baptized into Jesus </a:t>
            </a:r>
            <a:r>
              <a:rPr lang="en-US" sz="2800" u="sng" dirty="0">
                <a:latin typeface="Arial Unicode MS" pitchFamily="34" charset="-128"/>
              </a:rPr>
              <a:t>death</a:t>
            </a:r>
          </a:p>
        </p:txBody>
      </p:sp>
      <p:pic>
        <p:nvPicPr>
          <p:cNvPr id="187411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8915400" y="2895600"/>
            <a:ext cx="10128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59 0.00185 C -0.08472 0.00323 -0.09323 -0.00417 -0.1066 0.01456 C -0.10833 0.0215 -0.10868 0.02913 -0.11128 0.0356 C -0.11302 0.04023 -0.11614 0.04023 -0.11927 0.04208 C -0.12725 0.0467 -0.13489 0.04878 -0.14305 0.05248 C -0.14982 0.04948 -0.14948 0.04624 -0.15416 0.03976 C -0.15816 0.02358 -0.15625 0.01988 -0.1684 0.01456 C -0.16944 0.01317 -0.17014 0.01063 -0.1717 0.01017 C -0.17326 0.00971 -0.17482 0.01179 -0.17639 0.01248 C -0.18455 0.01618 -0.19462 0.02289 -0.20347 0.02289 " pathEditMode="relative" ptsTypes="fffffffffA">
                                      <p:cBhvr>
                                        <p:cTn id="6" dur="2000" fill="hold"/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 b="444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4191000"/>
            <a:ext cx="9144000" cy="26670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905000"/>
            <a:ext cx="40767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 cstate="print"/>
          <a:srcRect l="62549" b="31580"/>
          <a:stretch>
            <a:fillRect/>
          </a:stretch>
        </p:blipFill>
        <p:spPr bwMode="auto">
          <a:xfrm>
            <a:off x="4953000" y="1219200"/>
            <a:ext cx="13239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6" cstate="print"/>
          <a:srcRect l="69879" b="51570"/>
          <a:stretch>
            <a:fillRect/>
          </a:stretch>
        </p:blipFill>
        <p:spPr bwMode="auto">
          <a:xfrm>
            <a:off x="5867400" y="3200400"/>
            <a:ext cx="16764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424" name="Rectangle 8"/>
          <p:cNvSpPr>
            <a:spLocks noChangeArrowheads="1"/>
          </p:cNvSpPr>
          <p:nvPr/>
        </p:nvSpPr>
        <p:spPr bwMode="auto">
          <a:xfrm>
            <a:off x="0" y="152400"/>
            <a:ext cx="7696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w"/>
              <a:defRPr/>
            </a:pPr>
            <a:r>
              <a:rPr lang="en-US" sz="2800" u="sng" dirty="0">
                <a:latin typeface="Arial Unicode MS" pitchFamily="34" charset="-128"/>
              </a:rPr>
              <a:t>buried</a:t>
            </a:r>
            <a:r>
              <a:rPr lang="en-US" sz="2800" dirty="0">
                <a:latin typeface="Arial Unicode MS" pitchFamily="34" charset="-128"/>
              </a:rPr>
              <a:t> with him in baptism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w"/>
              <a:defRPr/>
            </a:pPr>
            <a:r>
              <a:rPr lang="en-US" sz="2800" u="sng" dirty="0">
                <a:latin typeface="Arial Unicode MS" pitchFamily="34" charset="-128"/>
              </a:rPr>
              <a:t>united</a:t>
            </a:r>
            <a:r>
              <a:rPr lang="en-US" sz="2800" dirty="0">
                <a:latin typeface="Arial Unicode MS" pitchFamily="34" charset="-128"/>
              </a:rPr>
              <a:t> with him in the likeness of his death</a:t>
            </a:r>
          </a:p>
        </p:txBody>
      </p:sp>
      <p:pic>
        <p:nvPicPr>
          <p:cNvPr id="188441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6019800" y="3352800"/>
            <a:ext cx="10128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59 0.00509 C -0.06719 0.00139 -0.06858 -0.00138 -0.0724 -0.00346 C -0.07553 -0.00531 -0.08195 -0.00763 -0.08195 -0.00763 C -0.08612 -0.00624 -0.0915 -0.00739 -0.09462 -0.00346 C -0.09809 0.00093 -0.10122 0.00671 -0.10573 0.00925 C -0.10886 0.0111 -0.11528 0.01342 -0.11528 0.01342 C -0.11945 0.01226 -0.125 0.01226 -0.12796 0.00717 C -0.13403 -0.00323 -0.12396 0.00301 -0.13438 -0.00138 C -0.1375 -0.01387 -0.13594 -0.01456 -0.15504 -0.00554 C -0.15851 -0.00393 -0.16285 0.00509 -0.16285 0.00509 C -0.16407 0.00948 -0.16667 0.02844 -0.16771 0.03029 C -0.16875 0.03191 -0.17084 0.03029 -0.1724 0.03029 " pathEditMode="relative" ptsTypes="fffffffffffA">
                                      <p:cBhvr>
                                        <p:cTn id="6" dur="2000" fill="hold"/>
                                        <p:tgtEl>
                                          <p:spTgt spid="188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 b="444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4191000"/>
            <a:ext cx="9144000" cy="26670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 l="62549"/>
          <a:stretch>
            <a:fillRect/>
          </a:stretch>
        </p:blipFill>
        <p:spPr bwMode="auto">
          <a:xfrm>
            <a:off x="6418263" y="228600"/>
            <a:ext cx="12319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/>
          <a:srcRect l="54652"/>
          <a:stretch>
            <a:fillRect/>
          </a:stretch>
        </p:blipFill>
        <p:spPr bwMode="auto">
          <a:xfrm>
            <a:off x="5562600" y="609600"/>
            <a:ext cx="1263650" cy="371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5" cstate="print"/>
          <a:srcRect l="54652" r="37810" b="88702"/>
          <a:stretch>
            <a:fillRect/>
          </a:stretch>
        </p:blipFill>
        <p:spPr bwMode="auto">
          <a:xfrm>
            <a:off x="5486400" y="685800"/>
            <a:ext cx="30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 cstate="print"/>
          <a:srcRect l="54652" r="37810" b="88702"/>
          <a:stretch>
            <a:fillRect/>
          </a:stretch>
        </p:blipFill>
        <p:spPr bwMode="auto">
          <a:xfrm>
            <a:off x="6019800" y="1143000"/>
            <a:ext cx="30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5" cstate="print"/>
          <a:srcRect l="54652" r="37810" b="88702"/>
          <a:stretch>
            <a:fillRect/>
          </a:stretch>
        </p:blipFill>
        <p:spPr bwMode="auto">
          <a:xfrm>
            <a:off x="6324600" y="914400"/>
            <a:ext cx="30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5" cstate="print"/>
          <a:srcRect l="54652" r="37810" b="88702"/>
          <a:stretch>
            <a:fillRect/>
          </a:stretch>
        </p:blipFill>
        <p:spPr bwMode="auto">
          <a:xfrm>
            <a:off x="5943600" y="381000"/>
            <a:ext cx="30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5" cstate="print"/>
          <a:srcRect l="54652" r="37810" b="88702"/>
          <a:stretch>
            <a:fillRect/>
          </a:stretch>
        </p:blipFill>
        <p:spPr bwMode="auto">
          <a:xfrm>
            <a:off x="5486400" y="1066800"/>
            <a:ext cx="30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5" cstate="print"/>
          <a:srcRect l="54652" r="37810" b="88702"/>
          <a:stretch>
            <a:fillRect/>
          </a:stretch>
        </p:blipFill>
        <p:spPr bwMode="auto">
          <a:xfrm>
            <a:off x="5943600" y="685800"/>
            <a:ext cx="30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5" cstate="print"/>
          <a:srcRect l="54652" r="37810" b="88702"/>
          <a:stretch>
            <a:fillRect/>
          </a:stretch>
        </p:blipFill>
        <p:spPr bwMode="auto">
          <a:xfrm>
            <a:off x="6858000" y="1219200"/>
            <a:ext cx="30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5" cstate="print"/>
          <a:srcRect l="54652" r="37810" b="88702"/>
          <a:stretch>
            <a:fillRect/>
          </a:stretch>
        </p:blipFill>
        <p:spPr bwMode="auto">
          <a:xfrm>
            <a:off x="6858000" y="533400"/>
            <a:ext cx="30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5" cstate="print"/>
          <a:srcRect l="54652" r="37810" b="88702"/>
          <a:stretch>
            <a:fillRect/>
          </a:stretch>
        </p:blipFill>
        <p:spPr bwMode="auto">
          <a:xfrm>
            <a:off x="6781800" y="914400"/>
            <a:ext cx="30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914400"/>
            <a:ext cx="3111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1219200"/>
            <a:ext cx="3111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7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762000"/>
            <a:ext cx="3111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8" name="Picture 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533400"/>
            <a:ext cx="3111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1371600"/>
            <a:ext cx="3111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0" name="Picture 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762000"/>
            <a:ext cx="3111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1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1219200"/>
            <a:ext cx="3111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2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1219200"/>
            <a:ext cx="3111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3" name="Picture 2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381000"/>
            <a:ext cx="3111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9466" name="Rectangle 26"/>
          <p:cNvSpPr>
            <a:spLocks noChangeArrowheads="1"/>
          </p:cNvSpPr>
          <p:nvPr/>
        </p:nvSpPr>
        <p:spPr bwMode="auto">
          <a:xfrm>
            <a:off x="0" y="152400"/>
            <a:ext cx="7696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w"/>
              <a:defRPr/>
            </a:pPr>
            <a:r>
              <a:rPr lang="en-US" sz="2800" dirty="0">
                <a:latin typeface="Arial Unicode MS" pitchFamily="34" charset="-128"/>
              </a:rPr>
              <a:t>united with him in the likeness 			of his </a:t>
            </a:r>
            <a:r>
              <a:rPr lang="en-US" sz="2800" u="sng" dirty="0">
                <a:latin typeface="Arial Unicode MS" pitchFamily="34" charset="-128"/>
              </a:rPr>
              <a:t>resurrection</a:t>
            </a:r>
          </a:p>
        </p:txBody>
      </p:sp>
      <p:pic>
        <p:nvPicPr>
          <p:cNvPr id="189472" name="Picture 3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5029200" y="3276600"/>
            <a:ext cx="10128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-0.00093 C -0.08298 -0.00278 -0.08194 -0.0044 -0.09739 0.00138 C -0.1033 0.00878 -0.10451 0.02081 -0.10694 0.03098 C -0.10746 0.03306 -0.11024 0.03237 -0.1118 0.03306 C -0.11753 0.03237 -0.12344 0.03283 -0.12916 0.03098 C -0.13889 0.02797 -0.1283 -0.00347 -0.13715 -0.01573 C -0.14184 -0.02197 -0.14826 -0.02636 -0.15295 -0.0326 C -0.15555 -0.03607 -0.15833 -0.03954 -0.16094 -0.04301 C -0.16198 -0.0444 -0.16406 -0.0474 -0.16406 -0.0474 C -0.16892 -0.04532 -0.17361 -0.04301 -0.17847 -0.04093 C -0.1809 -0.03654 -0.18437 -0.03307 -0.18628 -0.02821 C -0.18785 -0.02428 -0.18958 -0.01573 -0.18958 -0.01573 C -0.19149 3.2948E-6 -0.19444 0.0141 -0.20694 0.01826 C -0.21857 0.01641 -0.22118 0.01873 -0.22448 0.00555 C -0.22691 -0.01688 -0.22743 -0.02382 -0.23871 -0.03885 C -0.24149 -0.04255 -0.24514 -0.04463 -0.24826 -0.0474 C -0.24982 -0.04879 -0.25295 -0.05156 -0.25295 -0.05156 C -0.2566 -0.05087 -0.26094 -0.05203 -0.26406 -0.04948 C -0.26597 -0.04786 -0.26493 -0.0437 -0.26562 -0.04093 C -0.26701 -0.03445 -0.26892 -0.02821 -0.27048 -0.02197 C -0.271 -0.01989 -0.27066 -0.01688 -0.27205 -0.01573 C -0.27951 -0.00879 -0.27604 -0.01249 -0.28472 -0.00093 C -0.28576 0.00046 -0.28785 0.00346 -0.28785 0.00346 C -0.29028 0.01248 -0.29184 0.02081 -0.29583 0.02867 C -0.29739 0.02728 -0.29878 0.02497 -0.30069 0.02451 C -0.30225 0.02404 -0.30382 0.02659 -0.30538 0.02659 C -0.31007 0.02659 -0.31493 0.0252 -0.31962 0.02451 C -0.32882 0.01294 -0.32691 -0.00324 -0.34028 -0.00925 C -0.34514 -0.01943 -0.3434 -0.03029 -0.3467 -0.04093 C -0.34844 -0.04625 -0.35469 -0.04971 -0.35798 -0.05364 C -0.36736 -0.05041 -0.36371 -0.04902 -0.36892 -0.03885 C -0.37239 -0.02521 -0.36996 -0.00347 -0.37847 0.00763 C -0.38142 0.01156 -0.3842 0.01572 -0.38785 0.01826 C -0.3908 0.02034 -0.39739 0.02242 -0.39739 0.02242 C -0.40833 0.01757 -0.40469 0.0215 -0.41007 0.01387 C -0.41128 0.00971 -0.41111 0.00439 -0.41337 0.00138 C -0.41614 -0.00232 -0.41979 -0.0044 -0.42291 -0.00717 C -0.43125 -0.01457 -0.43715 -0.02729 -0.44826 -0.02821 C -0.45729 -0.02891 -0.46614 -0.02983 -0.47517 -0.03052 C -0.48142 -0.03885 -0.48698 -0.04717 -0.49427 -0.05364 C -0.49687 -0.05295 -0.50017 -0.05388 -0.50225 -0.05156 C -0.50694 -0.04671 -0.50833 -0.03954 -0.51007 -0.0326 C -0.52569 -0.03445 -0.5309 -0.03307 -0.53871 -0.04948 C -0.5401 -0.05896 -0.54271 -0.06382 -0.54514 -0.0726 C -0.54462 -0.07723 -0.54392 -0.08833 -0.54184 -0.09388 C -0.53906 -0.10127 -0.53316 -0.10752 -0.52916 -0.11284 C -0.52153 -0.12301 -0.51614 -0.13272 -0.50538 -0.13619 C -0.48698 -0.13457 -0.48177 -0.14174 -0.47673 -0.12347 C -0.47535 -0.11099 -0.46996 -0.09018 -0.4816 -0.08532 C -0.48264 -0.08324 -0.48316 -0.08047 -0.48472 -0.07908 C -0.4875 -0.07677 -0.49427 -0.07492 -0.49427 -0.07492 C -0.50746 -0.0763 -0.51701 -0.07908 -0.52916 -0.08324 C -0.53715 -0.09388 -0.54722 -0.09573 -0.55781 -0.09804 C -0.57482 -0.10937 -0.56111 -0.10613 -0.59271 -0.10867 C -0.60382 -0.11075 -0.61354 -0.10844 -0.6243 -0.11075 C -0.63594 -0.12093 -0.63246 -0.12047 -0.64826 -0.12347 C -0.65833 -0.12786 -0.65451 -0.12763 -0.65937 -0.12763 " pathEditMode="relative" ptsTypes="ffffffffffffffffffffffffffffffffffffffffffffffffffffffffA">
                                      <p:cBhvr>
                                        <p:cTn id="6" dur="3000" fill="hold"/>
                                        <p:tgtEl>
                                          <p:spTgt spid="189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>
                <a:latin typeface="Arial" charset="0"/>
              </a:rPr>
              <a:t>IV.  Living with Dying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981200"/>
            <a:ext cx="7696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Colossians 3:3-10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w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You </a:t>
            </a:r>
            <a:r>
              <a:rPr kumimoji="0" lang="en-US" sz="2800" b="0" i="0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died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 to this life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w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So put to </a:t>
            </a:r>
            <a:r>
              <a:rPr kumimoji="0" lang="en-US" sz="2800" b="0" i="0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death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 the sinful, earthly things lurking within you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 t="21756" r="48698"/>
          <a:stretch>
            <a:fillRect/>
          </a:stretch>
        </p:blipFill>
        <p:spPr bwMode="auto">
          <a:xfrm>
            <a:off x="1828800" y="2209800"/>
            <a:ext cx="1752600" cy="301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209800"/>
            <a:ext cx="17335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87" name="Line 7"/>
          <p:cNvSpPr>
            <a:spLocks noChangeShapeType="1"/>
          </p:cNvSpPr>
          <p:nvPr/>
        </p:nvSpPr>
        <p:spPr bwMode="auto">
          <a:xfrm flipH="1">
            <a:off x="1371600" y="1905000"/>
            <a:ext cx="3810000" cy="3810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088" name="Line 8"/>
          <p:cNvSpPr>
            <a:spLocks noChangeShapeType="1"/>
          </p:cNvSpPr>
          <p:nvPr/>
        </p:nvSpPr>
        <p:spPr bwMode="auto">
          <a:xfrm>
            <a:off x="1676400" y="2057400"/>
            <a:ext cx="3505200" cy="3581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7408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295400"/>
            <a:ext cx="2014538" cy="477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62000" y="838200"/>
            <a:ext cx="7696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w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Putting to death old self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7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7" grpId="0" animBg="1"/>
      <p:bldP spid="17408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295400"/>
            <a:ext cx="34925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371600"/>
            <a:ext cx="353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109" name="Line 5"/>
          <p:cNvSpPr>
            <a:spLocks noChangeShapeType="1"/>
          </p:cNvSpPr>
          <p:nvPr/>
        </p:nvSpPr>
        <p:spPr bwMode="auto">
          <a:xfrm>
            <a:off x="457200" y="2133600"/>
            <a:ext cx="3505200" cy="3581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5110" name="Line 6"/>
          <p:cNvSpPr>
            <a:spLocks noChangeShapeType="1"/>
          </p:cNvSpPr>
          <p:nvPr/>
        </p:nvSpPr>
        <p:spPr bwMode="auto">
          <a:xfrm flipH="1">
            <a:off x="533400" y="2133600"/>
            <a:ext cx="3810000" cy="3810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62000" y="685800"/>
            <a:ext cx="7696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w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Time to get rid of anger, rage, malicious behavior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9" grpId="0" animBg="1"/>
      <p:bldP spid="1751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3071" y="1600200"/>
            <a:ext cx="6097929" cy="553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09600" y="381000"/>
            <a:ext cx="7696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w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Die to 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Dye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 – verse 10 – put on your new nature, and be renewed as you learn to know your Creator and become like him.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 b="444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4191000"/>
            <a:ext cx="9144000" cy="26670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905000"/>
            <a:ext cx="40767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 cstate="print"/>
          <a:srcRect l="62549" b="31580"/>
          <a:stretch>
            <a:fillRect/>
          </a:stretch>
        </p:blipFill>
        <p:spPr bwMode="auto">
          <a:xfrm>
            <a:off x="4953000" y="1219200"/>
            <a:ext cx="13239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6" cstate="print"/>
          <a:srcRect l="69879" b="51570"/>
          <a:stretch>
            <a:fillRect/>
          </a:stretch>
        </p:blipFill>
        <p:spPr bwMode="auto">
          <a:xfrm>
            <a:off x="5867400" y="3200400"/>
            <a:ext cx="16764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424" name="Rectangle 8"/>
          <p:cNvSpPr>
            <a:spLocks noChangeArrowheads="1"/>
          </p:cNvSpPr>
          <p:nvPr/>
        </p:nvSpPr>
        <p:spPr bwMode="auto">
          <a:xfrm>
            <a:off x="0" y="152400"/>
            <a:ext cx="7696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w"/>
              <a:defRPr/>
            </a:pPr>
            <a:r>
              <a:rPr lang="en-US" sz="2800" dirty="0">
                <a:latin typeface="Arial Unicode MS" pitchFamily="34" charset="-128"/>
              </a:rPr>
              <a:t>buried with him in baptism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w"/>
              <a:defRPr/>
            </a:pPr>
            <a:r>
              <a:rPr lang="en-US" sz="2800" dirty="0">
                <a:latin typeface="Arial Unicode MS" pitchFamily="34" charset="-128"/>
              </a:rPr>
              <a:t>united with him in the likeness of his death</a:t>
            </a:r>
          </a:p>
        </p:txBody>
      </p:sp>
      <p:pic>
        <p:nvPicPr>
          <p:cNvPr id="188441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6019800" y="3352800"/>
            <a:ext cx="1012825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59 0.00509 C -0.06719 0.00139 -0.06858 -0.00138 -0.0724 -0.00346 C -0.07553 -0.00531 -0.08195 -0.00763 -0.08195 -0.00763 C -0.08612 -0.00624 -0.0915 -0.00739 -0.09462 -0.00346 C -0.09809 0.00093 -0.10122 0.00671 -0.10573 0.00925 C -0.10886 0.0111 -0.11528 0.01342 -0.11528 0.01342 C -0.11945 0.01226 -0.125 0.01226 -0.12796 0.00717 C -0.13403 -0.00323 -0.12396 0.00301 -0.13438 -0.00138 C -0.1375 -0.01387 -0.13594 -0.01456 -0.15504 -0.00554 C -0.15851 -0.00393 -0.16285 0.00509 -0.16285 0.00509 C -0.16407 0.00948 -0.16667 0.02844 -0.16771 0.03029 C -0.16875 0.03191 -0.17084 0.03029 -0.1724 0.03029 " pathEditMode="relative" ptsTypes="fffffffffffA">
                                      <p:cBhvr>
                                        <p:cTn id="6" dur="2000" fill="hold"/>
                                        <p:tgtEl>
                                          <p:spTgt spid="1884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62000" y="990600"/>
            <a:ext cx="7696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 Corinthians 6:19-20 (NLT) 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19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Don’t you realize that your body is the temple of the Holy Spirit, who lives in you and was given to you by God? You do not belong to yourself, 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20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for God bought you with a high price. So you must honor God with your body.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2 Corinthians 5:15 (NLT) 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15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He died for everyone so that those who receive his new life will no longer live for themselves. Instead, they will live for Christ, who died and was raised for them.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762000" y="990600"/>
            <a:ext cx="7696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 Corinthians 15:31 (NASB) 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31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I affirm, brethren, by the boasting in you which I have in Christ Jesus our Lord, I die daily.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Matthew 16:24-25 (NLT) 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24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Then Jesus said to his disciples, “If any of you wants to be my follower, you must turn from your selfish ways, take up your cross, and follow me. 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25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If you try to hang on to your life, you will lose it. But if you give up your life for my sake, you will save it. </a:t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" charset="0"/>
              </a:rPr>
              <a:t>“Living With Dying in Baptism”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95400" y="38100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Living with Dyeing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838200"/>
            <a:ext cx="7696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Conclusion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Have you received the Baptism that 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saves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 you – being baptized into Christ?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Have you followed that up with water baptism, identifying yourself with 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Jesus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 in his death, burial, and resurrection?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Calibri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Are you living with 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dying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? – dying to self to have true life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Are you living with 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dyeing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? – so that your life is taking upon it the nature of Christ?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>
                <a:latin typeface="Arial" charset="0"/>
              </a:rPr>
              <a:t>I.  The Great Commission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981200"/>
            <a:ext cx="40386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905000"/>
            <a:ext cx="342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Matthew 28:19-20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w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make disciples of all nations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w"/>
              <a:tabLst/>
              <a:defRPr/>
            </a:pP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baptizing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 them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6"/>
          <p:cNvSpPr txBox="1">
            <a:spLocks noChangeArrowheads="1"/>
          </p:cNvSpPr>
          <p:nvPr/>
        </p:nvSpPr>
        <p:spPr bwMode="auto">
          <a:xfrm>
            <a:off x="228600" y="304800"/>
            <a:ext cx="7696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Mark 16:15-16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w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go into all the world and preach the Good News (the gospel)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w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anyone who has 			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       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believed and been 	                  baptized shall be 				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   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saved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981200"/>
            <a:ext cx="4038600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>
                <a:latin typeface="Arial" charset="0"/>
              </a:rPr>
              <a:t>II.  The Baptism That Saves You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Baptism - Greek  BAPTO, bap'-to; a prim. verb; to whelm, i.e. cover wholly with a fluid; in the N.T. only in a qualified or spec. sense, i.e. (lit.) to moisten (a part of one's person), or (by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impl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.) to stain (as with dye):--dip.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10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762000"/>
            <a:ext cx="4419600" cy="401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0" y="990600"/>
            <a:ext cx="5181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w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Common language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dyeing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 a garment by submerging it in the color dye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intent is to change the </a:t>
            </a:r>
            <a:r>
              <a:rPr kumimoji="0" lang="en-US" sz="28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nature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 of the garment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6"/>
          <p:cNvSpPr txBox="1">
            <a:spLocks noChangeArrowheads="1"/>
          </p:cNvSpPr>
          <p:nvPr/>
        </p:nvSpPr>
        <p:spPr bwMode="auto">
          <a:xfrm>
            <a:off x="685800" y="1066800"/>
            <a:ext cx="7696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w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Three </a:t>
            </a:r>
            <a:r>
              <a:rPr kumimoji="0" lang="en-US" sz="2800" b="0" i="0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elements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 to baptism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the baptizer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the one being baptized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the element one is baptized into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6"/>
          <p:cNvSpPr txBox="1">
            <a:spLocks noChangeArrowheads="1"/>
          </p:cNvSpPr>
          <p:nvPr/>
        </p:nvSpPr>
        <p:spPr bwMode="auto">
          <a:xfrm>
            <a:off x="762000" y="1066800"/>
            <a:ext cx="7696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The Baptism that saves you 		          1 Corinthians 12:13  "For by one Spirit we were all baptized into one body, whether Jews or Greeks, whether slaves or free, and we were all made to drink of one Spirit."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w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baptizer - </a:t>
            </a:r>
            <a:r>
              <a:rPr kumimoji="0" lang="en-US" sz="2800" b="0" i="0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Holy Spirit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w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the baptized - we; </a:t>
            </a:r>
            <a:r>
              <a:rPr kumimoji="0" lang="en-US" sz="2800" b="0" i="0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believers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w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the element baptized into - the </a:t>
            </a:r>
            <a:r>
              <a:rPr kumimoji="0" lang="en-US" sz="2800" b="0" i="0" u="sng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body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cs typeface="Calibri" pitchFamily="34" charset="0"/>
              </a:rPr>
              <a:t> of Christ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696200" cy="1143000"/>
          </a:xfrm>
        </p:spPr>
        <p:txBody>
          <a:bodyPr/>
          <a:lstStyle/>
          <a:p>
            <a:pPr algn="l">
              <a:defRPr/>
            </a:pPr>
            <a:r>
              <a:rPr lang="en-US" dirty="0" smtClean="0">
                <a:latin typeface="Arial" charset="0"/>
              </a:rPr>
              <a:t>III. Water Baptism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762000" y="1371600"/>
            <a:ext cx="7696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Calibri" pitchFamily="34" charset="0"/>
              </a:rPr>
              <a:t>Its Symbolism - Romans 6:3-6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CC"/>
      </a:dk2>
      <a:lt2>
        <a:srgbClr val="FFFFFF"/>
      </a:lt2>
      <a:accent1>
        <a:srgbClr val="FF3399"/>
      </a:accent1>
      <a:accent2>
        <a:srgbClr val="3333CC"/>
      </a:accent2>
      <a:accent3>
        <a:srgbClr val="AAAAE2"/>
      </a:accent3>
      <a:accent4>
        <a:srgbClr val="DADADA"/>
      </a:accent4>
      <a:accent5>
        <a:srgbClr val="FFAD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FF"/>
        </a:lt2>
        <a:accent1>
          <a:srgbClr val="FF3399"/>
        </a:accent1>
        <a:accent2>
          <a:srgbClr val="3333CC"/>
        </a:accent2>
        <a:accent3>
          <a:srgbClr val="AAAAE2"/>
        </a:accent3>
        <a:accent4>
          <a:srgbClr val="DADADA"/>
        </a:accent4>
        <a:accent5>
          <a:srgbClr val="FFAD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3017</TotalTime>
  <Words>568</Words>
  <Application>Microsoft Office PowerPoint</Application>
  <PresentationFormat>On-screen Show (4:3)</PresentationFormat>
  <Paragraphs>66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“Living With Dying in Baptism”</vt:lpstr>
      <vt:lpstr>I.  The Great Commission</vt:lpstr>
      <vt:lpstr>Slide 4</vt:lpstr>
      <vt:lpstr>II.  The Baptism That Saves You</vt:lpstr>
      <vt:lpstr>Slide 6</vt:lpstr>
      <vt:lpstr>Slide 7</vt:lpstr>
      <vt:lpstr>Slide 8</vt:lpstr>
      <vt:lpstr>III. Water Baptism</vt:lpstr>
      <vt:lpstr>Slide 10</vt:lpstr>
      <vt:lpstr>Slide 11</vt:lpstr>
      <vt:lpstr>Slide 12</vt:lpstr>
      <vt:lpstr>IV.  Living with Dying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Praise Fellowship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Compaq</dc:creator>
  <cp:lastModifiedBy>Roger Langworthy</cp:lastModifiedBy>
  <cp:revision>58</cp:revision>
  <cp:lastPrinted>2002-01-23T15:51:33Z</cp:lastPrinted>
  <dcterms:created xsi:type="dcterms:W3CDTF">2001-11-14T17:51:44Z</dcterms:created>
  <dcterms:modified xsi:type="dcterms:W3CDTF">2012-08-18T15:01:40Z</dcterms:modified>
</cp:coreProperties>
</file>