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3"/>
  </p:handoutMasterIdLst>
  <p:sldIdLst>
    <p:sldId id="291" r:id="rId2"/>
    <p:sldId id="303" r:id="rId3"/>
    <p:sldId id="257" r:id="rId4"/>
    <p:sldId id="307" r:id="rId5"/>
    <p:sldId id="309" r:id="rId6"/>
    <p:sldId id="308" r:id="rId7"/>
    <p:sldId id="305" r:id="rId8"/>
    <p:sldId id="310" r:id="rId9"/>
    <p:sldId id="311" r:id="rId10"/>
    <p:sldId id="312" r:id="rId11"/>
    <p:sldId id="318" r:id="rId12"/>
    <p:sldId id="317" r:id="rId13"/>
    <p:sldId id="326" r:id="rId14"/>
    <p:sldId id="306" r:id="rId15"/>
    <p:sldId id="315" r:id="rId16"/>
    <p:sldId id="328" r:id="rId17"/>
    <p:sldId id="329" r:id="rId18"/>
    <p:sldId id="330" r:id="rId19"/>
    <p:sldId id="331" r:id="rId20"/>
    <p:sldId id="332" r:id="rId21"/>
    <p:sldId id="333" r:id="rId22"/>
    <p:sldId id="334" r:id="rId23"/>
    <p:sldId id="325" r:id="rId24"/>
    <p:sldId id="323" r:id="rId25"/>
    <p:sldId id="313" r:id="rId26"/>
    <p:sldId id="324" r:id="rId27"/>
    <p:sldId id="320" r:id="rId28"/>
    <p:sldId id="316" r:id="rId29"/>
    <p:sldId id="321" r:id="rId30"/>
    <p:sldId id="314" r:id="rId31"/>
    <p:sldId id="32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0E40"/>
    <a:srgbClr val="800000"/>
    <a:srgbClr val="003300"/>
    <a:srgbClr val="4DB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576" autoAdjust="0"/>
  </p:normalViewPr>
  <p:slideViewPr>
    <p:cSldViewPr>
      <p:cViewPr varScale="1">
        <p:scale>
          <a:sx n="73" d="100"/>
          <a:sy n="73" d="100"/>
        </p:scale>
        <p:origin x="-522" y="-102"/>
      </p:cViewPr>
      <p:guideLst>
        <p:guide orient="horz" pos="2160"/>
        <p:guide pos="2880"/>
      </p:guideLst>
    </p:cSldViewPr>
  </p:slideViewPr>
  <p:outlineViewPr>
    <p:cViewPr>
      <p:scale>
        <a:sx n="33" d="100"/>
        <a:sy n="33" d="100"/>
      </p:scale>
      <p:origin x="48" y="18384"/>
    </p:cViewPr>
  </p:outlineViewPr>
  <p:notesTextViewPr>
    <p:cViewPr>
      <p:scale>
        <a:sx n="100" d="100"/>
        <a:sy n="100" d="100"/>
      </p:scale>
      <p:origin x="0" y="0"/>
    </p:cViewPr>
  </p:notesTextViewPr>
  <p:notesViewPr>
    <p:cSldViewPr>
      <p:cViewPr varScale="1">
        <p:scale>
          <a:sx n="59" d="100"/>
          <a:sy n="59" d="100"/>
        </p:scale>
        <p:origin x="-250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FB30C4-0494-4860-8007-57FE35DC3EE7}" type="doc">
      <dgm:prSet loTypeId="urn:microsoft.com/office/officeart/2005/8/layout/hProcess9" loCatId="process" qsTypeId="urn:microsoft.com/office/officeart/2005/8/quickstyle/simple1" qsCatId="simple" csTypeId="urn:microsoft.com/office/officeart/2005/8/colors/accent1_2" csCatId="accent1" phldr="1"/>
      <dgm:spPr/>
    </dgm:pt>
    <dgm:pt modelId="{24CB364A-10F9-49DC-8D40-2C1FB99633B3}">
      <dgm:prSet phldrT="[Text]"/>
      <dgm:spPr/>
      <dgm:t>
        <a:bodyPr/>
        <a:lstStyle/>
        <a:p>
          <a:r>
            <a:rPr lang="en-US" dirty="0" smtClean="0">
              <a:effectLst>
                <a:outerShdw blurRad="38100" dist="38100" dir="2700000" algn="tl">
                  <a:srgbClr val="000000">
                    <a:alpha val="43137"/>
                  </a:srgbClr>
                </a:outerShdw>
              </a:effectLst>
            </a:rPr>
            <a:t>Exploring Christ</a:t>
          </a:r>
          <a:endParaRPr lang="en-US" dirty="0">
            <a:effectLst>
              <a:outerShdw blurRad="38100" dist="38100" dir="2700000" algn="tl">
                <a:srgbClr val="000000">
                  <a:alpha val="43137"/>
                </a:srgbClr>
              </a:outerShdw>
            </a:effectLst>
          </a:endParaRPr>
        </a:p>
      </dgm:t>
    </dgm:pt>
    <dgm:pt modelId="{2395F450-3006-479B-913B-6E7361F83902}" type="parTrans" cxnId="{7DA3CB9C-C474-4511-9C23-5A0FEF975831}">
      <dgm:prSet/>
      <dgm:spPr/>
      <dgm:t>
        <a:bodyPr/>
        <a:lstStyle/>
        <a:p>
          <a:endParaRPr lang="en-US"/>
        </a:p>
      </dgm:t>
    </dgm:pt>
    <dgm:pt modelId="{9348AC62-613A-458C-B1A0-3537D39A375F}" type="sibTrans" cxnId="{7DA3CB9C-C474-4511-9C23-5A0FEF975831}">
      <dgm:prSet/>
      <dgm:spPr/>
      <dgm:t>
        <a:bodyPr/>
        <a:lstStyle/>
        <a:p>
          <a:endParaRPr lang="en-US"/>
        </a:p>
      </dgm:t>
    </dgm:pt>
    <dgm:pt modelId="{F1DED474-EF62-430E-B571-B583278B6FB0}">
      <dgm:prSet phldrT="[Text]"/>
      <dgm:spPr/>
      <dgm:t>
        <a:bodyPr/>
        <a:lstStyle/>
        <a:p>
          <a:r>
            <a:rPr lang="en-US" dirty="0" smtClean="0">
              <a:effectLst>
                <a:outerShdw blurRad="38100" dist="38100" dir="2700000" algn="tl">
                  <a:srgbClr val="000000">
                    <a:alpha val="43137"/>
                  </a:srgbClr>
                </a:outerShdw>
              </a:effectLst>
            </a:rPr>
            <a:t>Close to Christ</a:t>
          </a:r>
          <a:endParaRPr lang="en-US" dirty="0">
            <a:effectLst>
              <a:outerShdw blurRad="38100" dist="38100" dir="2700000" algn="tl">
                <a:srgbClr val="000000">
                  <a:alpha val="43137"/>
                </a:srgbClr>
              </a:outerShdw>
            </a:effectLst>
          </a:endParaRPr>
        </a:p>
      </dgm:t>
    </dgm:pt>
    <dgm:pt modelId="{C957F364-2638-42BC-AAD3-628CD70838AC}" type="parTrans" cxnId="{D44F3C5E-FDB9-49DA-96DF-610EC74B8C05}">
      <dgm:prSet/>
      <dgm:spPr/>
      <dgm:t>
        <a:bodyPr/>
        <a:lstStyle/>
        <a:p>
          <a:endParaRPr lang="en-US"/>
        </a:p>
      </dgm:t>
    </dgm:pt>
    <dgm:pt modelId="{76877430-9EBE-40CC-BE9D-D3E19929CE35}" type="sibTrans" cxnId="{D44F3C5E-FDB9-49DA-96DF-610EC74B8C05}">
      <dgm:prSet/>
      <dgm:spPr/>
      <dgm:t>
        <a:bodyPr/>
        <a:lstStyle/>
        <a:p>
          <a:endParaRPr lang="en-US"/>
        </a:p>
      </dgm:t>
    </dgm:pt>
    <dgm:pt modelId="{6CCBC42A-E1B9-4A3A-AC24-3F4DFCF3EBAB}">
      <dgm:prSet phldrT="[Text]"/>
      <dgm:spPr/>
      <dgm:t>
        <a:bodyPr/>
        <a:lstStyle/>
        <a:p>
          <a:r>
            <a:rPr lang="en-US" dirty="0" smtClean="0">
              <a:effectLst>
                <a:outerShdw blurRad="38100" dist="38100" dir="2700000" algn="tl">
                  <a:srgbClr val="000000">
                    <a:alpha val="43137"/>
                  </a:srgbClr>
                </a:outerShdw>
              </a:effectLst>
            </a:rPr>
            <a:t>Christ Centered</a:t>
          </a:r>
          <a:endParaRPr lang="en-US" dirty="0">
            <a:effectLst>
              <a:outerShdw blurRad="38100" dist="38100" dir="2700000" algn="tl">
                <a:srgbClr val="000000">
                  <a:alpha val="43137"/>
                </a:srgbClr>
              </a:outerShdw>
            </a:effectLst>
          </a:endParaRPr>
        </a:p>
      </dgm:t>
    </dgm:pt>
    <dgm:pt modelId="{3B00C38A-20C3-435D-8B45-30B02B0414DE}" type="parTrans" cxnId="{3F97B3B0-2FFE-4F92-B74F-3373DB86DA21}">
      <dgm:prSet/>
      <dgm:spPr/>
      <dgm:t>
        <a:bodyPr/>
        <a:lstStyle/>
        <a:p>
          <a:endParaRPr lang="en-US"/>
        </a:p>
      </dgm:t>
    </dgm:pt>
    <dgm:pt modelId="{355F57A4-D2F5-46EF-8F13-F1CECAF1F029}" type="sibTrans" cxnId="{3F97B3B0-2FFE-4F92-B74F-3373DB86DA21}">
      <dgm:prSet/>
      <dgm:spPr/>
      <dgm:t>
        <a:bodyPr/>
        <a:lstStyle/>
        <a:p>
          <a:endParaRPr lang="en-US"/>
        </a:p>
      </dgm:t>
    </dgm:pt>
    <dgm:pt modelId="{76798E3A-2069-4988-A623-4E8AABD83C68}">
      <dgm:prSet phldrT="[Text]"/>
      <dgm:spPr/>
      <dgm:t>
        <a:bodyPr/>
        <a:lstStyle/>
        <a:p>
          <a:r>
            <a:rPr lang="en-US" dirty="0" smtClean="0">
              <a:effectLst>
                <a:outerShdw blurRad="38100" dist="38100" dir="2700000" algn="tl">
                  <a:srgbClr val="000000">
                    <a:alpha val="43137"/>
                  </a:srgbClr>
                </a:outerShdw>
              </a:effectLst>
            </a:rPr>
            <a:t>Growing in Christ</a:t>
          </a:r>
          <a:endParaRPr lang="en-US" dirty="0">
            <a:effectLst>
              <a:outerShdw blurRad="38100" dist="38100" dir="2700000" algn="tl">
                <a:srgbClr val="000000">
                  <a:alpha val="43137"/>
                </a:srgbClr>
              </a:outerShdw>
            </a:effectLst>
          </a:endParaRPr>
        </a:p>
      </dgm:t>
    </dgm:pt>
    <dgm:pt modelId="{9713EBDC-9FC2-486A-A148-B559D8127C83}" type="parTrans" cxnId="{9DA768D3-96B9-43C0-BD15-EDCDCC33AEC2}">
      <dgm:prSet/>
      <dgm:spPr/>
      <dgm:t>
        <a:bodyPr/>
        <a:lstStyle/>
        <a:p>
          <a:endParaRPr lang="en-US"/>
        </a:p>
      </dgm:t>
    </dgm:pt>
    <dgm:pt modelId="{856A219D-E456-41CF-80A0-C4E019EB8349}" type="sibTrans" cxnId="{9DA768D3-96B9-43C0-BD15-EDCDCC33AEC2}">
      <dgm:prSet/>
      <dgm:spPr/>
      <dgm:t>
        <a:bodyPr/>
        <a:lstStyle/>
        <a:p>
          <a:endParaRPr lang="en-US"/>
        </a:p>
      </dgm:t>
    </dgm:pt>
    <dgm:pt modelId="{7386A00C-4F3B-4028-B0D2-CCF0F40E439A}" type="pres">
      <dgm:prSet presAssocID="{7FFB30C4-0494-4860-8007-57FE35DC3EE7}" presName="CompostProcess" presStyleCnt="0">
        <dgm:presLayoutVars>
          <dgm:dir/>
          <dgm:resizeHandles val="exact"/>
        </dgm:presLayoutVars>
      </dgm:prSet>
      <dgm:spPr/>
    </dgm:pt>
    <dgm:pt modelId="{42BDB46F-0204-4BF0-8007-0D96A7B3CCAE}" type="pres">
      <dgm:prSet presAssocID="{7FFB30C4-0494-4860-8007-57FE35DC3EE7}" presName="arrow" presStyleLbl="bgShp" presStyleIdx="0" presStyleCnt="1"/>
      <dgm:spPr/>
    </dgm:pt>
    <dgm:pt modelId="{AD883CE5-1C73-4B5E-A83C-5483F4287F42}" type="pres">
      <dgm:prSet presAssocID="{7FFB30C4-0494-4860-8007-57FE35DC3EE7}" presName="linearProcess" presStyleCnt="0"/>
      <dgm:spPr/>
    </dgm:pt>
    <dgm:pt modelId="{7D4076C6-FC15-4C84-A1BB-126033210429}" type="pres">
      <dgm:prSet presAssocID="{24CB364A-10F9-49DC-8D40-2C1FB99633B3}" presName="textNode" presStyleLbl="node1" presStyleIdx="0" presStyleCnt="4">
        <dgm:presLayoutVars>
          <dgm:bulletEnabled val="1"/>
        </dgm:presLayoutVars>
      </dgm:prSet>
      <dgm:spPr/>
      <dgm:t>
        <a:bodyPr/>
        <a:lstStyle/>
        <a:p>
          <a:endParaRPr lang="en-US"/>
        </a:p>
      </dgm:t>
    </dgm:pt>
    <dgm:pt modelId="{4389A4D7-D6B4-4F24-9163-A59C843A1835}" type="pres">
      <dgm:prSet presAssocID="{9348AC62-613A-458C-B1A0-3537D39A375F}" presName="sibTrans" presStyleCnt="0"/>
      <dgm:spPr/>
    </dgm:pt>
    <dgm:pt modelId="{C7035779-A432-4819-94E5-B8CED950DA5E}" type="pres">
      <dgm:prSet presAssocID="{76798E3A-2069-4988-A623-4E8AABD83C68}" presName="textNode" presStyleLbl="node1" presStyleIdx="1" presStyleCnt="4">
        <dgm:presLayoutVars>
          <dgm:bulletEnabled val="1"/>
        </dgm:presLayoutVars>
      </dgm:prSet>
      <dgm:spPr/>
      <dgm:t>
        <a:bodyPr/>
        <a:lstStyle/>
        <a:p>
          <a:endParaRPr lang="en-US"/>
        </a:p>
      </dgm:t>
    </dgm:pt>
    <dgm:pt modelId="{768E42D3-E659-42E8-8EAB-A3C1A32F228D}" type="pres">
      <dgm:prSet presAssocID="{856A219D-E456-41CF-80A0-C4E019EB8349}" presName="sibTrans" presStyleCnt="0"/>
      <dgm:spPr/>
    </dgm:pt>
    <dgm:pt modelId="{0657779B-C09E-4568-9393-38B0BF12CE6B}" type="pres">
      <dgm:prSet presAssocID="{F1DED474-EF62-430E-B571-B583278B6FB0}" presName="textNode" presStyleLbl="node1" presStyleIdx="2" presStyleCnt="4">
        <dgm:presLayoutVars>
          <dgm:bulletEnabled val="1"/>
        </dgm:presLayoutVars>
      </dgm:prSet>
      <dgm:spPr/>
      <dgm:t>
        <a:bodyPr/>
        <a:lstStyle/>
        <a:p>
          <a:endParaRPr lang="en-US"/>
        </a:p>
      </dgm:t>
    </dgm:pt>
    <dgm:pt modelId="{985831C2-EAB9-4EC4-83B0-24D519C47BD5}" type="pres">
      <dgm:prSet presAssocID="{76877430-9EBE-40CC-BE9D-D3E19929CE35}" presName="sibTrans" presStyleCnt="0"/>
      <dgm:spPr/>
    </dgm:pt>
    <dgm:pt modelId="{F2D112C0-35A4-40E4-975A-9F56ABEF2539}" type="pres">
      <dgm:prSet presAssocID="{6CCBC42A-E1B9-4A3A-AC24-3F4DFCF3EBAB}" presName="textNode" presStyleLbl="node1" presStyleIdx="3" presStyleCnt="4">
        <dgm:presLayoutVars>
          <dgm:bulletEnabled val="1"/>
        </dgm:presLayoutVars>
      </dgm:prSet>
      <dgm:spPr/>
      <dgm:t>
        <a:bodyPr/>
        <a:lstStyle/>
        <a:p>
          <a:endParaRPr lang="en-US"/>
        </a:p>
      </dgm:t>
    </dgm:pt>
  </dgm:ptLst>
  <dgm:cxnLst>
    <dgm:cxn modelId="{3F97B3B0-2FFE-4F92-B74F-3373DB86DA21}" srcId="{7FFB30C4-0494-4860-8007-57FE35DC3EE7}" destId="{6CCBC42A-E1B9-4A3A-AC24-3F4DFCF3EBAB}" srcOrd="3" destOrd="0" parTransId="{3B00C38A-20C3-435D-8B45-30B02B0414DE}" sibTransId="{355F57A4-D2F5-46EF-8F13-F1CECAF1F029}"/>
    <dgm:cxn modelId="{9DA768D3-96B9-43C0-BD15-EDCDCC33AEC2}" srcId="{7FFB30C4-0494-4860-8007-57FE35DC3EE7}" destId="{76798E3A-2069-4988-A623-4E8AABD83C68}" srcOrd="1" destOrd="0" parTransId="{9713EBDC-9FC2-486A-A148-B559D8127C83}" sibTransId="{856A219D-E456-41CF-80A0-C4E019EB8349}"/>
    <dgm:cxn modelId="{29314F2A-53DE-47AA-8256-D822265CE1DA}" type="presOf" srcId="{6CCBC42A-E1B9-4A3A-AC24-3F4DFCF3EBAB}" destId="{F2D112C0-35A4-40E4-975A-9F56ABEF2539}" srcOrd="0" destOrd="0" presId="urn:microsoft.com/office/officeart/2005/8/layout/hProcess9"/>
    <dgm:cxn modelId="{B12B0F2B-9809-45F8-9723-5E21FAD28BE5}" type="presOf" srcId="{7FFB30C4-0494-4860-8007-57FE35DC3EE7}" destId="{7386A00C-4F3B-4028-B0D2-CCF0F40E439A}" srcOrd="0" destOrd="0" presId="urn:microsoft.com/office/officeart/2005/8/layout/hProcess9"/>
    <dgm:cxn modelId="{5C550DAD-C873-4741-B310-E4D7E6ABD9F8}" type="presOf" srcId="{76798E3A-2069-4988-A623-4E8AABD83C68}" destId="{C7035779-A432-4819-94E5-B8CED950DA5E}" srcOrd="0" destOrd="0" presId="urn:microsoft.com/office/officeart/2005/8/layout/hProcess9"/>
    <dgm:cxn modelId="{D44F3C5E-FDB9-49DA-96DF-610EC74B8C05}" srcId="{7FFB30C4-0494-4860-8007-57FE35DC3EE7}" destId="{F1DED474-EF62-430E-B571-B583278B6FB0}" srcOrd="2" destOrd="0" parTransId="{C957F364-2638-42BC-AAD3-628CD70838AC}" sibTransId="{76877430-9EBE-40CC-BE9D-D3E19929CE35}"/>
    <dgm:cxn modelId="{A336D3C8-8FD8-4BAF-8B4D-588C91C25A43}" type="presOf" srcId="{F1DED474-EF62-430E-B571-B583278B6FB0}" destId="{0657779B-C09E-4568-9393-38B0BF12CE6B}" srcOrd="0" destOrd="0" presId="urn:microsoft.com/office/officeart/2005/8/layout/hProcess9"/>
    <dgm:cxn modelId="{7DA3CB9C-C474-4511-9C23-5A0FEF975831}" srcId="{7FFB30C4-0494-4860-8007-57FE35DC3EE7}" destId="{24CB364A-10F9-49DC-8D40-2C1FB99633B3}" srcOrd="0" destOrd="0" parTransId="{2395F450-3006-479B-913B-6E7361F83902}" sibTransId="{9348AC62-613A-458C-B1A0-3537D39A375F}"/>
    <dgm:cxn modelId="{C642D962-1356-452B-B6D7-0B63987A4451}" type="presOf" srcId="{24CB364A-10F9-49DC-8D40-2C1FB99633B3}" destId="{7D4076C6-FC15-4C84-A1BB-126033210429}" srcOrd="0" destOrd="0" presId="urn:microsoft.com/office/officeart/2005/8/layout/hProcess9"/>
    <dgm:cxn modelId="{BF6D0E41-910D-4E21-BBAC-9D47A997C1CE}" type="presParOf" srcId="{7386A00C-4F3B-4028-B0D2-CCF0F40E439A}" destId="{42BDB46F-0204-4BF0-8007-0D96A7B3CCAE}" srcOrd="0" destOrd="0" presId="urn:microsoft.com/office/officeart/2005/8/layout/hProcess9"/>
    <dgm:cxn modelId="{E93E71B9-D531-4B62-80F4-583819BE62EF}" type="presParOf" srcId="{7386A00C-4F3B-4028-B0D2-CCF0F40E439A}" destId="{AD883CE5-1C73-4B5E-A83C-5483F4287F42}" srcOrd="1" destOrd="0" presId="urn:microsoft.com/office/officeart/2005/8/layout/hProcess9"/>
    <dgm:cxn modelId="{A2051BDE-941D-4A08-98AC-90587BB8A72F}" type="presParOf" srcId="{AD883CE5-1C73-4B5E-A83C-5483F4287F42}" destId="{7D4076C6-FC15-4C84-A1BB-126033210429}" srcOrd="0" destOrd="0" presId="urn:microsoft.com/office/officeart/2005/8/layout/hProcess9"/>
    <dgm:cxn modelId="{2014578B-B038-4E64-8D38-8648FE551E4E}" type="presParOf" srcId="{AD883CE5-1C73-4B5E-A83C-5483F4287F42}" destId="{4389A4D7-D6B4-4F24-9163-A59C843A1835}" srcOrd="1" destOrd="0" presId="urn:microsoft.com/office/officeart/2005/8/layout/hProcess9"/>
    <dgm:cxn modelId="{D1352158-D5BB-4B72-9F0D-D9448F8443EB}" type="presParOf" srcId="{AD883CE5-1C73-4B5E-A83C-5483F4287F42}" destId="{C7035779-A432-4819-94E5-B8CED950DA5E}" srcOrd="2" destOrd="0" presId="urn:microsoft.com/office/officeart/2005/8/layout/hProcess9"/>
    <dgm:cxn modelId="{7242986F-5EA1-4E5A-A591-62ECB5AF31C3}" type="presParOf" srcId="{AD883CE5-1C73-4B5E-A83C-5483F4287F42}" destId="{768E42D3-E659-42E8-8EAB-A3C1A32F228D}" srcOrd="3" destOrd="0" presId="urn:microsoft.com/office/officeart/2005/8/layout/hProcess9"/>
    <dgm:cxn modelId="{930AE58B-B9C2-448C-991E-327F9ED65C8B}" type="presParOf" srcId="{AD883CE5-1C73-4B5E-A83C-5483F4287F42}" destId="{0657779B-C09E-4568-9393-38B0BF12CE6B}" srcOrd="4" destOrd="0" presId="urn:microsoft.com/office/officeart/2005/8/layout/hProcess9"/>
    <dgm:cxn modelId="{6D1140A5-974E-428E-95C3-C5EC85517641}" type="presParOf" srcId="{AD883CE5-1C73-4B5E-A83C-5483F4287F42}" destId="{985831C2-EAB9-4EC4-83B0-24D519C47BD5}" srcOrd="5" destOrd="0" presId="urn:microsoft.com/office/officeart/2005/8/layout/hProcess9"/>
    <dgm:cxn modelId="{EE5C16BE-6715-4FA2-AFBC-F3BA18C3BE22}" type="presParOf" srcId="{AD883CE5-1C73-4B5E-A83C-5483F4287F42}" destId="{F2D112C0-35A4-40E4-975A-9F56ABEF2539}"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0D02FC-EB91-4A5B-AA7A-520EDBB25E34}" type="doc">
      <dgm:prSet loTypeId="urn:microsoft.com/office/officeart/2005/8/layout/hProcess9" loCatId="process" qsTypeId="urn:microsoft.com/office/officeart/2005/8/quickstyle/simple1" qsCatId="simple" csTypeId="urn:microsoft.com/office/officeart/2005/8/colors/accent3_2" csCatId="accent3" phldr="1"/>
      <dgm:spPr/>
    </dgm:pt>
    <dgm:pt modelId="{B358D41D-DBE2-4EB9-ACB6-14D596D62435}">
      <dgm:prSet phldrT="[Text]"/>
      <dgm:spPr/>
      <dgm:t>
        <a:bodyPr/>
        <a:lstStyle/>
        <a:p>
          <a:r>
            <a:rPr lang="en-US" dirty="0" smtClean="0">
              <a:effectLst>
                <a:outerShdw blurRad="38100" dist="38100" dir="2700000" algn="tl">
                  <a:srgbClr val="000000">
                    <a:alpha val="43137"/>
                  </a:srgbClr>
                </a:outerShdw>
              </a:effectLst>
            </a:rPr>
            <a:t>Movement 1</a:t>
          </a:r>
          <a:endParaRPr lang="en-US" dirty="0">
            <a:effectLst>
              <a:outerShdw blurRad="38100" dist="38100" dir="2700000" algn="tl">
                <a:srgbClr val="000000">
                  <a:alpha val="43137"/>
                </a:srgbClr>
              </a:outerShdw>
            </a:effectLst>
          </a:endParaRPr>
        </a:p>
      </dgm:t>
    </dgm:pt>
    <dgm:pt modelId="{03EC1477-827E-4F32-953F-05B7BC0CC108}" type="parTrans" cxnId="{05A10FF2-588B-4F46-A9A7-78315E82A7A6}">
      <dgm:prSet/>
      <dgm:spPr/>
      <dgm:t>
        <a:bodyPr/>
        <a:lstStyle/>
        <a:p>
          <a:endParaRPr lang="en-US"/>
        </a:p>
      </dgm:t>
    </dgm:pt>
    <dgm:pt modelId="{735A35B1-6877-4CC7-9D6C-B0CA587DF056}" type="sibTrans" cxnId="{05A10FF2-588B-4F46-A9A7-78315E82A7A6}">
      <dgm:prSet/>
      <dgm:spPr/>
      <dgm:t>
        <a:bodyPr/>
        <a:lstStyle/>
        <a:p>
          <a:endParaRPr lang="en-US"/>
        </a:p>
      </dgm:t>
    </dgm:pt>
    <dgm:pt modelId="{43395B76-62FE-4D7B-96A2-27950D64B503}">
      <dgm:prSet phldrT="[Text]"/>
      <dgm:spPr/>
      <dgm:t>
        <a:bodyPr/>
        <a:lstStyle/>
        <a:p>
          <a:r>
            <a:rPr lang="en-US" dirty="0" smtClean="0">
              <a:effectLst>
                <a:outerShdw blurRad="38100" dist="38100" dir="2700000" algn="tl">
                  <a:srgbClr val="000000">
                    <a:alpha val="43137"/>
                  </a:srgbClr>
                </a:outerShdw>
              </a:effectLst>
            </a:rPr>
            <a:t>Movement 2</a:t>
          </a:r>
          <a:endParaRPr lang="en-US" dirty="0">
            <a:effectLst>
              <a:outerShdw blurRad="38100" dist="38100" dir="2700000" algn="tl">
                <a:srgbClr val="000000">
                  <a:alpha val="43137"/>
                </a:srgbClr>
              </a:outerShdw>
            </a:effectLst>
          </a:endParaRPr>
        </a:p>
      </dgm:t>
    </dgm:pt>
    <dgm:pt modelId="{E5D3C9F3-B057-4E33-A42E-FF59EE54935F}" type="parTrans" cxnId="{983E7CE4-B4EB-47C6-89F7-CFB7FA2F20F9}">
      <dgm:prSet/>
      <dgm:spPr/>
      <dgm:t>
        <a:bodyPr/>
        <a:lstStyle/>
        <a:p>
          <a:endParaRPr lang="en-US"/>
        </a:p>
      </dgm:t>
    </dgm:pt>
    <dgm:pt modelId="{907C7CF6-F178-454F-A595-68D8994D3C0A}" type="sibTrans" cxnId="{983E7CE4-B4EB-47C6-89F7-CFB7FA2F20F9}">
      <dgm:prSet/>
      <dgm:spPr/>
      <dgm:t>
        <a:bodyPr/>
        <a:lstStyle/>
        <a:p>
          <a:endParaRPr lang="en-US"/>
        </a:p>
      </dgm:t>
    </dgm:pt>
    <dgm:pt modelId="{ED186E51-9253-49F1-A5E3-D26F4A0616F5}">
      <dgm:prSet phldrT="[Text]"/>
      <dgm:spPr/>
      <dgm:t>
        <a:bodyPr/>
        <a:lstStyle/>
        <a:p>
          <a:r>
            <a:rPr lang="en-US" dirty="0" smtClean="0">
              <a:effectLst>
                <a:outerShdw blurRad="38100" dist="38100" dir="2700000" algn="tl">
                  <a:srgbClr val="000000">
                    <a:alpha val="43137"/>
                  </a:srgbClr>
                </a:outerShdw>
              </a:effectLst>
            </a:rPr>
            <a:t>Movement 3</a:t>
          </a:r>
          <a:endParaRPr lang="en-US" dirty="0">
            <a:effectLst>
              <a:outerShdw blurRad="38100" dist="38100" dir="2700000" algn="tl">
                <a:srgbClr val="000000">
                  <a:alpha val="43137"/>
                </a:srgbClr>
              </a:outerShdw>
            </a:effectLst>
          </a:endParaRPr>
        </a:p>
      </dgm:t>
    </dgm:pt>
    <dgm:pt modelId="{9670414B-E479-47C7-94FD-1F02152AF0BB}" type="parTrans" cxnId="{B6C84836-2EEC-4548-BC3A-766063F5FD44}">
      <dgm:prSet/>
      <dgm:spPr/>
      <dgm:t>
        <a:bodyPr/>
        <a:lstStyle/>
        <a:p>
          <a:endParaRPr lang="en-US"/>
        </a:p>
      </dgm:t>
    </dgm:pt>
    <dgm:pt modelId="{9A6003B2-AE7C-4E33-84D0-AF10EF2D3EB1}" type="sibTrans" cxnId="{B6C84836-2EEC-4548-BC3A-766063F5FD44}">
      <dgm:prSet/>
      <dgm:spPr/>
      <dgm:t>
        <a:bodyPr/>
        <a:lstStyle/>
        <a:p>
          <a:endParaRPr lang="en-US"/>
        </a:p>
      </dgm:t>
    </dgm:pt>
    <dgm:pt modelId="{4064DCFF-5860-4A2F-BE77-F9DC084904E1}" type="pres">
      <dgm:prSet presAssocID="{7D0D02FC-EB91-4A5B-AA7A-520EDBB25E34}" presName="CompostProcess" presStyleCnt="0">
        <dgm:presLayoutVars>
          <dgm:dir/>
          <dgm:resizeHandles val="exact"/>
        </dgm:presLayoutVars>
      </dgm:prSet>
      <dgm:spPr/>
    </dgm:pt>
    <dgm:pt modelId="{3E4C11C3-D9C2-47F1-958C-AEBB235CED0E}" type="pres">
      <dgm:prSet presAssocID="{7D0D02FC-EB91-4A5B-AA7A-520EDBB25E34}" presName="arrow" presStyleLbl="bgShp" presStyleIdx="0" presStyleCnt="1"/>
      <dgm:spPr/>
    </dgm:pt>
    <dgm:pt modelId="{E6D2EE06-069B-49AC-AF2A-75F16A49AB60}" type="pres">
      <dgm:prSet presAssocID="{7D0D02FC-EB91-4A5B-AA7A-520EDBB25E34}" presName="linearProcess" presStyleCnt="0"/>
      <dgm:spPr/>
    </dgm:pt>
    <dgm:pt modelId="{A9340960-2D56-48B7-92AB-07439956DFB9}" type="pres">
      <dgm:prSet presAssocID="{B358D41D-DBE2-4EB9-ACB6-14D596D62435}" presName="textNode" presStyleLbl="node1" presStyleIdx="0" presStyleCnt="3">
        <dgm:presLayoutVars>
          <dgm:bulletEnabled val="1"/>
        </dgm:presLayoutVars>
      </dgm:prSet>
      <dgm:spPr/>
      <dgm:t>
        <a:bodyPr/>
        <a:lstStyle/>
        <a:p>
          <a:endParaRPr lang="en-US"/>
        </a:p>
      </dgm:t>
    </dgm:pt>
    <dgm:pt modelId="{304050E8-657C-4758-925C-05DF7A3827E2}" type="pres">
      <dgm:prSet presAssocID="{735A35B1-6877-4CC7-9D6C-B0CA587DF056}" presName="sibTrans" presStyleCnt="0"/>
      <dgm:spPr/>
    </dgm:pt>
    <dgm:pt modelId="{56DD0194-3FE9-42D0-A097-9D095354FE37}" type="pres">
      <dgm:prSet presAssocID="{43395B76-62FE-4D7B-96A2-27950D64B503}" presName="textNode" presStyleLbl="node1" presStyleIdx="1" presStyleCnt="3">
        <dgm:presLayoutVars>
          <dgm:bulletEnabled val="1"/>
        </dgm:presLayoutVars>
      </dgm:prSet>
      <dgm:spPr/>
      <dgm:t>
        <a:bodyPr/>
        <a:lstStyle/>
        <a:p>
          <a:endParaRPr lang="en-US"/>
        </a:p>
      </dgm:t>
    </dgm:pt>
    <dgm:pt modelId="{CE8053DE-632D-4C07-96A9-5A5B19FD1565}" type="pres">
      <dgm:prSet presAssocID="{907C7CF6-F178-454F-A595-68D8994D3C0A}" presName="sibTrans" presStyleCnt="0"/>
      <dgm:spPr/>
    </dgm:pt>
    <dgm:pt modelId="{4A1D15EB-3C56-4E28-A221-E3EACC230551}" type="pres">
      <dgm:prSet presAssocID="{ED186E51-9253-49F1-A5E3-D26F4A0616F5}" presName="textNode" presStyleLbl="node1" presStyleIdx="2" presStyleCnt="3">
        <dgm:presLayoutVars>
          <dgm:bulletEnabled val="1"/>
        </dgm:presLayoutVars>
      </dgm:prSet>
      <dgm:spPr/>
      <dgm:t>
        <a:bodyPr/>
        <a:lstStyle/>
        <a:p>
          <a:endParaRPr lang="en-US"/>
        </a:p>
      </dgm:t>
    </dgm:pt>
  </dgm:ptLst>
  <dgm:cxnLst>
    <dgm:cxn modelId="{BA91CFE7-0846-4229-9AE5-0CFC9C9C3B7B}" type="presOf" srcId="{7D0D02FC-EB91-4A5B-AA7A-520EDBB25E34}" destId="{4064DCFF-5860-4A2F-BE77-F9DC084904E1}" srcOrd="0" destOrd="0" presId="urn:microsoft.com/office/officeart/2005/8/layout/hProcess9"/>
    <dgm:cxn modelId="{E762D3D4-9C41-48CC-B998-ADADC9A2013B}" type="presOf" srcId="{ED186E51-9253-49F1-A5E3-D26F4A0616F5}" destId="{4A1D15EB-3C56-4E28-A221-E3EACC230551}" srcOrd="0" destOrd="0" presId="urn:microsoft.com/office/officeart/2005/8/layout/hProcess9"/>
    <dgm:cxn modelId="{05A10FF2-588B-4F46-A9A7-78315E82A7A6}" srcId="{7D0D02FC-EB91-4A5B-AA7A-520EDBB25E34}" destId="{B358D41D-DBE2-4EB9-ACB6-14D596D62435}" srcOrd="0" destOrd="0" parTransId="{03EC1477-827E-4F32-953F-05B7BC0CC108}" sibTransId="{735A35B1-6877-4CC7-9D6C-B0CA587DF056}"/>
    <dgm:cxn modelId="{2780C83B-43EC-42E5-BA0F-482BBDF82D73}" type="presOf" srcId="{43395B76-62FE-4D7B-96A2-27950D64B503}" destId="{56DD0194-3FE9-42D0-A097-9D095354FE37}" srcOrd="0" destOrd="0" presId="urn:microsoft.com/office/officeart/2005/8/layout/hProcess9"/>
    <dgm:cxn modelId="{B6C84836-2EEC-4548-BC3A-766063F5FD44}" srcId="{7D0D02FC-EB91-4A5B-AA7A-520EDBB25E34}" destId="{ED186E51-9253-49F1-A5E3-D26F4A0616F5}" srcOrd="2" destOrd="0" parTransId="{9670414B-E479-47C7-94FD-1F02152AF0BB}" sibTransId="{9A6003B2-AE7C-4E33-84D0-AF10EF2D3EB1}"/>
    <dgm:cxn modelId="{983E7CE4-B4EB-47C6-89F7-CFB7FA2F20F9}" srcId="{7D0D02FC-EB91-4A5B-AA7A-520EDBB25E34}" destId="{43395B76-62FE-4D7B-96A2-27950D64B503}" srcOrd="1" destOrd="0" parTransId="{E5D3C9F3-B057-4E33-A42E-FF59EE54935F}" sibTransId="{907C7CF6-F178-454F-A595-68D8994D3C0A}"/>
    <dgm:cxn modelId="{1A52DE37-A791-455B-83D0-49BDDC17D156}" type="presOf" srcId="{B358D41D-DBE2-4EB9-ACB6-14D596D62435}" destId="{A9340960-2D56-48B7-92AB-07439956DFB9}" srcOrd="0" destOrd="0" presId="urn:microsoft.com/office/officeart/2005/8/layout/hProcess9"/>
    <dgm:cxn modelId="{7962372A-99E5-42C3-A8FE-CE589E9FAB58}" type="presParOf" srcId="{4064DCFF-5860-4A2F-BE77-F9DC084904E1}" destId="{3E4C11C3-D9C2-47F1-958C-AEBB235CED0E}" srcOrd="0" destOrd="0" presId="urn:microsoft.com/office/officeart/2005/8/layout/hProcess9"/>
    <dgm:cxn modelId="{F06AEE52-F901-4BDE-8811-CEA1A7BFBEAF}" type="presParOf" srcId="{4064DCFF-5860-4A2F-BE77-F9DC084904E1}" destId="{E6D2EE06-069B-49AC-AF2A-75F16A49AB60}" srcOrd="1" destOrd="0" presId="urn:microsoft.com/office/officeart/2005/8/layout/hProcess9"/>
    <dgm:cxn modelId="{8805F19E-67CC-4171-8137-31DC449276A2}" type="presParOf" srcId="{E6D2EE06-069B-49AC-AF2A-75F16A49AB60}" destId="{A9340960-2D56-48B7-92AB-07439956DFB9}" srcOrd="0" destOrd="0" presId="urn:microsoft.com/office/officeart/2005/8/layout/hProcess9"/>
    <dgm:cxn modelId="{240F2372-E2FC-4570-ABA4-258B6354B791}" type="presParOf" srcId="{E6D2EE06-069B-49AC-AF2A-75F16A49AB60}" destId="{304050E8-657C-4758-925C-05DF7A3827E2}" srcOrd="1" destOrd="0" presId="urn:microsoft.com/office/officeart/2005/8/layout/hProcess9"/>
    <dgm:cxn modelId="{47E60D75-3730-47DD-8880-4F150CF48A8E}" type="presParOf" srcId="{E6D2EE06-069B-49AC-AF2A-75F16A49AB60}" destId="{56DD0194-3FE9-42D0-A097-9D095354FE37}" srcOrd="2" destOrd="0" presId="urn:microsoft.com/office/officeart/2005/8/layout/hProcess9"/>
    <dgm:cxn modelId="{3F255AB2-BC2A-4730-97C7-3162B5F01E68}" type="presParOf" srcId="{E6D2EE06-069B-49AC-AF2A-75F16A49AB60}" destId="{CE8053DE-632D-4C07-96A9-5A5B19FD1565}" srcOrd="3" destOrd="0" presId="urn:microsoft.com/office/officeart/2005/8/layout/hProcess9"/>
    <dgm:cxn modelId="{5E1E075B-1EEE-4FB2-97B2-61AE27C8F4C0}" type="presParOf" srcId="{E6D2EE06-069B-49AC-AF2A-75F16A49AB60}" destId="{4A1D15EB-3C56-4E28-A221-E3EACC230551}" srcOrd="4" destOrd="0" presId="urn:microsoft.com/office/officeart/2005/8/layout/hProcess9"/>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BDB46F-0204-4BF0-8007-0D96A7B3CCAE}">
      <dsp:nvSpPr>
        <dsp:cNvPr id="0" name=""/>
        <dsp:cNvSpPr/>
      </dsp:nvSpPr>
      <dsp:spPr>
        <a:xfrm>
          <a:off x="631507" y="0"/>
          <a:ext cx="7157085" cy="23241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4076C6-FC15-4C84-A1BB-126033210429}">
      <dsp:nvSpPr>
        <dsp:cNvPr id="0" name=""/>
        <dsp:cNvSpPr/>
      </dsp:nvSpPr>
      <dsp:spPr>
        <a:xfrm>
          <a:off x="2312" y="697230"/>
          <a:ext cx="2007508" cy="929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Exploring Christ</a:t>
          </a:r>
          <a:endParaRPr lang="en-US" sz="2400" kern="1200" dirty="0">
            <a:effectLst>
              <a:outerShdw blurRad="38100" dist="38100" dir="2700000" algn="tl">
                <a:srgbClr val="000000">
                  <a:alpha val="43137"/>
                </a:srgbClr>
              </a:outerShdw>
            </a:effectLst>
          </a:endParaRPr>
        </a:p>
      </dsp:txBody>
      <dsp:txXfrm>
        <a:off x="2312" y="697230"/>
        <a:ext cx="2007508" cy="929640"/>
      </dsp:txXfrm>
    </dsp:sp>
    <dsp:sp modelId="{C7035779-A432-4819-94E5-B8CED950DA5E}">
      <dsp:nvSpPr>
        <dsp:cNvPr id="0" name=""/>
        <dsp:cNvSpPr/>
      </dsp:nvSpPr>
      <dsp:spPr>
        <a:xfrm>
          <a:off x="2138301" y="697230"/>
          <a:ext cx="2007508" cy="929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Growing in Christ</a:t>
          </a:r>
          <a:endParaRPr lang="en-US" sz="2400" kern="1200" dirty="0">
            <a:effectLst>
              <a:outerShdw blurRad="38100" dist="38100" dir="2700000" algn="tl">
                <a:srgbClr val="000000">
                  <a:alpha val="43137"/>
                </a:srgbClr>
              </a:outerShdw>
            </a:effectLst>
          </a:endParaRPr>
        </a:p>
      </dsp:txBody>
      <dsp:txXfrm>
        <a:off x="2138301" y="697230"/>
        <a:ext cx="2007508" cy="929640"/>
      </dsp:txXfrm>
    </dsp:sp>
    <dsp:sp modelId="{0657779B-C09E-4568-9393-38B0BF12CE6B}">
      <dsp:nvSpPr>
        <dsp:cNvPr id="0" name=""/>
        <dsp:cNvSpPr/>
      </dsp:nvSpPr>
      <dsp:spPr>
        <a:xfrm>
          <a:off x="4274290" y="697230"/>
          <a:ext cx="2007508" cy="929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Close to Christ</a:t>
          </a:r>
          <a:endParaRPr lang="en-US" sz="2400" kern="1200" dirty="0">
            <a:effectLst>
              <a:outerShdw blurRad="38100" dist="38100" dir="2700000" algn="tl">
                <a:srgbClr val="000000">
                  <a:alpha val="43137"/>
                </a:srgbClr>
              </a:outerShdw>
            </a:effectLst>
          </a:endParaRPr>
        </a:p>
      </dsp:txBody>
      <dsp:txXfrm>
        <a:off x="4274290" y="697230"/>
        <a:ext cx="2007508" cy="929640"/>
      </dsp:txXfrm>
    </dsp:sp>
    <dsp:sp modelId="{F2D112C0-35A4-40E4-975A-9F56ABEF2539}">
      <dsp:nvSpPr>
        <dsp:cNvPr id="0" name=""/>
        <dsp:cNvSpPr/>
      </dsp:nvSpPr>
      <dsp:spPr>
        <a:xfrm>
          <a:off x="6410279" y="697230"/>
          <a:ext cx="2007508" cy="929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Christ Centered</a:t>
          </a:r>
          <a:endParaRPr lang="en-US" sz="2400" kern="1200" dirty="0">
            <a:effectLst>
              <a:outerShdw blurRad="38100" dist="38100" dir="2700000" algn="tl">
                <a:srgbClr val="000000">
                  <a:alpha val="43137"/>
                </a:srgbClr>
              </a:outerShdw>
            </a:effectLst>
          </a:endParaRPr>
        </a:p>
      </dsp:txBody>
      <dsp:txXfrm>
        <a:off x="6410279" y="697230"/>
        <a:ext cx="2007508" cy="9296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4C11C3-D9C2-47F1-958C-AEBB235CED0E}">
      <dsp:nvSpPr>
        <dsp:cNvPr id="0" name=""/>
        <dsp:cNvSpPr/>
      </dsp:nvSpPr>
      <dsp:spPr>
        <a:xfrm>
          <a:off x="497204" y="0"/>
          <a:ext cx="5634990" cy="1447800"/>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340960-2D56-48B7-92AB-07439956DFB9}">
      <dsp:nvSpPr>
        <dsp:cNvPr id="0" name=""/>
        <dsp:cNvSpPr/>
      </dsp:nvSpPr>
      <dsp:spPr>
        <a:xfrm>
          <a:off x="192116" y="434340"/>
          <a:ext cx="1988820" cy="5791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effectLst>
                <a:outerShdw blurRad="38100" dist="38100" dir="2700000" algn="tl">
                  <a:srgbClr val="000000">
                    <a:alpha val="43137"/>
                  </a:srgbClr>
                </a:outerShdw>
              </a:effectLst>
            </a:rPr>
            <a:t>Movement 1</a:t>
          </a:r>
          <a:endParaRPr lang="en-US" sz="2500" kern="1200" dirty="0">
            <a:effectLst>
              <a:outerShdw blurRad="38100" dist="38100" dir="2700000" algn="tl">
                <a:srgbClr val="000000">
                  <a:alpha val="43137"/>
                </a:srgbClr>
              </a:outerShdw>
            </a:effectLst>
          </a:endParaRPr>
        </a:p>
      </dsp:txBody>
      <dsp:txXfrm>
        <a:off x="192116" y="434340"/>
        <a:ext cx="1988820" cy="579120"/>
      </dsp:txXfrm>
    </dsp:sp>
    <dsp:sp modelId="{56DD0194-3FE9-42D0-A097-9D095354FE37}">
      <dsp:nvSpPr>
        <dsp:cNvPr id="0" name=""/>
        <dsp:cNvSpPr/>
      </dsp:nvSpPr>
      <dsp:spPr>
        <a:xfrm>
          <a:off x="2320289" y="434340"/>
          <a:ext cx="1988820" cy="5791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effectLst>
                <a:outerShdw blurRad="38100" dist="38100" dir="2700000" algn="tl">
                  <a:srgbClr val="000000">
                    <a:alpha val="43137"/>
                  </a:srgbClr>
                </a:outerShdw>
              </a:effectLst>
            </a:rPr>
            <a:t>Movement 2</a:t>
          </a:r>
          <a:endParaRPr lang="en-US" sz="2500" kern="1200" dirty="0">
            <a:effectLst>
              <a:outerShdw blurRad="38100" dist="38100" dir="2700000" algn="tl">
                <a:srgbClr val="000000">
                  <a:alpha val="43137"/>
                </a:srgbClr>
              </a:outerShdw>
            </a:effectLst>
          </a:endParaRPr>
        </a:p>
      </dsp:txBody>
      <dsp:txXfrm>
        <a:off x="2320289" y="434340"/>
        <a:ext cx="1988820" cy="579120"/>
      </dsp:txXfrm>
    </dsp:sp>
    <dsp:sp modelId="{4A1D15EB-3C56-4E28-A221-E3EACC230551}">
      <dsp:nvSpPr>
        <dsp:cNvPr id="0" name=""/>
        <dsp:cNvSpPr/>
      </dsp:nvSpPr>
      <dsp:spPr>
        <a:xfrm>
          <a:off x="4448463" y="434340"/>
          <a:ext cx="1988820" cy="5791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effectLst>
                <a:outerShdw blurRad="38100" dist="38100" dir="2700000" algn="tl">
                  <a:srgbClr val="000000">
                    <a:alpha val="43137"/>
                  </a:srgbClr>
                </a:outerShdw>
              </a:effectLst>
            </a:rPr>
            <a:t>Movement 3</a:t>
          </a:r>
          <a:endParaRPr lang="en-US" sz="2500" kern="1200" dirty="0">
            <a:effectLst>
              <a:outerShdw blurRad="38100" dist="38100" dir="2700000" algn="tl">
                <a:srgbClr val="000000">
                  <a:alpha val="43137"/>
                </a:srgbClr>
              </a:outerShdw>
            </a:effectLst>
          </a:endParaRPr>
        </a:p>
      </dsp:txBody>
      <dsp:txXfrm>
        <a:off x="4448463" y="434340"/>
        <a:ext cx="1988820" cy="57912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D603B4-DE03-4A40-8112-39CC582733D4}" type="datetimeFigureOut">
              <a:rPr lang="en-US" smtClean="0"/>
              <a:pPr/>
              <a:t>4/13/2012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031148-8711-49FF-B2AA-2BBEB74EBA7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a:gsLst>
              <a:gs pos="70000">
                <a:srgbClr val="800000"/>
              </a:gs>
              <a:gs pos="45000">
                <a:srgbClr val="002060"/>
              </a:gs>
              <a:gs pos="100000">
                <a:schemeClr val="bg2">
                  <a:shade val="30000"/>
                  <a:satMod val="200000"/>
                </a:schemeClr>
              </a:gs>
              <a:gs pos="100000">
                <a:schemeClr val="bg2">
                  <a:shade val="30000"/>
                  <a:satMod val="200000"/>
                </a:schemeClr>
              </a:gs>
              <a:gs pos="100000">
                <a:schemeClr val="bg2">
                  <a:shade val="30000"/>
                  <a:satMod val="20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63000">
                <a:srgbClr val="140E40">
                  <a:alpha val="0"/>
                </a:srgbClr>
              </a:gs>
              <a:gs pos="50000">
                <a:srgbClr val="002060"/>
              </a:gs>
              <a:gs pos="100000">
                <a:srgbClr val="8000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Tx/>
              <a:buBlip>
                <a:blip r:embed="rId2"/>
              </a:buBlip>
              <a:defRPr/>
            </a:lvl1pPr>
            <a:lvl2pPr>
              <a:buFontTx/>
              <a:buBlip>
                <a:blip r:embed="rId3"/>
              </a:buBlip>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4/13/2012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4/13/2012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4/13/2012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4/13/2012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4/13/2012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4/13/2012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0">
              <a:srgbClr val="800000"/>
            </a:gs>
            <a:gs pos="0">
              <a:srgbClr val="003300"/>
            </a:gs>
            <a:gs pos="100000">
              <a:schemeClr val="bg2">
                <a:shade val="30000"/>
                <a:satMod val="200000"/>
              </a:schemeClr>
            </a:gs>
            <a:gs pos="100000">
              <a:schemeClr val="bg2">
                <a:shade val="30000"/>
                <a:satMod val="200000"/>
              </a:schemeClr>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4/13/2012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So what’s the thing about growing in numbers here?</a:t>
            </a:r>
          </a:p>
          <a:p>
            <a:r>
              <a:rPr lang="en-US" dirty="0" smtClean="0"/>
              <a:t>Word of the Lord - July 1996 – Tent Revival Meetings on the Hwy 56 property -  the Lord said that He wanted a church building built on that piece of property. - Size – 300 expandable to 500.</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838200" y="457200"/>
            <a:ext cx="7620000" cy="685800"/>
          </a:xfrm>
        </p:spPr>
        <p:txBody>
          <a:bodyPr>
            <a:normAutofit fontScale="90000"/>
          </a:bodyPr>
          <a:lstStyle/>
          <a:p>
            <a:pPr algn="ctr"/>
            <a:r>
              <a:rPr lang="en-US" dirty="0"/>
              <a:t>Biblical Tensions That </a:t>
            </a:r>
            <a:br>
              <a:rPr lang="en-US" dirty="0"/>
            </a:br>
            <a:r>
              <a:rPr lang="en-US" dirty="0"/>
              <a:t>Keep Us In Tune</a:t>
            </a:r>
          </a:p>
        </p:txBody>
      </p:sp>
      <p:sp>
        <p:nvSpPr>
          <p:cNvPr id="102403" name="Line 3"/>
          <p:cNvSpPr>
            <a:spLocks noChangeShapeType="1"/>
          </p:cNvSpPr>
          <p:nvPr/>
        </p:nvSpPr>
        <p:spPr bwMode="auto">
          <a:xfrm>
            <a:off x="609600" y="3657600"/>
            <a:ext cx="7772400" cy="0"/>
          </a:xfrm>
          <a:prstGeom prst="line">
            <a:avLst/>
          </a:prstGeom>
          <a:noFill/>
          <a:ln w="38100">
            <a:solidFill>
              <a:schemeClr val="tx1"/>
            </a:solidFill>
            <a:round/>
            <a:headEnd/>
            <a:tailEnd/>
          </a:ln>
          <a:effectLst>
            <a:outerShdw dist="35921" dir="2700000" algn="ctr" rotWithShape="0">
              <a:schemeClr val="bg1"/>
            </a:outerShdw>
          </a:effectLst>
        </p:spPr>
        <p:txBody>
          <a:bodyPr wrap="none" anchor="ctr"/>
          <a:lstStyle/>
          <a:p>
            <a:endParaRPr lang="en-US"/>
          </a:p>
        </p:txBody>
      </p:sp>
      <p:sp>
        <p:nvSpPr>
          <p:cNvPr id="102410" name="Line 10"/>
          <p:cNvSpPr>
            <a:spLocks noChangeShapeType="1"/>
          </p:cNvSpPr>
          <p:nvPr/>
        </p:nvSpPr>
        <p:spPr bwMode="auto">
          <a:xfrm>
            <a:off x="1828800" y="2590800"/>
            <a:ext cx="0" cy="1905000"/>
          </a:xfrm>
          <a:prstGeom prst="line">
            <a:avLst/>
          </a:prstGeom>
          <a:noFill/>
          <a:ln w="38100">
            <a:solidFill>
              <a:schemeClr val="tx1"/>
            </a:solidFill>
            <a:round/>
            <a:headEnd/>
            <a:tailEnd/>
          </a:ln>
          <a:effectLst>
            <a:outerShdw dist="35921" dir="2700000" algn="ctr" rotWithShape="0">
              <a:schemeClr val="bg1"/>
            </a:outerShdw>
          </a:effectLst>
        </p:spPr>
        <p:txBody>
          <a:bodyPr wrap="none" anchor="ctr"/>
          <a:lstStyle/>
          <a:p>
            <a:endParaRPr lang="en-US"/>
          </a:p>
        </p:txBody>
      </p:sp>
      <p:sp>
        <p:nvSpPr>
          <p:cNvPr id="102411" name="Line 11"/>
          <p:cNvSpPr>
            <a:spLocks noChangeShapeType="1"/>
          </p:cNvSpPr>
          <p:nvPr/>
        </p:nvSpPr>
        <p:spPr bwMode="auto">
          <a:xfrm>
            <a:off x="7391400" y="2667000"/>
            <a:ext cx="0" cy="1905000"/>
          </a:xfrm>
          <a:prstGeom prst="line">
            <a:avLst/>
          </a:prstGeom>
          <a:noFill/>
          <a:ln w="38100">
            <a:solidFill>
              <a:schemeClr val="tx1"/>
            </a:solidFill>
            <a:round/>
            <a:headEnd/>
            <a:tailEnd/>
          </a:ln>
          <a:effectLst>
            <a:outerShdw dist="35921" dir="2700000" algn="ctr" rotWithShape="0">
              <a:schemeClr val="bg1"/>
            </a:outerShdw>
          </a:effectLst>
        </p:spPr>
        <p:txBody>
          <a:bodyPr wrap="none" anchor="ctr"/>
          <a:lstStyle/>
          <a:p>
            <a:endParaRPr lang="en-US"/>
          </a:p>
        </p:txBody>
      </p:sp>
      <p:sp>
        <p:nvSpPr>
          <p:cNvPr id="13" name="Rectangle 2"/>
          <p:cNvSpPr txBox="1">
            <a:spLocks noChangeArrowheads="1"/>
          </p:cNvSpPr>
          <p:nvPr/>
        </p:nvSpPr>
        <p:spPr>
          <a:xfrm>
            <a:off x="914400" y="1600200"/>
            <a:ext cx="7620000" cy="6858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j-lt"/>
                <a:ea typeface="+mj-ea"/>
                <a:cs typeface="+mj-cs"/>
              </a:rPr>
              <a:t>CHURCH</a:t>
            </a:r>
            <a:r>
              <a:rPr kumimoji="0" lang="en-US" sz="4400" b="0" i="0" u="none" strike="noStrike" kern="1200" cap="none" spc="0" normalizeH="0" noProof="0" dirty="0" smtClean="0">
                <a:ln>
                  <a:noFill/>
                </a:ln>
                <a:solidFill>
                  <a:schemeClr val="tx1"/>
                </a:solidFill>
                <a:effectLst>
                  <a:outerShdw blurRad="50800" dist="50800" dir="5400000" algn="ctr" rotWithShape="0">
                    <a:schemeClr val="bg1"/>
                  </a:outerShdw>
                </a:effectLst>
                <a:uLnTx/>
                <a:uFillTx/>
                <a:latin typeface="+mj-lt"/>
                <a:ea typeface="+mj-ea"/>
                <a:cs typeface="+mj-cs"/>
              </a:rPr>
              <a:t> GROWTH</a:t>
            </a:r>
            <a:endParaRPr kumimoji="0" lang="en-US" sz="44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j-lt"/>
              <a:ea typeface="+mj-ea"/>
              <a:cs typeface="+mj-cs"/>
            </a:endParaRPr>
          </a:p>
        </p:txBody>
      </p:sp>
      <p:sp>
        <p:nvSpPr>
          <p:cNvPr id="14" name="Rectangle 2"/>
          <p:cNvSpPr txBox="1">
            <a:spLocks noChangeArrowheads="1"/>
          </p:cNvSpPr>
          <p:nvPr/>
        </p:nvSpPr>
        <p:spPr>
          <a:xfrm>
            <a:off x="152400" y="2514600"/>
            <a:ext cx="2057400" cy="36576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800" dirty="0" smtClean="0">
                <a:effectLst>
                  <a:outerShdw blurRad="50800" dist="50800" dir="5400000" algn="ctr" rotWithShape="0">
                    <a:schemeClr val="bg1"/>
                  </a:outerShdw>
                </a:effectLst>
                <a:latin typeface="+mj-lt"/>
                <a:ea typeface="+mj-ea"/>
                <a:cs typeface="+mj-cs"/>
              </a:rPr>
              <a:t>Error</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2800" dirty="0" smtClean="0">
                <a:effectLst>
                  <a:outerShdw blurRad="50800" dist="50800" dir="5400000" algn="ctr" rotWithShape="0">
                    <a:schemeClr val="bg1"/>
                  </a:outerShdw>
                </a:effectLst>
                <a:latin typeface="+mj-lt"/>
                <a:ea typeface="+mj-ea"/>
                <a:cs typeface="+mj-cs"/>
              </a:rPr>
              <a:t>-</a:t>
            </a:r>
            <a:r>
              <a:rPr lang="en-US" sz="2800" dirty="0" err="1" smtClean="0">
                <a:effectLst>
                  <a:outerShdw blurRad="50800" dist="50800" dir="5400000" algn="ctr" rotWithShape="0">
                    <a:schemeClr val="bg1"/>
                  </a:outerShdw>
                </a:effectLst>
                <a:latin typeface="+mj-lt"/>
                <a:ea typeface="+mj-ea"/>
                <a:cs typeface="+mj-cs"/>
              </a:rPr>
              <a:t>Justifica-tion</a:t>
            </a:r>
            <a:endParaRPr lang="en-US" sz="2800" dirty="0" smtClean="0">
              <a:effectLst>
                <a:outerShdw blurRad="50800" dist="50800" dir="5400000" algn="ctr" rotWithShape="0">
                  <a:schemeClr val="bg1"/>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j-lt"/>
                <a:ea typeface="+mj-ea"/>
                <a:cs typeface="+mj-cs"/>
              </a:rPr>
              <a:t>-Why</a:t>
            </a:r>
          </a:p>
          <a:p>
            <a:pPr marL="0" marR="0" lvl="0" indent="0" defTabSz="914400" rtl="0" eaLnBrk="1" fontAlgn="auto" latinLnBrk="0" hangingPunct="1">
              <a:lnSpc>
                <a:spcPct val="100000"/>
              </a:lnSpc>
              <a:spcBef>
                <a:spcPct val="0"/>
              </a:spcBef>
              <a:spcAft>
                <a:spcPts val="0"/>
              </a:spcAft>
              <a:buClrTx/>
              <a:buSzTx/>
              <a:buFontTx/>
              <a:buNone/>
              <a:tabLst/>
              <a:defRPr/>
            </a:pPr>
            <a:r>
              <a:rPr lang="en-US" sz="2800" dirty="0" smtClean="0">
                <a:effectLst>
                  <a:outerShdw blurRad="50800" dist="50800" dir="5400000" algn="ctr" rotWithShape="0">
                    <a:schemeClr val="bg1"/>
                  </a:outerShdw>
                </a:effectLst>
                <a:latin typeface="+mj-lt"/>
                <a:ea typeface="+mj-ea"/>
                <a:cs typeface="+mj-cs"/>
              </a:rPr>
              <a:t>bother?</a:t>
            </a: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j-lt"/>
              <a:ea typeface="+mj-ea"/>
              <a:cs typeface="+mj-cs"/>
            </a:endParaRPr>
          </a:p>
        </p:txBody>
      </p:sp>
      <p:sp>
        <p:nvSpPr>
          <p:cNvPr id="15" name="Rectangle 2"/>
          <p:cNvSpPr txBox="1">
            <a:spLocks noChangeArrowheads="1"/>
          </p:cNvSpPr>
          <p:nvPr/>
        </p:nvSpPr>
        <p:spPr>
          <a:xfrm>
            <a:off x="1905000" y="2133600"/>
            <a:ext cx="2057400" cy="36576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500" dirty="0" smtClean="0">
                <a:effectLst>
                  <a:outerShdw blurRad="50800" dist="50800" dir="5400000" algn="ctr" rotWithShape="0">
                    <a:schemeClr val="bg1"/>
                  </a:outerShdw>
                </a:effectLst>
                <a:latin typeface="+mj-lt"/>
                <a:ea typeface="+mj-ea"/>
                <a:cs typeface="+mj-cs"/>
              </a:rPr>
              <a:t>Biblical Truth</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2800" dirty="0" smtClean="0">
                <a:effectLst>
                  <a:outerShdw blurRad="50800" dist="50800" dir="5400000" algn="ctr" rotWithShape="0">
                    <a:schemeClr val="bg1"/>
                  </a:outerShdw>
                </a:effectLst>
                <a:latin typeface="+mj-lt"/>
                <a:ea typeface="+mj-ea"/>
                <a:cs typeface="+mj-cs"/>
              </a:rPr>
              <a:t>-Talents</a:t>
            </a:r>
          </a:p>
          <a:p>
            <a:pPr marL="0" marR="0" lvl="0" indent="0" defTabSz="914400" rtl="0" eaLnBrk="1" fontAlgn="auto" latinLnBrk="0" hangingPunct="1">
              <a:lnSpc>
                <a:spcPct val="100000"/>
              </a:lnSpc>
              <a:spcBef>
                <a:spcPct val="0"/>
              </a:spcBef>
              <a:spcAft>
                <a:spcPts val="0"/>
              </a:spcAft>
              <a:buClrTx/>
              <a:buSzTx/>
              <a:buFontTx/>
              <a:buNone/>
              <a:tabLst/>
              <a:defRPr/>
            </a:pPr>
            <a:r>
              <a:rPr lang="en-US" sz="2800" dirty="0" smtClean="0">
                <a:effectLst>
                  <a:outerShdw blurRad="50800" dist="50800" dir="5400000" algn="ctr" rotWithShape="0">
                    <a:schemeClr val="bg1"/>
                  </a:outerShdw>
                </a:effectLst>
                <a:latin typeface="+mj-lt"/>
                <a:ea typeface="+mj-ea"/>
                <a:cs typeface="+mj-cs"/>
              </a:rPr>
              <a:t>-Gideon</a:t>
            </a:r>
          </a:p>
        </p:txBody>
      </p:sp>
      <p:sp>
        <p:nvSpPr>
          <p:cNvPr id="16" name="Rectangle 2"/>
          <p:cNvSpPr txBox="1">
            <a:spLocks noChangeArrowheads="1"/>
          </p:cNvSpPr>
          <p:nvPr/>
        </p:nvSpPr>
        <p:spPr>
          <a:xfrm>
            <a:off x="5334000" y="2743200"/>
            <a:ext cx="2057400" cy="36576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500" dirty="0" smtClean="0">
                <a:effectLst>
                  <a:outerShdw blurRad="50800" dist="50800" dir="5400000" algn="ctr" rotWithShape="0">
                    <a:schemeClr val="bg1"/>
                  </a:outerShdw>
                </a:effectLst>
                <a:latin typeface="+mj-lt"/>
                <a:ea typeface="+mj-ea"/>
                <a:cs typeface="+mj-cs"/>
              </a:rPr>
              <a:t>Biblical Truth</a:t>
            </a:r>
          </a:p>
          <a:p>
            <a:pPr marL="0" marR="0" lvl="0" indent="0" defTabSz="914400" rtl="0" eaLnBrk="1" fontAlgn="auto" latinLnBrk="0" hangingPunct="1">
              <a:lnSpc>
                <a:spcPct val="100000"/>
              </a:lnSpc>
              <a:spcBef>
                <a:spcPct val="0"/>
              </a:spcBef>
              <a:spcAft>
                <a:spcPts val="0"/>
              </a:spcAft>
              <a:buClrTx/>
              <a:buSzTx/>
              <a:buFontTx/>
              <a:buNone/>
              <a:tabLst/>
              <a:defRPr/>
            </a:pPr>
            <a:endParaRPr lang="en-US" sz="2500" dirty="0" smtClean="0">
              <a:effectLst>
                <a:outerShdw blurRad="50800" dist="50800" dir="5400000" algn="ctr" rotWithShape="0">
                  <a:schemeClr val="bg1"/>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2900" dirty="0" smtClean="0">
                <a:effectLst>
                  <a:outerShdw blurRad="50800" dist="50800" dir="5400000" algn="ctr" rotWithShape="0">
                    <a:schemeClr val="bg1"/>
                  </a:outerShdw>
                </a:effectLst>
                <a:latin typeface="+mj-lt"/>
                <a:ea typeface="+mj-ea"/>
                <a:cs typeface="+mj-cs"/>
              </a:rPr>
              <a:t>-Faithful with</a:t>
            </a:r>
          </a:p>
          <a:p>
            <a:pPr marL="0" marR="0" lvl="0" indent="0" defTabSz="914400" rtl="0" eaLnBrk="1" fontAlgn="auto" latinLnBrk="0" hangingPunct="1">
              <a:lnSpc>
                <a:spcPct val="100000"/>
              </a:lnSpc>
              <a:spcBef>
                <a:spcPct val="0"/>
              </a:spcBef>
              <a:spcAft>
                <a:spcPts val="0"/>
              </a:spcAft>
              <a:buClrTx/>
              <a:buSzTx/>
              <a:buFontTx/>
              <a:buNone/>
              <a:tabLst/>
              <a:defRPr/>
            </a:pPr>
            <a:r>
              <a:rPr lang="en-US" sz="2900" dirty="0" smtClean="0">
                <a:effectLst>
                  <a:outerShdw blurRad="50800" dist="50800" dir="5400000" algn="ctr" rotWithShape="0">
                    <a:schemeClr val="bg1"/>
                  </a:outerShdw>
                </a:effectLst>
                <a:latin typeface="+mj-lt"/>
                <a:ea typeface="+mj-ea"/>
                <a:cs typeface="+mj-cs"/>
              </a:rPr>
              <a:t>the few, entrusted with much</a:t>
            </a:r>
          </a:p>
        </p:txBody>
      </p:sp>
      <p:sp>
        <p:nvSpPr>
          <p:cNvPr id="17" name="Rectangle 2"/>
          <p:cNvSpPr txBox="1">
            <a:spLocks noChangeArrowheads="1"/>
          </p:cNvSpPr>
          <p:nvPr/>
        </p:nvSpPr>
        <p:spPr>
          <a:xfrm>
            <a:off x="7467600" y="2286000"/>
            <a:ext cx="2057400" cy="36576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800" dirty="0" smtClean="0">
                <a:effectLst>
                  <a:outerShdw blurRad="50800" dist="50800" dir="5400000" algn="ctr" rotWithShape="0">
                    <a:schemeClr val="bg1"/>
                  </a:outerShdw>
                </a:effectLst>
                <a:latin typeface="+mj-lt"/>
                <a:ea typeface="+mj-ea"/>
                <a:cs typeface="+mj-cs"/>
              </a:rPr>
              <a:t>Error</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2800" dirty="0" smtClean="0">
                <a:effectLst>
                  <a:outerShdw blurRad="50800" dist="50800" dir="5400000" algn="ctr" rotWithShape="0">
                    <a:schemeClr val="bg1"/>
                  </a:outerShdw>
                </a:effectLst>
                <a:latin typeface="+mj-lt"/>
                <a:ea typeface="+mj-ea"/>
                <a:cs typeface="+mj-cs"/>
              </a:rPr>
              <a:t>-Numbers equals success</a:t>
            </a: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j-lt"/>
              <a:ea typeface="+mj-ea"/>
              <a:cs typeface="+mj-cs"/>
            </a:endParaRPr>
          </a:p>
        </p:txBody>
      </p:sp>
      <p:sp>
        <p:nvSpPr>
          <p:cNvPr id="18" name="Rectangle 2"/>
          <p:cNvSpPr txBox="1">
            <a:spLocks noChangeArrowheads="1"/>
          </p:cNvSpPr>
          <p:nvPr/>
        </p:nvSpPr>
        <p:spPr>
          <a:xfrm>
            <a:off x="3962400" y="2286000"/>
            <a:ext cx="2057400" cy="9144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800" dirty="0" smtClean="0">
                <a:effectLst>
                  <a:outerShdw blurRad="50800" dist="50800" dir="5400000" algn="ctr" rotWithShape="0">
                    <a:schemeClr val="bg1"/>
                  </a:outerShdw>
                </a:effectLst>
                <a:latin typeface="+mj-lt"/>
                <a:ea typeface="+mj-ea"/>
                <a:cs typeface="+mj-cs"/>
              </a:rPr>
              <a:t>BALANCE</a:t>
            </a:r>
          </a:p>
        </p:txBody>
      </p:sp>
      <p:sp>
        <p:nvSpPr>
          <p:cNvPr id="19" name="AutoShape 8"/>
          <p:cNvSpPr>
            <a:spLocks noChangeArrowheads="1"/>
          </p:cNvSpPr>
          <p:nvPr/>
        </p:nvSpPr>
        <p:spPr bwMode="auto">
          <a:xfrm>
            <a:off x="4495800" y="3352800"/>
            <a:ext cx="685800" cy="609600"/>
          </a:xfrm>
          <a:prstGeom prst="star4">
            <a:avLst>
              <a:gd name="adj" fmla="val 12500"/>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32"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strVal val="4*#ppt_w"/>
                                          </p:val>
                                        </p:tav>
                                        <p:tav tm="100000">
                                          <p:val>
                                            <p:strVal val="#ppt_w"/>
                                          </p:val>
                                        </p:tav>
                                      </p:tavLst>
                                    </p:anim>
                                    <p:anim calcmode="lin" valueType="num">
                                      <p:cBhvr>
                                        <p:cTn id="12" dur="500" fill="hold"/>
                                        <p:tgtEl>
                                          <p:spTgt spid="15"/>
                                        </p:tgtEl>
                                        <p:attrNameLst>
                                          <p:attrName>ppt_h</p:attrName>
                                        </p:attrNameLst>
                                      </p:cBhvr>
                                      <p:tavLst>
                                        <p:tav tm="0">
                                          <p:val>
                                            <p:strVal val="4*#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3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strVal val="4*#ppt_w"/>
                                          </p:val>
                                        </p:tav>
                                        <p:tav tm="100000">
                                          <p:val>
                                            <p:strVal val="#ppt_w"/>
                                          </p:val>
                                        </p:tav>
                                      </p:tavLst>
                                    </p:anim>
                                    <p:anim calcmode="lin" valueType="num">
                                      <p:cBhvr>
                                        <p:cTn id="18" dur="500" fill="hold"/>
                                        <p:tgtEl>
                                          <p:spTgt spid="16"/>
                                        </p:tgtEl>
                                        <p:attrNameLst>
                                          <p:attrName>ppt_h</p:attrName>
                                        </p:attrNameLst>
                                      </p:cBhvr>
                                      <p:tavLst>
                                        <p:tav tm="0">
                                          <p:val>
                                            <p:strVal val="4*#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32"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strVal val="4*#ppt_w"/>
                                          </p:val>
                                        </p:tav>
                                        <p:tav tm="100000">
                                          <p:val>
                                            <p:strVal val="#ppt_w"/>
                                          </p:val>
                                        </p:tav>
                                      </p:tavLst>
                                    </p:anim>
                                    <p:anim calcmode="lin" valueType="num">
                                      <p:cBhvr>
                                        <p:cTn id="24" dur="500" fill="hold"/>
                                        <p:tgtEl>
                                          <p:spTgt spid="14"/>
                                        </p:tgtEl>
                                        <p:attrNameLst>
                                          <p:attrName>ppt_h</p:attrName>
                                        </p:attrNameLst>
                                      </p:cBhvr>
                                      <p:tavLst>
                                        <p:tav tm="0">
                                          <p:val>
                                            <p:strVal val="4*#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32"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strVal val="4*#ppt_w"/>
                                          </p:val>
                                        </p:tav>
                                        <p:tav tm="100000">
                                          <p:val>
                                            <p:strVal val="#ppt_w"/>
                                          </p:val>
                                        </p:tav>
                                      </p:tavLst>
                                    </p:anim>
                                    <p:anim calcmode="lin" valueType="num">
                                      <p:cBhvr>
                                        <p:cTn id="30" dur="500" fill="hold"/>
                                        <p:tgtEl>
                                          <p:spTgt spid="17"/>
                                        </p:tgtEl>
                                        <p:attrNameLst>
                                          <p:attrName>ppt_h</p:attrName>
                                        </p:attrNameLst>
                                      </p:cBhvr>
                                      <p:tavLst>
                                        <p:tav tm="0">
                                          <p:val>
                                            <p:strVal val="4*#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32"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strVal val="4*#ppt_w"/>
                                          </p:val>
                                        </p:tav>
                                        <p:tav tm="100000">
                                          <p:val>
                                            <p:strVal val="#ppt_w"/>
                                          </p:val>
                                        </p:tav>
                                      </p:tavLst>
                                    </p:anim>
                                    <p:anim calcmode="lin" valueType="num">
                                      <p:cBhvr>
                                        <p:cTn id="36" dur="500" fill="hold"/>
                                        <p:tgtEl>
                                          <p:spTgt spid="18"/>
                                        </p:tgtEl>
                                        <p:attrNameLst>
                                          <p:attrName>ppt_h</p:attrName>
                                        </p:attrNameLst>
                                      </p:cBhvr>
                                      <p:tavLst>
                                        <p:tav tm="0">
                                          <p:val>
                                            <p:strVal val="4*#ppt_h"/>
                                          </p:val>
                                        </p:tav>
                                        <p:tav tm="100000">
                                          <p:val>
                                            <p:strVal val="#ppt_h"/>
                                          </p:val>
                                        </p:tav>
                                      </p:tavLst>
                                    </p:anim>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par>
                          <p:cTn id="40" fill="hold">
                            <p:stCondLst>
                              <p:cond delay="500"/>
                            </p:stCondLst>
                            <p:childTnLst>
                              <p:par>
                                <p:cTn id="41" presetID="0" presetClass="path" presetSubtype="0" accel="50000" decel="50000" fill="hold" grpId="1" nodeType="afterEffect">
                                  <p:stCondLst>
                                    <p:cond delay="0"/>
                                  </p:stCondLst>
                                  <p:childTnLst>
                                    <p:animMotion origin="layout" path="M 0 0 C 0.0158 0.00255 0.01754 0.00347 0.03577 0.00185 C 0.04063 -0.00023 0.04514 -0.00232 0.05 -0.00394 C 0.05747 -0.01343 0.06927 -0.01273 0.07865 -0.01736 C 0.13125 -0.01458 0.10834 -0.02569 0.12726 -0.00208 C 0.12917 0.00556 0.1316 0.00671 0.13716 0.00949 C 0.1415 0.01481 0.14427 0.02014 0.15 0.02268 C 0.16059 0.0213 0.1717 0.02153 0.18143 0.01505 C 0.1842 0.01319 0.18577 0.00926 0.18854 0.00741 C 0.19844 0.00093 0.2092 0.00255 0.21858 -0.00579 C 0.22795 -0.00278 0.23351 0.00324 0.2257 0.02083 C 0.22431 0.02407 0.21997 0.02199 0.21719 0.02268 C 0.20174 0.02986 0.21337 0.02268 0.20573 0.03032 C 0.20295 0.0331 0.19722 0.03796 0.19722 0.03796 C 0.16702 0.03588 0.17865 0.04005 0.16146 0.03218 C 0.15868 0.03079 0.15573 0.02963 0.15295 0.02847 C 0.15157 0.02778 0.14861 0.02662 0.14861 0.02662 C 0.13924 0.01806 0.13108 0.00833 0.12153 0 C 0.1158 -0.00509 0.10347 -0.00556 0.09722 -0.00764 C 0.06111 -0.01921 0.09167 -0.01482 0.02726 -0.01736 C -0.00416 -0.02245 -0.03698 -0.02315 -0.06857 -0.02477 C -0.0908 -0.0294 -0.10989 -0.02107 -0.13142 -0.01921 C -0.15 -0.01759 -0.18715 -0.01528 -0.18715 -0.01528 C -0.1993 -0.0088 -0.20625 0.00556 -0.21701 0.01505 C -0.2151 0.03102 -0.21528 0.02847 -0.20416 0.03218 C -0.19479 0.03079 -0.18472 0.03056 -0.17569 0.02662 C -0.1743 0.02523 -0.17257 0.02431 -0.17135 0.02268 C -0.17014 0.02106 -0.16979 0.01852 -0.16857 0.01713 C -0.1658 0.01412 -0.15746 0.00995 -0.15416 0.00741 C -0.14878 0.00324 -0.14757 0.00023 -0.14132 -0.00208 C -0.12587 -0.00069 -0.12239 -0.00232 -0.11146 0.00185 C -0.1085 0.00301 -0.10573 0.0044 -0.10278 0.00556 C -0.10139 0.00625 -0.09861 0.00741 -0.09861 0.00741 C -0.09618 0.01065 -0.09375 0.01389 -0.09132 0.01713 C -0.08559 0.02477 -0.09062 0.02616 -0.08142 0.03032 C -0.07552 0.03819 -0.08194 0.03102 -0.07274 0.03611 C -0.06823 0.03866 -0.06458 0.04167 -0.05989 0.04375 C -0.05173 0.04306 -0.04375 0.04306 -0.03559 0.0419 C -0.02552 0.04051 -0.01666 0.03148 -0.00712 0.02847 C 0.00278 0.02037 0.01389 0.0162 0.02431 0.00949 C 0.02986 0.00208 0.02552 0.00231 0.01997 0 C -0.00764 0.00208 -0.01406 0.00463 0 0 Z " pathEditMode="relative" ptsTypes="ffffffffffffffffffffffffffffffffffffffffff">
                                      <p:cBhvr>
                                        <p:cTn id="42" dur="2000" fill="hold"/>
                                        <p:tgtEl>
                                          <p:spTgt spid="1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animBg="1"/>
      <p:bldP spid="1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r>
              <a:rPr lang="en-US" dirty="0" smtClean="0"/>
              <a:t>Not just about numbers – many things will draw a crowd </a:t>
            </a:r>
          </a:p>
          <a:p>
            <a:r>
              <a:rPr lang="en-US" dirty="0" smtClean="0"/>
              <a:t>Mark </a:t>
            </a:r>
            <a:r>
              <a:rPr lang="en-US" dirty="0" smtClean="0"/>
              <a:t>16:15 And then he told them, “Go into all the world and preach the Good News to everyone.”</a:t>
            </a:r>
          </a:p>
          <a:p>
            <a:r>
              <a:rPr lang="en-US" dirty="0" smtClean="0"/>
              <a:t>Matthew 28:20</a:t>
            </a:r>
            <a:r>
              <a:rPr lang="en-US" b="1" dirty="0" smtClean="0"/>
              <a:t> “</a:t>
            </a:r>
            <a:r>
              <a:rPr lang="en-US" dirty="0" smtClean="0"/>
              <a:t>Teach these new disciples to obey all the commands I have given you. And be sure of this: I am with you always, even to the end of the age.”</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r>
              <a:rPr lang="en-US" dirty="0" smtClean="0"/>
              <a:t>Our part and God’s part- </a:t>
            </a:r>
            <a:r>
              <a:rPr lang="en-US" b="1" dirty="0" smtClean="0"/>
              <a:t>Acts 2:42 - 47 (NLT) </a:t>
            </a:r>
            <a:r>
              <a:rPr lang="en-US" dirty="0" smtClean="0"/>
              <a:t>All the believers devoted themselves …And each day the Lord added to their fellowship those who were being saved. </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III. Dream and Steam Team</a:t>
            </a:r>
            <a:endParaRPr lang="en-US" dirty="0"/>
          </a:p>
        </p:txBody>
      </p:sp>
      <p:sp>
        <p:nvSpPr>
          <p:cNvPr id="3" name="Content Placeholder 2"/>
          <p:cNvSpPr>
            <a:spLocks noGrp="1"/>
          </p:cNvSpPr>
          <p:nvPr>
            <p:ph idx="1"/>
          </p:nvPr>
        </p:nvSpPr>
        <p:spPr/>
        <p:txBody>
          <a:bodyPr>
            <a:noAutofit/>
          </a:bodyPr>
          <a:lstStyle/>
          <a:p>
            <a:r>
              <a:rPr lang="en-US" dirty="0" smtClean="0"/>
              <a:t>Purpose:  Utilization of the ministry leader team for the development of an </a:t>
            </a:r>
            <a:r>
              <a:rPr lang="en-US" b="1" dirty="0" smtClean="0"/>
              <a:t>OBJECTIVE PERSPECTIVE</a:t>
            </a:r>
            <a:r>
              <a:rPr lang="en-US" dirty="0" smtClean="0"/>
              <a:t> for effectively reaching, ministering to, and maturing 300 people</a:t>
            </a:r>
          </a:p>
          <a:p>
            <a:r>
              <a:rPr lang="en-US" dirty="0" smtClean="0"/>
              <a:t>Evaluation of each area of ministry: and its </a:t>
            </a:r>
            <a:r>
              <a:rPr lang="en-US" b="1" cap="all" dirty="0" smtClean="0"/>
              <a:t>applications for achieving </a:t>
            </a:r>
            <a:r>
              <a:rPr lang="en-US" dirty="0" smtClean="0"/>
              <a:t>the vision of 300</a:t>
            </a:r>
          </a:p>
          <a:p>
            <a:r>
              <a:rPr lang="en-US" dirty="0" smtClean="0"/>
              <a:t>PERSPECTIVE – DREAM</a:t>
            </a:r>
          </a:p>
          <a:p>
            <a:r>
              <a:rPr lang="en-US" dirty="0" smtClean="0"/>
              <a:t>APPLICATION – </a:t>
            </a:r>
            <a:r>
              <a:rPr lang="en-US" dirty="0" smtClean="0"/>
              <a:t>STEAM</a:t>
            </a:r>
          </a:p>
          <a:p>
            <a:r>
              <a:rPr lang="en-US" dirty="0" smtClean="0"/>
              <a:t>TEAM – balanced perspective</a:t>
            </a:r>
          </a:p>
          <a:p>
            <a:endParaRPr lang="en-US" dirty="0" smtClean="0"/>
          </a:p>
          <a:p>
            <a:endParaRPr lang="en-US" dirty="0" smtClean="0"/>
          </a:p>
          <a:p>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From </a:t>
            </a:r>
            <a:r>
              <a:rPr lang="en-US" dirty="0" smtClean="0"/>
              <a:t>Unique Design - Balance of “lenses” of perspectives</a:t>
            </a:r>
            <a:endParaRPr lang="en-US" sz="2400" dirty="0" smtClean="0"/>
          </a:p>
          <a:p>
            <a:pPr lvl="1"/>
            <a:r>
              <a:rPr lang="en-US" dirty="0" smtClean="0"/>
              <a:t>Dreamer – calm, reflective</a:t>
            </a:r>
            <a:endParaRPr lang="en-US" sz="2400" dirty="0" smtClean="0"/>
          </a:p>
          <a:p>
            <a:pPr lvl="1"/>
            <a:r>
              <a:rPr lang="en-US" dirty="0" err="1" smtClean="0"/>
              <a:t>Catalyzer</a:t>
            </a:r>
            <a:r>
              <a:rPr lang="en-US" dirty="0" smtClean="0"/>
              <a:t> – persuasive, bold</a:t>
            </a:r>
            <a:endParaRPr lang="en-US" sz="2400" dirty="0" smtClean="0"/>
          </a:p>
          <a:p>
            <a:pPr lvl="1"/>
            <a:r>
              <a:rPr lang="en-US" dirty="0" smtClean="0"/>
              <a:t>Energizer – spontaneous, </a:t>
            </a:r>
            <a:r>
              <a:rPr lang="en-US" dirty="0" err="1" smtClean="0"/>
              <a:t>funloving</a:t>
            </a:r>
            <a:r>
              <a:rPr lang="en-US" dirty="0" smtClean="0"/>
              <a:t> </a:t>
            </a:r>
            <a:endParaRPr lang="en-US" sz="2400" dirty="0" smtClean="0"/>
          </a:p>
          <a:p>
            <a:pPr lvl="1"/>
            <a:r>
              <a:rPr lang="en-US" dirty="0" err="1" smtClean="0"/>
              <a:t>Persister</a:t>
            </a:r>
            <a:r>
              <a:rPr lang="en-US" dirty="0" smtClean="0"/>
              <a:t> – dedicated, conscientious</a:t>
            </a:r>
            <a:endParaRPr lang="en-US" sz="2400" dirty="0" smtClean="0"/>
          </a:p>
          <a:p>
            <a:pPr lvl="1"/>
            <a:r>
              <a:rPr lang="en-US" dirty="0" smtClean="0"/>
              <a:t>Harmonizer – compassionate, warm</a:t>
            </a:r>
            <a:endParaRPr lang="en-US" sz="2400" dirty="0" smtClean="0"/>
          </a:p>
          <a:p>
            <a:pPr lvl="1"/>
            <a:r>
              <a:rPr lang="en-US" dirty="0" smtClean="0"/>
              <a:t>Achiever – logical, organized</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endParaRPr lang="en-US" dirty="0" smtClean="0"/>
          </a:p>
          <a:p>
            <a:endParaRPr lang="en-US" dirty="0" smtClean="0"/>
          </a:p>
          <a:p>
            <a:endParaRPr lang="en-US" dirty="0" smtClean="0"/>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endParaRPr lang="en-US" dirty="0" smtClean="0"/>
          </a:p>
          <a:p>
            <a:endParaRPr lang="en-US" dirty="0" smtClean="0"/>
          </a:p>
          <a:p>
            <a:endParaRPr lang="en-US" dirty="0" smtClean="0"/>
          </a:p>
        </p:txBody>
      </p:sp>
      <p:pic>
        <p:nvPicPr>
          <p:cNvPr id="2050" name="Picture 2"/>
          <p:cNvPicPr>
            <a:picLocks noChangeAspect="1" noChangeArrowheads="1"/>
          </p:cNvPicPr>
          <p:nvPr/>
        </p:nvPicPr>
        <p:blipFill>
          <a:blip r:embed="rId2" cstate="print"/>
          <a:srcRect/>
          <a:stretch>
            <a:fillRect/>
          </a:stretch>
        </p:blipFill>
        <p:spPr bwMode="auto">
          <a:xfrm>
            <a:off x="-101600" y="0"/>
            <a:ext cx="9245600" cy="69342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endParaRPr lang="en-US" dirty="0" smtClean="0"/>
          </a:p>
          <a:p>
            <a:endParaRPr lang="en-US" dirty="0" smtClean="0"/>
          </a:p>
          <a:p>
            <a:endParaRPr lang="en-US" dirty="0" smtClean="0"/>
          </a:p>
        </p:txBody>
      </p:sp>
      <p:pic>
        <p:nvPicPr>
          <p:cNvPr id="3074" name="Picture 2"/>
          <p:cNvPicPr>
            <a:picLocks noChangeAspect="1" noChangeArrowheads="1"/>
          </p:cNvPicPr>
          <p:nvPr/>
        </p:nvPicPr>
        <p:blipFill>
          <a:blip r:embed="rId2" cstate="print"/>
          <a:srcRect/>
          <a:stretch>
            <a:fillRect/>
          </a:stretch>
        </p:blipFill>
        <p:spPr bwMode="auto">
          <a:xfrm>
            <a:off x="-76200" y="-57150"/>
            <a:ext cx="9220200" cy="69151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endParaRPr lang="en-US" dirty="0" smtClean="0"/>
          </a:p>
          <a:p>
            <a:endParaRPr lang="en-US" dirty="0" smtClean="0"/>
          </a:p>
          <a:p>
            <a:endParaRPr lang="en-US" dirty="0" smtClean="0"/>
          </a:p>
        </p:txBody>
      </p:sp>
      <p:pic>
        <p:nvPicPr>
          <p:cNvPr id="4098" name="Picture 2"/>
          <p:cNvPicPr>
            <a:picLocks noChangeAspect="1" noChangeArrowheads="1"/>
          </p:cNvPicPr>
          <p:nvPr/>
        </p:nvPicPr>
        <p:blipFill>
          <a:blip r:embed="rId2" cstate="print"/>
          <a:srcRect/>
          <a:stretch>
            <a:fillRect/>
          </a:stretch>
        </p:blipFill>
        <p:spPr bwMode="auto">
          <a:xfrm>
            <a:off x="-304800" y="-228600"/>
            <a:ext cx="9448800" cy="70866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Dream and Steam Team</a:t>
            </a:r>
            <a:endParaRPr lang="en-US" dirty="0"/>
          </a:p>
        </p:txBody>
      </p:sp>
      <p:sp>
        <p:nvSpPr>
          <p:cNvPr id="6" name="Title 1"/>
          <p:cNvSpPr txBox="1">
            <a:spLocks/>
          </p:cNvSpPr>
          <p:nvPr/>
        </p:nvSpPr>
        <p:spPr>
          <a:xfrm>
            <a:off x="609600" y="363537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j-lt"/>
              <a:ea typeface="+mj-ea"/>
              <a:cs typeface="+mj-cs"/>
            </a:endParaRPr>
          </a:p>
        </p:txBody>
      </p:sp>
      <p:sp>
        <p:nvSpPr>
          <p:cNvPr id="4" name="Title 1"/>
          <p:cNvSpPr txBox="1">
            <a:spLocks/>
          </p:cNvSpPr>
          <p:nvPr/>
        </p:nvSpPr>
        <p:spPr>
          <a:xfrm>
            <a:off x="762000" y="3711575"/>
            <a:ext cx="7543800" cy="1012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j-lt"/>
                <a:ea typeface="+mj-ea"/>
                <a:cs typeface="+mj-cs"/>
              </a:rPr>
              <a:t>Direction for Praise Fellowship Church</a:t>
            </a:r>
            <a:endParaRPr kumimoji="0" lang="en-US" sz="32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endParaRPr lang="en-US" dirty="0" smtClean="0"/>
          </a:p>
          <a:p>
            <a:endParaRPr lang="en-US" dirty="0" smtClean="0"/>
          </a:p>
          <a:p>
            <a:endParaRPr lang="en-US" dirty="0" smtClean="0"/>
          </a:p>
        </p:txBody>
      </p:sp>
      <p:pic>
        <p:nvPicPr>
          <p:cNvPr id="5122" name="Picture 2"/>
          <p:cNvPicPr>
            <a:picLocks noChangeAspect="1" noChangeArrowheads="1"/>
          </p:cNvPicPr>
          <p:nvPr/>
        </p:nvPicPr>
        <p:blipFill>
          <a:blip r:embed="rId2" cstate="print"/>
          <a:srcRect/>
          <a:stretch>
            <a:fillRect/>
          </a:stretch>
        </p:blipFill>
        <p:spPr bwMode="auto">
          <a:xfrm>
            <a:off x="-762000" y="-838200"/>
            <a:ext cx="10820400" cy="81153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endParaRPr lang="en-US" dirty="0" smtClean="0"/>
          </a:p>
          <a:p>
            <a:endParaRPr lang="en-US" dirty="0" smtClean="0"/>
          </a:p>
          <a:p>
            <a:endParaRPr lang="en-US" dirty="0" smtClean="0"/>
          </a:p>
        </p:txBody>
      </p:sp>
      <p:pic>
        <p:nvPicPr>
          <p:cNvPr id="6146" name="Picture 2"/>
          <p:cNvPicPr>
            <a:picLocks noChangeAspect="1" noChangeArrowheads="1"/>
          </p:cNvPicPr>
          <p:nvPr/>
        </p:nvPicPr>
        <p:blipFill>
          <a:blip r:embed="rId2" cstate="print"/>
          <a:srcRect/>
          <a:stretch>
            <a:fillRect/>
          </a:stretch>
        </p:blipFill>
        <p:spPr bwMode="auto">
          <a:xfrm>
            <a:off x="-76200" y="-838200"/>
            <a:ext cx="10210800" cy="76581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endParaRPr lang="en-US" dirty="0" smtClean="0"/>
          </a:p>
          <a:p>
            <a:endParaRPr lang="en-US" dirty="0" smtClean="0"/>
          </a:p>
          <a:p>
            <a:endParaRPr lang="en-US" dirty="0" smtClean="0"/>
          </a:p>
        </p:txBody>
      </p:sp>
      <p:pic>
        <p:nvPicPr>
          <p:cNvPr id="7170" name="Picture 2"/>
          <p:cNvPicPr>
            <a:picLocks noChangeAspect="1" noChangeArrowheads="1"/>
          </p:cNvPicPr>
          <p:nvPr/>
        </p:nvPicPr>
        <p:blipFill>
          <a:blip r:embed="rId2" cstate="print"/>
          <a:srcRect/>
          <a:stretch>
            <a:fillRect/>
          </a:stretch>
        </p:blipFill>
        <p:spPr bwMode="auto">
          <a:xfrm>
            <a:off x="-152400" y="-323850"/>
            <a:ext cx="9372600" cy="70294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From Various “Thinking Hats”</a:t>
            </a:r>
          </a:p>
          <a:p>
            <a:pPr lvl="1"/>
            <a:r>
              <a:rPr lang="en-US" dirty="0" smtClean="0"/>
              <a:t>White – information, objective facts and figures</a:t>
            </a:r>
          </a:p>
          <a:p>
            <a:pPr lvl="1"/>
            <a:r>
              <a:rPr lang="en-US" dirty="0" smtClean="0"/>
              <a:t>Red – feelings and emotion</a:t>
            </a:r>
          </a:p>
          <a:p>
            <a:pPr lvl="1"/>
            <a:r>
              <a:rPr lang="en-US" dirty="0" smtClean="0"/>
              <a:t>Black – caution, looking for danger</a:t>
            </a:r>
          </a:p>
          <a:p>
            <a:pPr lvl="1"/>
            <a:r>
              <a:rPr lang="en-US" dirty="0" smtClean="0"/>
              <a:t>Yellow – sunny and positive</a:t>
            </a:r>
          </a:p>
          <a:p>
            <a:pPr lvl="1"/>
            <a:r>
              <a:rPr lang="en-US" dirty="0" smtClean="0"/>
              <a:t>Green – creativity, new ideas</a:t>
            </a:r>
          </a:p>
          <a:p>
            <a:pPr lvl="1"/>
            <a:r>
              <a:rPr lang="en-US" dirty="0" smtClean="0"/>
              <a:t>Blue – control, the organization of the thinking process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4" name="Picture 3" descr="DSCN5207.JPG"/>
          <p:cNvPicPr/>
          <p:nvPr/>
        </p:nvPicPr>
        <p:blipFill>
          <a:blip r:embed="rId2" cstate="print"/>
          <a:stretch>
            <a:fillRect/>
          </a:stretch>
        </p:blipFill>
        <p:spPr>
          <a:xfrm>
            <a:off x="838200" y="0"/>
            <a:ext cx="7848599" cy="6857999"/>
          </a:xfrm>
          <a:prstGeom prst="rect">
            <a:avLst/>
          </a:prstGeom>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pPr lvl="0"/>
            <a:r>
              <a:rPr lang="en-US" dirty="0" smtClean="0"/>
              <a:t>Each ministry leaders present their area of ministry</a:t>
            </a:r>
            <a:endParaRPr lang="en-US" sz="2400" dirty="0" smtClean="0"/>
          </a:p>
          <a:p>
            <a:pPr lvl="1"/>
            <a:r>
              <a:rPr lang="en-US" dirty="0" smtClean="0"/>
              <a:t>What it looks like at 300</a:t>
            </a:r>
            <a:endParaRPr lang="en-US" sz="2400" dirty="0" smtClean="0"/>
          </a:p>
          <a:p>
            <a:pPr lvl="1"/>
            <a:r>
              <a:rPr lang="en-US" dirty="0" smtClean="0"/>
              <a:t>What steps to take to get there</a:t>
            </a:r>
            <a:endParaRPr lang="en-US" sz="2400" dirty="0" smtClean="0"/>
          </a:p>
          <a:p>
            <a:pPr lvl="1"/>
            <a:r>
              <a:rPr lang="en-US" dirty="0" smtClean="0"/>
              <a:t>What resources are needed</a:t>
            </a:r>
            <a:endParaRPr lang="en-US" sz="2400" dirty="0" smtClean="0"/>
          </a:p>
          <a:p>
            <a:pPr lvl="1"/>
            <a:r>
              <a:rPr lang="en-US" dirty="0" smtClean="0"/>
              <a:t>What will need to change for me </a:t>
            </a:r>
            <a:r>
              <a:rPr lang="en-US" dirty="0" smtClean="0"/>
              <a:t>personally </a:t>
            </a:r>
          </a:p>
          <a:p>
            <a:r>
              <a:rPr lang="en-US" dirty="0" smtClean="0"/>
              <a:t>Not </a:t>
            </a:r>
            <a:r>
              <a:rPr lang="en-US" dirty="0" smtClean="0"/>
              <a:t>just a dutiful obligation, but joy filled delight – let’s make this a fun adventure, not a grueling exercise that puts people in guilt mode</a:t>
            </a:r>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IV. Mature</a:t>
            </a:r>
            <a:endParaRPr lang="en-US" dirty="0"/>
          </a:p>
        </p:txBody>
      </p:sp>
      <p:sp>
        <p:nvSpPr>
          <p:cNvPr id="3" name="Content Placeholder 2"/>
          <p:cNvSpPr>
            <a:spLocks noGrp="1"/>
          </p:cNvSpPr>
          <p:nvPr>
            <p:ph idx="1"/>
          </p:nvPr>
        </p:nvSpPr>
        <p:spPr/>
        <p:txBody>
          <a:bodyPr>
            <a:noAutofit/>
          </a:bodyPr>
          <a:lstStyle/>
          <a:p>
            <a:endParaRPr lang="en-US" dirty="0" smtClean="0"/>
          </a:p>
          <a:p>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42900" y="685800"/>
          <a:ext cx="8420100" cy="232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990600" y="2590800"/>
          <a:ext cx="6629400" cy="1447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534400" cy="5410200"/>
          </a:xfrm>
        </p:spPr>
        <p:txBody>
          <a:bodyPr/>
          <a:lstStyle/>
          <a:p>
            <a:r>
              <a:rPr lang="en-US" dirty="0" smtClean="0"/>
              <a:t>Salvation by Grace: I believe nothing I do or have done can earn my salvation</a:t>
            </a:r>
          </a:p>
          <a:p>
            <a:r>
              <a:rPr lang="en-US" dirty="0" smtClean="0"/>
              <a:t>The Trinity: I believe the God of the Bible is the one true God – Father, Son and Holy Spirit</a:t>
            </a:r>
          </a:p>
          <a:p>
            <a:r>
              <a:rPr lang="en-US" dirty="0" smtClean="0"/>
              <a:t>Personal God: I believe God is actively involved in my life</a:t>
            </a:r>
          </a:p>
          <a:p>
            <a:r>
              <a:rPr lang="en-US" dirty="0" smtClean="0"/>
              <a:t>Christ is First: I desire Jesus to be first in my life</a:t>
            </a:r>
          </a:p>
          <a:p>
            <a:r>
              <a:rPr lang="en-US" dirty="0" smtClean="0"/>
              <a:t>Authority of the Bible: I believe the Bible has decisive authority over what I say and do</a:t>
            </a:r>
          </a:p>
          <a:p>
            <a:r>
              <a:rPr lang="en-US" dirty="0" smtClean="0"/>
              <a:t>Identity in Christ: I exist to know, love, and serve God</a:t>
            </a:r>
            <a:endParaRPr lang="en-US" dirty="0"/>
          </a:p>
        </p:txBody>
      </p:sp>
      <p:sp>
        <p:nvSpPr>
          <p:cNvPr id="6" name="Content Placeholder 2"/>
          <p:cNvSpPr txBox="1">
            <a:spLocks/>
          </p:cNvSpPr>
          <p:nvPr/>
        </p:nvSpPr>
        <p:spPr>
          <a:xfrm>
            <a:off x="304800" y="304800"/>
            <a:ext cx="8534400" cy="9144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Statements used – asked to describe how strongly you agree with these</a:t>
            </a: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534400" cy="5410200"/>
          </a:xfrm>
        </p:spPr>
        <p:txBody>
          <a:bodyPr>
            <a:normAutofit lnSpcReduction="10000"/>
          </a:bodyPr>
          <a:lstStyle/>
          <a:p>
            <a:r>
              <a:rPr lang="en-US" dirty="0" smtClean="0"/>
              <a:t>Stewardship: I believe a Christian should live a sacrificial life that is not driven by pursuit of material things</a:t>
            </a:r>
          </a:p>
          <a:p>
            <a:r>
              <a:rPr lang="en-US" dirty="0" smtClean="0"/>
              <a:t>Giving My Life Away: I am willing to risk everything that is important in my life for Jesus Christ</a:t>
            </a:r>
          </a:p>
          <a:p>
            <a:r>
              <a:rPr lang="en-US" dirty="0" smtClean="0"/>
              <a:t>Giving Away My Faith: I pray for non-Christians to accept Jesus Christ as their Lord and Savior</a:t>
            </a:r>
          </a:p>
          <a:p>
            <a:r>
              <a:rPr lang="en-US" dirty="0" smtClean="0"/>
              <a:t>Giving Away My Time: I give away my time to serve and help others in my community</a:t>
            </a:r>
          </a:p>
          <a:p>
            <a:r>
              <a:rPr lang="en-US" dirty="0" smtClean="0"/>
              <a:t>Giving Away My Money: My first priority in spending is to support God’s work</a:t>
            </a:r>
            <a:endParaRPr lang="en-US" dirty="0"/>
          </a:p>
        </p:txBody>
      </p:sp>
      <p:sp>
        <p:nvSpPr>
          <p:cNvPr id="5" name="Content Placeholder 2"/>
          <p:cNvSpPr txBox="1">
            <a:spLocks/>
          </p:cNvSpPr>
          <p:nvPr/>
        </p:nvSpPr>
        <p:spPr>
          <a:xfrm>
            <a:off x="381000" y="304800"/>
            <a:ext cx="8534400" cy="1066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
        <p:nvSpPr>
          <p:cNvPr id="6" name="Content Placeholder 2"/>
          <p:cNvSpPr txBox="1">
            <a:spLocks/>
          </p:cNvSpPr>
          <p:nvPr/>
        </p:nvSpPr>
        <p:spPr>
          <a:xfrm>
            <a:off x="304800" y="304800"/>
            <a:ext cx="8534400" cy="9144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Statements used – asked to describe how strongly you agree with these</a:t>
            </a: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I.</a:t>
            </a:r>
            <a:r>
              <a:rPr lang="en-US" b="1" dirty="0" smtClean="0"/>
              <a:t> My Challenge</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Linda </a:t>
            </a:r>
            <a:r>
              <a:rPr lang="en-US" b="1" dirty="0" err="1" smtClean="0"/>
              <a:t>Gassler’s</a:t>
            </a:r>
            <a:r>
              <a:rPr lang="en-US" b="1" dirty="0" smtClean="0"/>
              <a:t> Word</a:t>
            </a:r>
            <a:r>
              <a:rPr lang="en-US" dirty="0" smtClean="0"/>
              <a:t> – God is doing a great work here and you’ve got a great church.  It’s sound, it’s stable, it’s strong, You’ve got quality here.  Don’t take it for granted.  Know that everything that God gives you, you need to protect and guard what God has given you here.  It’s a precious gift, not something to be taken lightly.  God is doing a great work here in Dodge Center.  You don’t believe that, though, do you.  I shouldn’t say, you don’t believe it, but you don’t have the impact of it to the extent that the Spirit of God wants you to know.  He wants you to be excited about this place.  Be excited about it and guard it and keep it as precious.  Don’t take what you’ve got for granted and know that what you’ve got is really good.</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Colossians 1:25-28</a:t>
            </a:r>
          </a:p>
          <a:p>
            <a:pPr lvl="1"/>
            <a:r>
              <a:rPr lang="en-US" dirty="0" smtClean="0"/>
              <a:t>A servant to the church</a:t>
            </a:r>
          </a:p>
          <a:p>
            <a:pPr lvl="1"/>
            <a:r>
              <a:rPr lang="en-US" dirty="0" smtClean="0"/>
              <a:t>Teaching with the wisdom God has given me</a:t>
            </a:r>
          </a:p>
          <a:p>
            <a:pPr lvl="1"/>
            <a:r>
              <a:rPr lang="en-US" dirty="0" smtClean="0"/>
              <a:t>to present them to God, perfect</a:t>
            </a:r>
            <a:r>
              <a:rPr lang="en-US" baseline="30000" dirty="0" smtClean="0"/>
              <a:t> </a:t>
            </a:r>
            <a:r>
              <a:rPr lang="en-US" dirty="0" smtClean="0"/>
              <a:t>(mature) in their relationship to Christ. </a:t>
            </a:r>
            <a:endParaRPr lang="en-US" baseline="30000" dirty="0" smtClean="0"/>
          </a:p>
          <a:p>
            <a:pPr lvl="1"/>
            <a:r>
              <a:rPr lang="en-US" dirty="0" smtClean="0"/>
              <a:t>Depending on Christ’s mighty power that works within me</a:t>
            </a:r>
            <a:r>
              <a:rPr lang="en-US" dirty="0" smtClean="0"/>
              <a:t>.</a:t>
            </a:r>
            <a:endParaRPr lang="en-US" dirty="0" smtClean="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2 Corinthians 5:14 - 15 (NLT)</a:t>
            </a:r>
            <a:r>
              <a:rPr lang="en-US" b="1" dirty="0" smtClean="0"/>
              <a:t> </a:t>
            </a:r>
            <a:r>
              <a:rPr lang="en-US" baseline="30000" dirty="0" smtClean="0"/>
              <a:t>14</a:t>
            </a:r>
            <a:r>
              <a:rPr lang="en-US" dirty="0" smtClean="0"/>
              <a:t>Either way, Christ’s love controls us. Since we believe that Christ died for all, we also believe that we have all died to our old life.  </a:t>
            </a:r>
            <a:r>
              <a:rPr lang="en-US" baseline="30000" dirty="0" smtClean="0"/>
              <a:t>15</a:t>
            </a:r>
            <a:r>
              <a:rPr lang="en-US" dirty="0" smtClean="0"/>
              <a:t>He died for everyone so that those who receive his new life will no longer live for themselves. Instead, they will live for Christ, who died and was raised for them. </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r>
              <a:rPr lang="en-US" b="1" dirty="0" smtClean="0"/>
              <a:t>Brock</a:t>
            </a:r>
            <a:r>
              <a:rPr lang="en-US" dirty="0" smtClean="0"/>
              <a:t> – Community is strong here (</a:t>
            </a:r>
            <a:r>
              <a:rPr lang="en-US" dirty="0" err="1" smtClean="0"/>
              <a:t>cultishly</a:t>
            </a:r>
            <a:r>
              <a:rPr lang="en-US" dirty="0" smtClean="0"/>
              <a:t> friendly?)</a:t>
            </a:r>
          </a:p>
          <a:p>
            <a:r>
              <a:rPr lang="en-US" b="1" dirty="0" smtClean="0"/>
              <a:t>Larissa</a:t>
            </a:r>
            <a:r>
              <a:rPr lang="en-US" dirty="0" smtClean="0"/>
              <a:t> – church (s)hopped in TX.  It’s rare to find a church where the young people are given charge of the service</a:t>
            </a:r>
          </a:p>
          <a:p>
            <a:r>
              <a:rPr lang="en-US" b="1" dirty="0" smtClean="0"/>
              <a:t>Sue</a:t>
            </a:r>
            <a:r>
              <a:rPr lang="en-US" dirty="0" smtClean="0"/>
              <a:t> – after ATF – rare to find pastors/churches that are seeing the value and are supportive of youth ministry</a:t>
            </a:r>
          </a:p>
          <a:p>
            <a:r>
              <a:rPr lang="en-US" b="1" dirty="0" smtClean="0"/>
              <a:t>Melanie with Chad Greene</a:t>
            </a:r>
            <a:r>
              <a:rPr lang="en-US" dirty="0" smtClean="0"/>
              <a:t> – describing their search for church.  Mel - We’ve spoiled a bunch of you young people and it is hard to find something similar to what you grew up with.  Chad – Yes, exactly.</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5562600" y="0"/>
            <a:ext cx="3048000" cy="4019550"/>
          </a:xfrm>
          <a:prstGeom prst="rect">
            <a:avLst/>
          </a:prstGeom>
          <a:noFill/>
          <a:ln w="9525">
            <a:noFill/>
            <a:miter lim="800000"/>
            <a:headEnd/>
            <a:tailEnd/>
          </a:ln>
        </p:spPr>
      </p:pic>
      <p:pic>
        <p:nvPicPr>
          <p:cNvPr id="5" name="Picture 4" descr="Lees.jpg"/>
          <p:cNvPicPr>
            <a:picLocks noChangeAspect="1"/>
          </p:cNvPicPr>
          <p:nvPr/>
        </p:nvPicPr>
        <p:blipFill>
          <a:blip r:embed="rId3" cstate="print"/>
          <a:stretch>
            <a:fillRect/>
          </a:stretch>
        </p:blipFill>
        <p:spPr>
          <a:xfrm>
            <a:off x="762000" y="3581400"/>
            <a:ext cx="2590800" cy="327259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2743200" y="762000"/>
            <a:ext cx="3100832" cy="4152900"/>
          </a:xfrm>
          <a:prstGeom prst="rect">
            <a:avLst/>
          </a:prstGeom>
          <a:noFill/>
          <a:ln w="9525">
            <a:noFill/>
            <a:miter lim="800000"/>
            <a:headEnd/>
            <a:tailEnd/>
          </a:ln>
        </p:spPr>
      </p:pic>
      <p:pic>
        <p:nvPicPr>
          <p:cNvPr id="8" name="Picture 7" descr="PFC-180-Edit.jpg"/>
          <p:cNvPicPr>
            <a:picLocks noChangeAspect="1"/>
          </p:cNvPicPr>
          <p:nvPr/>
        </p:nvPicPr>
        <p:blipFill>
          <a:blip r:embed="rId5" cstate="print"/>
          <a:stretch>
            <a:fillRect/>
          </a:stretch>
        </p:blipFill>
        <p:spPr>
          <a:xfrm>
            <a:off x="381000" y="381000"/>
            <a:ext cx="3096768" cy="3096768"/>
          </a:xfrm>
          <a:prstGeom prst="rect">
            <a:avLst/>
          </a:prstGeom>
        </p:spPr>
      </p:pic>
      <p:pic>
        <p:nvPicPr>
          <p:cNvPr id="1028" name="Picture 4" descr="http://a1.sphotos.ak.fbcdn.net/hphotos-ak-snc6/216649_2221013094403_1519968433_2370578_1272719_n.jpg"/>
          <p:cNvPicPr>
            <a:picLocks noChangeAspect="1" noChangeArrowheads="1"/>
          </p:cNvPicPr>
          <p:nvPr/>
        </p:nvPicPr>
        <p:blipFill>
          <a:blip r:embed="rId6" cstate="print"/>
          <a:srcRect/>
          <a:stretch>
            <a:fillRect/>
          </a:stretch>
        </p:blipFill>
        <p:spPr bwMode="auto">
          <a:xfrm>
            <a:off x="4648200" y="2743200"/>
            <a:ext cx="3886200" cy="388620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What is challenging me – a good thing that doesn’t grow?</a:t>
            </a:r>
            <a:endParaRPr lang="en-US" dirty="0"/>
          </a:p>
          <a:p>
            <a:pPr lvl="1"/>
            <a:r>
              <a:rPr lang="en-US" dirty="0" smtClean="0"/>
              <a:t>Statistics of attendance over the </a:t>
            </a:r>
            <a:r>
              <a:rPr lang="en-US" dirty="0" smtClean="0"/>
              <a:t>years</a:t>
            </a:r>
          </a:p>
          <a:p>
            <a:pPr lvl="2"/>
            <a:r>
              <a:rPr lang="en-US" dirty="0" smtClean="0"/>
              <a:t>2009 average: 62</a:t>
            </a:r>
          </a:p>
          <a:p>
            <a:pPr lvl="2"/>
            <a:r>
              <a:rPr lang="en-US" dirty="0" smtClean="0"/>
              <a:t>2010 average: 65</a:t>
            </a:r>
          </a:p>
          <a:p>
            <a:pPr lvl="2"/>
            <a:r>
              <a:rPr lang="en-US" dirty="0" smtClean="0"/>
              <a:t>2011 average: 62</a:t>
            </a:r>
            <a:endParaRPr lang="en-US"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II.  Why concerned about Numbers?</a:t>
            </a:r>
            <a:endParaRPr lang="en-US" dirty="0"/>
          </a:p>
        </p:txBody>
      </p:sp>
      <p:sp>
        <p:nvSpPr>
          <p:cNvPr id="3" name="Content Placeholder 2"/>
          <p:cNvSpPr>
            <a:spLocks noGrp="1"/>
          </p:cNvSpPr>
          <p:nvPr>
            <p:ph idx="1"/>
          </p:nvPr>
        </p:nvSpPr>
        <p:spPr/>
        <p:txBody>
          <a:bodyPr>
            <a:normAutofit/>
          </a:bodyPr>
          <a:lstStyle/>
          <a:p>
            <a:r>
              <a:rPr lang="en-US" dirty="0" smtClean="0"/>
              <a:t>The thing about numbers</a:t>
            </a:r>
          </a:p>
          <a:p>
            <a:pPr lvl="1"/>
            <a:r>
              <a:rPr lang="en-US" dirty="0" smtClean="0"/>
              <a:t>Does outward appearance reveal true success</a:t>
            </a:r>
            <a:r>
              <a:rPr lang="en-US" dirty="0" smtClean="0"/>
              <a:t>?</a:t>
            </a:r>
          </a:p>
          <a:p>
            <a:pPr lvl="1"/>
            <a:r>
              <a:rPr lang="en-US" dirty="0" smtClean="0"/>
              <a:t>Success is not always what you see</a:t>
            </a:r>
            <a:endParaRPr lang="en-US"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621791" y="1"/>
            <a:ext cx="7900415"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Numbers does not equal success</a:t>
            </a:r>
          </a:p>
          <a:p>
            <a:r>
              <a:rPr lang="en-US" dirty="0" smtClean="0"/>
              <a:t>What </a:t>
            </a:r>
            <a:r>
              <a:rPr lang="en-US" dirty="0" smtClean="0"/>
              <a:t>constitutes growth?</a:t>
            </a:r>
          </a:p>
          <a:p>
            <a:pPr lvl="1"/>
            <a:r>
              <a:rPr lang="en-US" dirty="0" smtClean="0"/>
              <a:t>Expanding the kingdom of God</a:t>
            </a:r>
          </a:p>
          <a:p>
            <a:pPr lvl="2"/>
            <a:r>
              <a:rPr lang="en-US" dirty="0" smtClean="0"/>
              <a:t>Outreach events</a:t>
            </a:r>
          </a:p>
          <a:p>
            <a:pPr lvl="2"/>
            <a:r>
              <a:rPr lang="en-US" dirty="0" smtClean="0"/>
              <a:t>Missions – not only supporting, but direct involvement</a:t>
            </a:r>
          </a:p>
          <a:p>
            <a:pPr lvl="1"/>
            <a:r>
              <a:rPr lang="en-US" dirty="0" smtClean="0"/>
              <a:t>Sending growth</a:t>
            </a:r>
          </a:p>
          <a:p>
            <a:pPr lvl="2"/>
            <a:r>
              <a:rPr lang="en-US" dirty="0" smtClean="0"/>
              <a:t>People </a:t>
            </a:r>
            <a:r>
              <a:rPr lang="en-US" dirty="0" smtClean="0"/>
              <a:t>move</a:t>
            </a:r>
            <a:endParaRPr lang="en-US" dirty="0" smtClean="0"/>
          </a:p>
          <a:p>
            <a:pPr lvl="2"/>
            <a:r>
              <a:rPr lang="en-US" dirty="0" smtClean="0"/>
              <a:t>Young people relocate</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10591</TotalTime>
  <Words>1001</Words>
  <Application>Microsoft Office PowerPoint</Application>
  <PresentationFormat>On-screen Show (4:3)</PresentationFormat>
  <Paragraphs>113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Dream and Steam Team</vt:lpstr>
      <vt:lpstr>I. My Challenge</vt:lpstr>
      <vt:lpstr>Slide 4</vt:lpstr>
      <vt:lpstr>Slide 5</vt:lpstr>
      <vt:lpstr>Slide 6</vt:lpstr>
      <vt:lpstr>II.  Why concerned about Numbers?</vt:lpstr>
      <vt:lpstr>Slide 8</vt:lpstr>
      <vt:lpstr>Slide 9</vt:lpstr>
      <vt:lpstr>Slide 10</vt:lpstr>
      <vt:lpstr>Biblical Tensions That  Keep Us In Tune</vt:lpstr>
      <vt:lpstr>Slide 12</vt:lpstr>
      <vt:lpstr>Slide 13</vt:lpstr>
      <vt:lpstr>III. Dream and Steam Team</vt:lpstr>
      <vt:lpstr>Slide 15</vt:lpstr>
      <vt:lpstr>Slide 16</vt:lpstr>
      <vt:lpstr>Slide 17</vt:lpstr>
      <vt:lpstr>Slide 18</vt:lpstr>
      <vt:lpstr>Slide 19</vt:lpstr>
      <vt:lpstr>Slide 20</vt:lpstr>
      <vt:lpstr>Slide 21</vt:lpstr>
      <vt:lpstr>Slide 22</vt:lpstr>
      <vt:lpstr>Slide 23</vt:lpstr>
      <vt:lpstr>Slide 24</vt:lpstr>
      <vt:lpstr>Slide 25</vt:lpstr>
      <vt:lpstr>IV. Mature</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232</cp:revision>
  <dcterms:created xsi:type="dcterms:W3CDTF">2010-04-18T00:31:04Z</dcterms:created>
  <dcterms:modified xsi:type="dcterms:W3CDTF">2012-04-13T17:38:26Z</dcterms:modified>
</cp:coreProperties>
</file>