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3" r:id="rId3"/>
    <p:sldId id="257" r:id="rId4"/>
    <p:sldId id="328" r:id="rId5"/>
    <p:sldId id="307" r:id="rId6"/>
    <p:sldId id="305" r:id="rId7"/>
    <p:sldId id="306" r:id="rId8"/>
    <p:sldId id="314" r:id="rId9"/>
    <p:sldId id="316" r:id="rId10"/>
    <p:sldId id="323" r:id="rId11"/>
    <p:sldId id="319" r:id="rId12"/>
    <p:sldId id="320" r:id="rId13"/>
    <p:sldId id="321" r:id="rId14"/>
    <p:sldId id="324" r:id="rId15"/>
    <p:sldId id="325" r:id="rId16"/>
    <p:sldId id="327" r:id="rId17"/>
    <p:sldId id="329" r:id="rId18"/>
    <p:sldId id="33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6"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IV. A Biblical Perspective</a:t>
            </a:r>
            <a:endParaRPr lang="en-US" dirty="0"/>
          </a:p>
        </p:txBody>
      </p:sp>
      <p:sp>
        <p:nvSpPr>
          <p:cNvPr id="3" name="Content Placeholder 2"/>
          <p:cNvSpPr>
            <a:spLocks noGrp="1"/>
          </p:cNvSpPr>
          <p:nvPr>
            <p:ph idx="1"/>
          </p:nvPr>
        </p:nvSpPr>
        <p:spPr/>
        <p:txBody>
          <a:bodyPr>
            <a:normAutofit lnSpcReduction="10000"/>
          </a:bodyPr>
          <a:lstStyle/>
          <a:p>
            <a:r>
              <a:rPr lang="en-US" dirty="0" smtClean="0"/>
              <a:t>The Father </a:t>
            </a:r>
            <a:r>
              <a:rPr lang="en-US" u="sng" dirty="0" smtClean="0"/>
              <a:t>entrusts</a:t>
            </a:r>
            <a:r>
              <a:rPr lang="en-US" dirty="0" smtClean="0"/>
              <a:t> us with good things</a:t>
            </a:r>
          </a:p>
          <a:p>
            <a:pPr lvl="1"/>
            <a:r>
              <a:rPr lang="en-US" dirty="0" smtClean="0"/>
              <a:t>James 1:17 Every good thing given and every perfect gift is from above, coming down from the Father of lights, with whom there is no variation or shifting shadow.</a:t>
            </a:r>
          </a:p>
          <a:p>
            <a:pPr lvl="1"/>
            <a:r>
              <a:rPr lang="en-US" dirty="0" smtClean="0"/>
              <a:t>Deuteronomy 8:18 “But you shall remember the LORD your God, for it is He who is giving you power to make wealth, that He may confirm His covenant which He swore to your fathers, as </a:t>
            </a:r>
            <a:r>
              <a:rPr lang="en-US" i="1" dirty="0" smtClean="0"/>
              <a:t>it is</a:t>
            </a:r>
            <a:r>
              <a:rPr lang="en-US" dirty="0" smtClean="0"/>
              <a:t> this day.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Do </a:t>
            </a:r>
            <a:r>
              <a:rPr lang="en-US" u="sng" dirty="0" smtClean="0"/>
              <a:t>business</a:t>
            </a:r>
            <a:r>
              <a:rPr lang="en-US" dirty="0" smtClean="0"/>
              <a:t> with this</a:t>
            </a:r>
          </a:p>
          <a:p>
            <a:pPr lvl="1"/>
            <a:r>
              <a:rPr lang="en-US" dirty="0" smtClean="0"/>
              <a:t>Luke 19:12 - 13 </a:t>
            </a:r>
            <a:r>
              <a:rPr lang="en-US" baseline="30000" dirty="0" smtClean="0"/>
              <a:t>12</a:t>
            </a:r>
            <a:r>
              <a:rPr lang="en-US" dirty="0" smtClean="0"/>
              <a:t>So He said, “A nobleman went to a distant country to receive a kingdom for himself, and </a:t>
            </a:r>
            <a:r>
              <a:rPr lang="en-US" i="1" dirty="0" smtClean="0"/>
              <a:t>then</a:t>
            </a:r>
            <a:r>
              <a:rPr lang="en-US" dirty="0" smtClean="0"/>
              <a:t> return.  </a:t>
            </a:r>
            <a:r>
              <a:rPr lang="en-US" baseline="30000" dirty="0" smtClean="0"/>
              <a:t>13</a:t>
            </a:r>
            <a:r>
              <a:rPr lang="en-US" dirty="0" smtClean="0"/>
              <a:t>“And he called ten of his slaves, and gave them ten minas and said to them, ‘Do business </a:t>
            </a:r>
            <a:r>
              <a:rPr lang="en-US" i="1" dirty="0" smtClean="0"/>
              <a:t>with this</a:t>
            </a:r>
            <a:r>
              <a:rPr lang="en-US" dirty="0" smtClean="0"/>
              <a:t> until I come </a:t>
            </a:r>
            <a:r>
              <a:rPr lang="en-US" i="1" dirty="0" smtClean="0"/>
              <a:t>back.</a:t>
            </a:r>
            <a:r>
              <a:rPr lang="en-US" dirty="0" smtClean="0"/>
              <a:t>’</a:t>
            </a:r>
          </a:p>
          <a:p>
            <a:pPr lvl="2"/>
            <a:r>
              <a:rPr lang="en-US" dirty="0" smtClean="0"/>
              <a:t>Slaves called to show what business they had done</a:t>
            </a:r>
          </a:p>
          <a:p>
            <a:pPr lvl="2"/>
            <a:r>
              <a:rPr lang="en-US" dirty="0" smtClean="0"/>
              <a:t>Faithful – </a:t>
            </a:r>
            <a:r>
              <a:rPr lang="en-US" u="sng" dirty="0" smtClean="0"/>
              <a:t>more</a:t>
            </a:r>
            <a:r>
              <a:rPr lang="en-US" dirty="0" smtClean="0"/>
              <a:t> entrusted</a:t>
            </a:r>
          </a:p>
          <a:p>
            <a:pPr lvl="2"/>
            <a:r>
              <a:rPr lang="en-US" dirty="0" smtClean="0"/>
              <a:t>Unfaithful – even what he has shall be </a:t>
            </a:r>
            <a:r>
              <a:rPr lang="en-US" u="sng" dirty="0" smtClean="0"/>
              <a:t>taken away</a:t>
            </a:r>
            <a:endParaRPr lang="en-US" u="sng"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Return </a:t>
            </a:r>
            <a:r>
              <a:rPr lang="en-US" u="sng" dirty="0" smtClean="0"/>
              <a:t>10%</a:t>
            </a:r>
          </a:p>
          <a:p>
            <a:pPr lvl="1"/>
            <a:r>
              <a:rPr lang="en-US" dirty="0" smtClean="0"/>
              <a:t>Malachi 3:6-12</a:t>
            </a:r>
          </a:p>
          <a:p>
            <a:pPr lvl="2"/>
            <a:r>
              <a:rPr lang="en-US" dirty="0" smtClean="0"/>
              <a:t>Should people </a:t>
            </a:r>
            <a:r>
              <a:rPr lang="en-US" u="sng" dirty="0" smtClean="0"/>
              <a:t>cheat</a:t>
            </a:r>
            <a:r>
              <a:rPr lang="en-US" dirty="0" smtClean="0"/>
              <a:t> God?</a:t>
            </a:r>
          </a:p>
          <a:p>
            <a:pPr lvl="2"/>
            <a:r>
              <a:rPr lang="en-US" dirty="0" smtClean="0"/>
              <a:t>Bring the </a:t>
            </a:r>
            <a:r>
              <a:rPr lang="en-US" u="sng" dirty="0" smtClean="0"/>
              <a:t>tithe</a:t>
            </a:r>
            <a:r>
              <a:rPr lang="en-US" dirty="0" smtClean="0"/>
              <a:t> into the storehouse</a:t>
            </a:r>
          </a:p>
          <a:p>
            <a:pPr lvl="2"/>
            <a:r>
              <a:rPr lang="en-US" dirty="0" smtClean="0"/>
              <a:t>Enough </a:t>
            </a:r>
            <a:r>
              <a:rPr lang="en-US" u="sng" dirty="0" smtClean="0"/>
              <a:t>food</a:t>
            </a:r>
            <a:r>
              <a:rPr lang="en-US" dirty="0" smtClean="0"/>
              <a:t> in my temple</a:t>
            </a:r>
          </a:p>
          <a:p>
            <a:pPr lvl="2"/>
            <a:r>
              <a:rPr lang="en-US" dirty="0" smtClean="0"/>
              <a:t>Open windows of heaven </a:t>
            </a:r>
            <a:r>
              <a:rPr lang="en-US" u="sng" dirty="0" smtClean="0"/>
              <a:t>blessings</a:t>
            </a:r>
          </a:p>
          <a:p>
            <a:pPr lvl="2"/>
            <a:r>
              <a:rPr lang="en-US" dirty="0" smtClean="0"/>
              <a:t>Put me to the </a:t>
            </a:r>
            <a:r>
              <a:rPr lang="en-US" u="sng" dirty="0" smtClean="0"/>
              <a:t>test</a:t>
            </a:r>
          </a:p>
          <a:p>
            <a:pPr lvl="1"/>
            <a:r>
              <a:rPr lang="en-US" dirty="0" smtClean="0"/>
              <a:t>Proverbs 11:24</a:t>
            </a:r>
            <a:r>
              <a:rPr lang="en-US" b="1" dirty="0" smtClean="0"/>
              <a:t> </a:t>
            </a:r>
            <a:r>
              <a:rPr lang="en-US" dirty="0" smtClean="0"/>
              <a:t>There is one who scatters, and </a:t>
            </a:r>
            <a:r>
              <a:rPr lang="en-US" i="1" dirty="0" smtClean="0"/>
              <a:t>yet</a:t>
            </a:r>
            <a:r>
              <a:rPr lang="en-US" dirty="0" smtClean="0"/>
              <a:t> increases all the more, And there is one who withholds what is justly due, </a:t>
            </a:r>
            <a:r>
              <a:rPr lang="en-US" i="1" dirty="0" smtClean="0"/>
              <a:t>and yet it results</a:t>
            </a:r>
            <a:r>
              <a:rPr lang="en-US" dirty="0" smtClean="0"/>
              <a:t> only in want.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Increase</a:t>
            </a:r>
            <a:r>
              <a:rPr lang="en-US" dirty="0" smtClean="0"/>
              <a:t> of your account</a:t>
            </a:r>
          </a:p>
          <a:p>
            <a:pPr lvl="1"/>
            <a:r>
              <a:rPr lang="en-US" dirty="0" smtClean="0"/>
              <a:t>Philippians 4:15 - 17</a:t>
            </a:r>
            <a:r>
              <a:rPr lang="en-US" b="1" dirty="0" smtClean="0"/>
              <a:t> </a:t>
            </a:r>
            <a:r>
              <a:rPr lang="en-US" baseline="30000" dirty="0" smtClean="0"/>
              <a:t>15</a:t>
            </a:r>
            <a:r>
              <a:rPr lang="en-US" dirty="0" smtClean="0"/>
              <a:t>You yourselves also know, Philippians, that at the first preaching of the gospel, after I left Macedonia, no church shared with me in the matter of giving and receiving but you alone;  </a:t>
            </a:r>
            <a:r>
              <a:rPr lang="en-US" baseline="30000" dirty="0" smtClean="0"/>
              <a:t>16</a:t>
            </a:r>
            <a:r>
              <a:rPr lang="en-US" dirty="0" smtClean="0"/>
              <a:t>for even in Thessalonica you sent </a:t>
            </a:r>
            <a:r>
              <a:rPr lang="en-US" i="1" dirty="0" smtClean="0"/>
              <a:t>a gift</a:t>
            </a:r>
            <a:r>
              <a:rPr lang="en-US" dirty="0" smtClean="0"/>
              <a:t> more than once for my needs.  </a:t>
            </a:r>
            <a:r>
              <a:rPr lang="en-US" baseline="30000" dirty="0" smtClean="0"/>
              <a:t>17</a:t>
            </a:r>
            <a:r>
              <a:rPr lang="en-US" dirty="0" smtClean="0"/>
              <a:t>Not that I seek the gift itself, but I seek for the profit which increases to your account.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 Enough Food in My Temple</a:t>
            </a:r>
            <a:endParaRPr lang="en-US" dirty="0"/>
          </a:p>
        </p:txBody>
      </p:sp>
      <p:sp>
        <p:nvSpPr>
          <p:cNvPr id="3" name="Content Placeholder 2"/>
          <p:cNvSpPr>
            <a:spLocks noGrp="1"/>
          </p:cNvSpPr>
          <p:nvPr>
            <p:ph idx="1"/>
          </p:nvPr>
        </p:nvSpPr>
        <p:spPr/>
        <p:txBody>
          <a:bodyPr>
            <a:normAutofit/>
          </a:bodyPr>
          <a:lstStyle/>
          <a:p>
            <a:r>
              <a:rPr lang="en-US" dirty="0" smtClean="0"/>
              <a:t>Fully </a:t>
            </a:r>
            <a:r>
              <a:rPr lang="en-US" u="sng" dirty="0" smtClean="0"/>
              <a:t>Funded</a:t>
            </a:r>
            <a:r>
              <a:rPr lang="en-US" dirty="0" smtClean="0"/>
              <a:t> and Fully </a:t>
            </a:r>
            <a:r>
              <a:rPr lang="en-US" u="sng" dirty="0" smtClean="0"/>
              <a:t>Functional</a:t>
            </a:r>
          </a:p>
          <a:p>
            <a:pPr lvl="1"/>
            <a:r>
              <a:rPr lang="en-US" dirty="0" smtClean="0"/>
              <a:t>Fully funded – each one that the Lord has called to be a part of this church – bringing their tithe into this storehouse</a:t>
            </a:r>
          </a:p>
          <a:p>
            <a:pPr lvl="1"/>
            <a:r>
              <a:rPr lang="en-US" dirty="0" smtClean="0"/>
              <a:t>Fully functional – each person doing their own special part as a member of the body of Christ</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Budget</a:t>
            </a:r>
            <a:r>
              <a:rPr lang="en-US" dirty="0" smtClean="0"/>
              <a:t> – our best effort to plan matching our expenses with our receipts with our mission and purpose in mind – loving God and people too and making followers of Jesus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Tithes and Offerings			125,331.07</a:t>
            </a:r>
          </a:p>
          <a:p>
            <a:r>
              <a:rPr lang="en-US" dirty="0" smtClean="0"/>
              <a:t>Designated Gifts			    8,945.36</a:t>
            </a:r>
          </a:p>
          <a:p>
            <a:r>
              <a:rPr lang="en-US" dirty="0" smtClean="0"/>
              <a:t>Building Loan Donations		   10,840.00</a:t>
            </a:r>
          </a:p>
          <a:p>
            <a:r>
              <a:rPr lang="en-US" dirty="0" smtClean="0"/>
              <a:t>Other Income				  </a:t>
            </a:r>
            <a:r>
              <a:rPr lang="en-US" u="sng" dirty="0" smtClean="0"/>
              <a:t>   4,802.96</a:t>
            </a:r>
            <a:endParaRPr lang="en-US" dirty="0"/>
          </a:p>
          <a:p>
            <a:pPr>
              <a:buNone/>
            </a:pPr>
            <a:r>
              <a:rPr lang="en-US" dirty="0" smtClean="0"/>
              <a:t>				Total	Receipts	  149,919.39</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Giving to AFCM				      7,788.82</a:t>
            </a:r>
          </a:p>
          <a:p>
            <a:r>
              <a:rPr lang="en-US" dirty="0" smtClean="0"/>
              <a:t>Missions					      7,911.67</a:t>
            </a:r>
          </a:p>
          <a:p>
            <a:r>
              <a:rPr lang="en-US" dirty="0" smtClean="0"/>
              <a:t>Other Giving				    </a:t>
            </a:r>
            <a:r>
              <a:rPr lang="en-US" u="sng" dirty="0" smtClean="0"/>
              <a:t>  5,045.57</a:t>
            </a:r>
          </a:p>
          <a:p>
            <a:pPr>
              <a:buNone/>
            </a:pPr>
            <a:r>
              <a:rPr lang="en-US" dirty="0" smtClean="0"/>
              <a:t>					Total Giving    20,746.06</a:t>
            </a:r>
          </a:p>
          <a:p>
            <a:pPr>
              <a:buNone/>
            </a:pPr>
            <a:endParaRPr lang="en-US" dirty="0" smtClean="0"/>
          </a:p>
          <a:p>
            <a:r>
              <a:rPr lang="en-US" dirty="0" smtClean="0"/>
              <a:t>Salary and Wages			     81,277.21</a:t>
            </a:r>
          </a:p>
          <a:p>
            <a:r>
              <a:rPr lang="en-US" dirty="0" smtClean="0"/>
              <a:t>Facilities and Property		     21,953.90</a:t>
            </a:r>
          </a:p>
          <a:p>
            <a:r>
              <a:rPr lang="en-US" dirty="0" smtClean="0"/>
              <a:t>Building Loan Payments		     16,461.20</a:t>
            </a:r>
          </a:p>
          <a:p>
            <a:r>
              <a:rPr lang="en-US" dirty="0" smtClean="0"/>
              <a:t>Local Ministry				    </a:t>
            </a:r>
            <a:r>
              <a:rPr lang="en-US" u="sng" dirty="0" smtClean="0"/>
              <a:t> 16,466.97</a:t>
            </a:r>
          </a:p>
          <a:p>
            <a:pPr>
              <a:buNone/>
            </a:pPr>
            <a:r>
              <a:rPr lang="en-US" dirty="0" smtClean="0"/>
              <a:t>			    Total Local Expenses   136,159.28</a:t>
            </a:r>
          </a:p>
          <a:p>
            <a:pPr>
              <a:buNone/>
            </a:pPr>
            <a:endParaRPr lang="en-US" dirty="0" smtClean="0"/>
          </a:p>
          <a:p>
            <a:pPr>
              <a:buNone/>
            </a:pPr>
            <a:r>
              <a:rPr lang="en-US" dirty="0" smtClean="0"/>
              <a:t>		      Total Giving and Expenses  156,159.34</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Stewardship</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Introductions</a:t>
            </a:r>
            <a:endParaRPr lang="en-US" dirty="0"/>
          </a:p>
        </p:txBody>
      </p:sp>
      <p:sp>
        <p:nvSpPr>
          <p:cNvPr id="3" name="Content Placeholder 2"/>
          <p:cNvSpPr>
            <a:spLocks noGrp="1"/>
          </p:cNvSpPr>
          <p:nvPr>
            <p:ph idx="1"/>
          </p:nvPr>
        </p:nvSpPr>
        <p:spPr/>
        <p:txBody>
          <a:bodyPr>
            <a:normAutofit/>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0"/>
            <a:ext cx="6858000"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r="68000" b="48182"/>
          <a:stretch>
            <a:fillRect/>
          </a:stretch>
        </p:blipFill>
        <p:spPr bwMode="auto">
          <a:xfrm>
            <a:off x="304800" y="1371600"/>
            <a:ext cx="2971800" cy="5293519"/>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23333" r="26000"/>
          <a:stretch>
            <a:fillRect/>
          </a:stretch>
        </p:blipFill>
        <p:spPr bwMode="auto">
          <a:xfrm>
            <a:off x="3276600" y="1371600"/>
            <a:ext cx="2704592" cy="5338011"/>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l="66296" b="17839"/>
          <a:stretch>
            <a:fillRect/>
          </a:stretch>
        </p:blipFill>
        <p:spPr bwMode="auto">
          <a:xfrm>
            <a:off x="5943600" y="1371600"/>
            <a:ext cx="2968770" cy="5334000"/>
          </a:xfrm>
          <a:prstGeom prst="rect">
            <a:avLst/>
          </a:prstGeom>
          <a:noFill/>
          <a:ln w="9525">
            <a:noFill/>
            <a:miter lim="800000"/>
            <a:headEnd/>
            <a:tailEnd/>
          </a:ln>
        </p:spPr>
      </p:pic>
      <p:sp>
        <p:nvSpPr>
          <p:cNvPr id="7" name="TextBox 6"/>
          <p:cNvSpPr txBox="1"/>
          <p:nvPr/>
        </p:nvSpPr>
        <p:spPr>
          <a:xfrm>
            <a:off x="4191000" y="3886200"/>
            <a:ext cx="762000" cy="369332"/>
          </a:xfrm>
          <a:prstGeom prst="rect">
            <a:avLst/>
          </a:prstGeom>
          <a:noFill/>
        </p:spPr>
        <p:txBody>
          <a:bodyPr wrap="square" rtlCol="0">
            <a:spAutoFit/>
          </a:bodyPr>
          <a:lstStyle/>
          <a:p>
            <a:r>
              <a:rPr lang="en-US" dirty="0" smtClean="0">
                <a:solidFill>
                  <a:schemeClr val="bg1"/>
                </a:solidFill>
              </a:rPr>
              <a:t>STEW</a:t>
            </a:r>
            <a:endParaRPr lang="en-US" dirty="0">
              <a:solidFill>
                <a:schemeClr val="bg1"/>
              </a:solidFill>
            </a:endParaRPr>
          </a:p>
        </p:txBody>
      </p:sp>
      <p:sp>
        <p:nvSpPr>
          <p:cNvPr id="8" name="TextBox 7"/>
          <p:cNvSpPr txBox="1"/>
          <p:nvPr/>
        </p:nvSpPr>
        <p:spPr>
          <a:xfrm flipH="1">
            <a:off x="7467600" y="3733800"/>
            <a:ext cx="461665" cy="750332"/>
          </a:xfrm>
          <a:prstGeom prst="rect">
            <a:avLst/>
          </a:prstGeom>
          <a:noFill/>
        </p:spPr>
        <p:txBody>
          <a:bodyPr vert="vert270" wrap="square" rtlCol="0">
            <a:spAutoFit/>
          </a:bodyPr>
          <a:lstStyle/>
          <a:p>
            <a:r>
              <a:rPr lang="en-US" dirty="0" err="1" smtClean="0">
                <a:solidFill>
                  <a:schemeClr val="bg1"/>
                </a:solidFill>
              </a:rPr>
              <a:t>lAG</a:t>
            </a:r>
            <a:endParaRPr lang="en-US" dirty="0">
              <a:solidFill>
                <a:schemeClr val="bg1"/>
              </a:solidFill>
            </a:endParaRPr>
          </a:p>
        </p:txBody>
      </p:sp>
      <p:sp>
        <p:nvSpPr>
          <p:cNvPr id="9" name="Content Placeholder 2"/>
          <p:cNvSpPr txBox="1">
            <a:spLocks/>
          </p:cNvSpPr>
          <p:nvPr/>
        </p:nvSpPr>
        <p:spPr>
          <a:xfrm>
            <a:off x="381000" y="152400"/>
            <a:ext cx="8534400" cy="6172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5"/>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Jim Slicker – successful business man</a:t>
            </a:r>
          </a:p>
          <a:p>
            <a:pPr marL="742950" marR="0" lvl="1" indent="-285750" algn="l" defTabSz="914400" rtl="0" eaLnBrk="1" fontAlgn="auto" latinLnBrk="0" hangingPunct="1">
              <a:lnSpc>
                <a:spcPct val="100000"/>
              </a:lnSpc>
              <a:spcBef>
                <a:spcPct val="20000"/>
              </a:spcBef>
              <a:spcAft>
                <a:spcPts val="0"/>
              </a:spcAft>
              <a:buClrTx/>
              <a:buSzTx/>
              <a:buFontTx/>
              <a:buBlip>
                <a:blip r:embed="rId6"/>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Sons - Stewart and </a:t>
            </a:r>
            <a:r>
              <a:rPr kumimoji="0" lang="en-US" sz="2800" b="0" i="0" u="none" strike="noStrike" kern="1200" cap="none" spc="0" normalizeH="0" baseline="0" noProof="0" dirty="0" err="1" smtClean="0">
                <a:ln>
                  <a:noFill/>
                </a:ln>
                <a:solidFill>
                  <a:schemeClr val="tx1"/>
                </a:solidFill>
                <a:effectLst>
                  <a:outerShdw blurRad="50800" dist="50800" dir="5400000" algn="ctr" rotWithShape="0">
                    <a:schemeClr val="bg1"/>
                  </a:outerShdw>
                </a:effectLst>
                <a:uLnTx/>
                <a:uFillTx/>
                <a:latin typeface="+mn-lt"/>
                <a:ea typeface="+mn-ea"/>
                <a:cs typeface="+mn-cs"/>
              </a:rPr>
              <a:t>Laggart</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Do Business with This</a:t>
            </a:r>
            <a:endParaRPr lang="en-US" dirty="0"/>
          </a:p>
        </p:txBody>
      </p:sp>
      <p:sp>
        <p:nvSpPr>
          <p:cNvPr id="3" name="Content Placeholder 2"/>
          <p:cNvSpPr>
            <a:spLocks noGrp="1"/>
          </p:cNvSpPr>
          <p:nvPr>
            <p:ph idx="1"/>
          </p:nvPr>
        </p:nvSpPr>
        <p:spPr/>
        <p:txBody>
          <a:bodyPr>
            <a:normAutofit/>
          </a:bodyPr>
          <a:lstStyle/>
          <a:p>
            <a:endParaRPr lang="en-US" dirty="0" smtClean="0"/>
          </a:p>
        </p:txBody>
      </p:sp>
      <p:pic>
        <p:nvPicPr>
          <p:cNvPr id="4" name="Picture 2"/>
          <p:cNvPicPr>
            <a:picLocks noChangeAspect="1" noChangeArrowheads="1"/>
          </p:cNvPicPr>
          <p:nvPr/>
        </p:nvPicPr>
        <p:blipFill>
          <a:blip r:embed="rId2" cstate="print"/>
          <a:srcRect l="23333" r="26000"/>
          <a:stretch>
            <a:fillRect/>
          </a:stretch>
        </p:blipFill>
        <p:spPr bwMode="auto">
          <a:xfrm flipH="1">
            <a:off x="762000" y="1147122"/>
            <a:ext cx="2934816" cy="571087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l="66296" b="17839"/>
          <a:stretch>
            <a:fillRect/>
          </a:stretch>
        </p:blipFill>
        <p:spPr bwMode="auto">
          <a:xfrm>
            <a:off x="5562599" y="1143000"/>
            <a:ext cx="3180825" cy="5715000"/>
          </a:xfrm>
          <a:prstGeom prst="rect">
            <a:avLst/>
          </a:prstGeom>
          <a:noFill/>
          <a:ln w="9525">
            <a:noFill/>
            <a:miter lim="800000"/>
            <a:headEnd/>
            <a:tailEnd/>
          </a:ln>
        </p:spPr>
      </p:pic>
      <p:sp>
        <p:nvSpPr>
          <p:cNvPr id="7" name="TextBox 6"/>
          <p:cNvSpPr txBox="1"/>
          <p:nvPr/>
        </p:nvSpPr>
        <p:spPr>
          <a:xfrm>
            <a:off x="1905000" y="3810000"/>
            <a:ext cx="762000" cy="369332"/>
          </a:xfrm>
          <a:prstGeom prst="rect">
            <a:avLst/>
          </a:prstGeom>
          <a:noFill/>
        </p:spPr>
        <p:txBody>
          <a:bodyPr wrap="square" rtlCol="0">
            <a:spAutoFit/>
          </a:bodyPr>
          <a:lstStyle/>
          <a:p>
            <a:r>
              <a:rPr lang="en-US" dirty="0" smtClean="0">
                <a:solidFill>
                  <a:schemeClr val="bg1"/>
                </a:solidFill>
              </a:rPr>
              <a:t>STEW</a:t>
            </a:r>
            <a:endParaRPr lang="en-US" dirty="0">
              <a:solidFill>
                <a:schemeClr val="bg1"/>
              </a:solidFill>
            </a:endParaRPr>
          </a:p>
        </p:txBody>
      </p:sp>
      <p:sp>
        <p:nvSpPr>
          <p:cNvPr id="8" name="TextBox 7"/>
          <p:cNvSpPr txBox="1"/>
          <p:nvPr/>
        </p:nvSpPr>
        <p:spPr>
          <a:xfrm flipH="1">
            <a:off x="7239000" y="3733800"/>
            <a:ext cx="461665" cy="750332"/>
          </a:xfrm>
          <a:prstGeom prst="rect">
            <a:avLst/>
          </a:prstGeom>
          <a:noFill/>
        </p:spPr>
        <p:txBody>
          <a:bodyPr vert="vert270" wrap="square" rtlCol="0">
            <a:spAutoFit/>
          </a:bodyPr>
          <a:lstStyle/>
          <a:p>
            <a:r>
              <a:rPr lang="en-US" dirty="0" err="1" smtClean="0">
                <a:solidFill>
                  <a:schemeClr val="bg1"/>
                </a:solidFill>
              </a:rPr>
              <a:t>lAG</a:t>
            </a:r>
            <a:endParaRPr lang="en-US"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Outcome</a:t>
            </a:r>
            <a:endParaRPr lang="en-US" dirty="0"/>
          </a:p>
        </p:txBody>
      </p:sp>
      <p:sp>
        <p:nvSpPr>
          <p:cNvPr id="3" name="Content Placeholder 2"/>
          <p:cNvSpPr>
            <a:spLocks noGrp="1"/>
          </p:cNvSpPr>
          <p:nvPr>
            <p:ph idx="1"/>
          </p:nvPr>
        </p:nvSpPr>
        <p:spPr/>
        <p:txBody>
          <a:bodyPr>
            <a:normAutofit/>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
        <p:nvSpPr>
          <p:cNvPr id="5" name="Rectangle 4"/>
          <p:cNvSpPr/>
          <p:nvPr/>
        </p:nvSpPr>
        <p:spPr>
          <a:xfrm>
            <a:off x="0" y="3581400"/>
            <a:ext cx="9144000" cy="32766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Callout 7"/>
          <p:cNvSpPr/>
          <p:nvPr/>
        </p:nvSpPr>
        <p:spPr>
          <a:xfrm rot="12770984">
            <a:off x="6843681" y="-470928"/>
            <a:ext cx="1828800" cy="1610132"/>
          </a:xfrm>
          <a:prstGeom prst="cloudCallout">
            <a:avLst>
              <a:gd name="adj1" fmla="val -14405"/>
              <a:gd name="adj2" fmla="val 4290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Callout 8"/>
          <p:cNvSpPr/>
          <p:nvPr/>
        </p:nvSpPr>
        <p:spPr>
          <a:xfrm rot="10800000">
            <a:off x="457200" y="-228600"/>
            <a:ext cx="1828800" cy="1066800"/>
          </a:xfrm>
          <a:prstGeom prst="cloudCallout">
            <a:avLst>
              <a:gd name="adj1" fmla="val -14405"/>
              <a:gd name="adj2" fmla="val 4290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8"/>
          <p:cNvPicPr>
            <a:picLocks noChangeAspect="1" noChangeArrowheads="1"/>
          </p:cNvPicPr>
          <p:nvPr/>
        </p:nvPicPr>
        <p:blipFill>
          <a:blip r:embed="rId2" cstate="print"/>
          <a:srcRect/>
          <a:stretch>
            <a:fillRect/>
          </a:stretch>
        </p:blipFill>
        <p:spPr bwMode="auto">
          <a:xfrm>
            <a:off x="0" y="1752600"/>
            <a:ext cx="2992438" cy="3122613"/>
          </a:xfrm>
          <a:prstGeom prst="rect">
            <a:avLst/>
          </a:prstGeom>
          <a:noFill/>
          <a:ln w="9525">
            <a:noFill/>
            <a:miter lim="800000"/>
            <a:headEnd/>
            <a:tailEnd/>
          </a:ln>
          <a:effectLst/>
        </p:spPr>
      </p:pic>
      <p:sp>
        <p:nvSpPr>
          <p:cNvPr id="11" name="TextBox 10"/>
          <p:cNvSpPr txBox="1"/>
          <p:nvPr/>
        </p:nvSpPr>
        <p:spPr>
          <a:xfrm rot="694859">
            <a:off x="631939" y="2793712"/>
            <a:ext cx="1495802" cy="584775"/>
          </a:xfrm>
          <a:prstGeom prst="rect">
            <a:avLst/>
          </a:prstGeom>
          <a:noFill/>
        </p:spPr>
        <p:txBody>
          <a:bodyPr wrap="square" rtlCol="0">
            <a:spAutoFit/>
          </a:bodyPr>
          <a:lstStyle/>
          <a:p>
            <a:r>
              <a:rPr lang="en-US" sz="3200" dirty="0" smtClean="0"/>
              <a:t>Worth</a:t>
            </a:r>
            <a:endParaRPr lang="en-US" sz="3200" dirty="0"/>
          </a:p>
        </p:txBody>
      </p:sp>
      <p:pic>
        <p:nvPicPr>
          <p:cNvPr id="19" name="Picture 8"/>
          <p:cNvPicPr>
            <a:picLocks noChangeAspect="1" noChangeArrowheads="1"/>
          </p:cNvPicPr>
          <p:nvPr/>
        </p:nvPicPr>
        <p:blipFill>
          <a:blip r:embed="rId2" cstate="print"/>
          <a:srcRect/>
          <a:stretch>
            <a:fillRect/>
          </a:stretch>
        </p:blipFill>
        <p:spPr bwMode="auto">
          <a:xfrm>
            <a:off x="969962" y="1600200"/>
            <a:ext cx="2992438" cy="3122613"/>
          </a:xfrm>
          <a:prstGeom prst="rect">
            <a:avLst/>
          </a:prstGeom>
          <a:noFill/>
          <a:ln w="9525">
            <a:noFill/>
            <a:miter lim="800000"/>
            <a:headEnd/>
            <a:tailEnd/>
          </a:ln>
          <a:effectLst/>
        </p:spPr>
      </p:pic>
      <p:sp>
        <p:nvSpPr>
          <p:cNvPr id="21" name="TextBox 20"/>
          <p:cNvSpPr txBox="1"/>
          <p:nvPr/>
        </p:nvSpPr>
        <p:spPr>
          <a:xfrm rot="694859">
            <a:off x="1584926" y="2734991"/>
            <a:ext cx="1495802" cy="584775"/>
          </a:xfrm>
          <a:prstGeom prst="rect">
            <a:avLst/>
          </a:prstGeom>
          <a:noFill/>
        </p:spPr>
        <p:txBody>
          <a:bodyPr wrap="square" rtlCol="0">
            <a:spAutoFit/>
          </a:bodyPr>
          <a:lstStyle/>
          <a:p>
            <a:r>
              <a:rPr lang="en-US" sz="3200" dirty="0" smtClean="0"/>
              <a:t>Leader</a:t>
            </a:r>
            <a:endParaRPr lang="en-US" sz="3200" dirty="0"/>
          </a:p>
        </p:txBody>
      </p:sp>
      <p:pic>
        <p:nvPicPr>
          <p:cNvPr id="22" name="Picture 8"/>
          <p:cNvPicPr>
            <a:picLocks noChangeAspect="1" noChangeArrowheads="1"/>
          </p:cNvPicPr>
          <p:nvPr/>
        </p:nvPicPr>
        <p:blipFill>
          <a:blip r:embed="rId2" cstate="print"/>
          <a:srcRect/>
          <a:stretch>
            <a:fillRect/>
          </a:stretch>
        </p:blipFill>
        <p:spPr bwMode="auto">
          <a:xfrm>
            <a:off x="1960562" y="1600200"/>
            <a:ext cx="2992438" cy="3122613"/>
          </a:xfrm>
          <a:prstGeom prst="rect">
            <a:avLst/>
          </a:prstGeom>
          <a:noFill/>
          <a:ln w="9525">
            <a:noFill/>
            <a:miter lim="800000"/>
            <a:headEnd/>
            <a:tailEnd/>
          </a:ln>
          <a:effectLst/>
        </p:spPr>
      </p:pic>
      <p:sp>
        <p:nvSpPr>
          <p:cNvPr id="23" name="TextBox 22"/>
          <p:cNvSpPr txBox="1"/>
          <p:nvPr/>
        </p:nvSpPr>
        <p:spPr>
          <a:xfrm rot="694859">
            <a:off x="2634272" y="2658791"/>
            <a:ext cx="1495802" cy="584775"/>
          </a:xfrm>
          <a:prstGeom prst="rect">
            <a:avLst/>
          </a:prstGeom>
          <a:noFill/>
        </p:spPr>
        <p:txBody>
          <a:bodyPr wrap="square" rtlCol="0">
            <a:spAutoFit/>
          </a:bodyPr>
          <a:lstStyle/>
          <a:p>
            <a:r>
              <a:rPr lang="en-US" sz="3200" dirty="0" smtClean="0"/>
              <a:t>Fellow</a:t>
            </a:r>
            <a:endParaRPr lang="en-US" sz="3200" dirty="0"/>
          </a:p>
        </p:txBody>
      </p:sp>
      <p:pic>
        <p:nvPicPr>
          <p:cNvPr id="24" name="Picture 8"/>
          <p:cNvPicPr>
            <a:picLocks noChangeAspect="1" noChangeArrowheads="1"/>
          </p:cNvPicPr>
          <p:nvPr/>
        </p:nvPicPr>
        <p:blipFill>
          <a:blip r:embed="rId2" cstate="print"/>
          <a:srcRect/>
          <a:stretch>
            <a:fillRect/>
          </a:stretch>
        </p:blipFill>
        <p:spPr bwMode="auto">
          <a:xfrm>
            <a:off x="2874962" y="1600200"/>
            <a:ext cx="2992438" cy="3122613"/>
          </a:xfrm>
          <a:prstGeom prst="rect">
            <a:avLst/>
          </a:prstGeom>
          <a:noFill/>
          <a:ln w="9525">
            <a:noFill/>
            <a:miter lim="800000"/>
            <a:headEnd/>
            <a:tailEnd/>
          </a:ln>
          <a:effectLst/>
        </p:spPr>
      </p:pic>
      <p:sp>
        <p:nvSpPr>
          <p:cNvPr id="25" name="TextBox 24"/>
          <p:cNvSpPr txBox="1"/>
          <p:nvPr/>
        </p:nvSpPr>
        <p:spPr>
          <a:xfrm rot="694859">
            <a:off x="3489926" y="2658791"/>
            <a:ext cx="1495802" cy="584775"/>
          </a:xfrm>
          <a:prstGeom prst="rect">
            <a:avLst/>
          </a:prstGeom>
          <a:noFill/>
        </p:spPr>
        <p:txBody>
          <a:bodyPr wrap="square" rtlCol="0">
            <a:spAutoFit/>
          </a:bodyPr>
          <a:lstStyle/>
          <a:p>
            <a:r>
              <a:rPr lang="en-US" sz="3200" dirty="0" smtClean="0"/>
              <a:t>Friend</a:t>
            </a:r>
            <a:endParaRPr lang="en-US" sz="3200" dirty="0"/>
          </a:p>
        </p:txBody>
      </p:sp>
      <p:pic>
        <p:nvPicPr>
          <p:cNvPr id="26" name="Picture 8"/>
          <p:cNvPicPr>
            <a:picLocks noChangeAspect="1" noChangeArrowheads="1"/>
          </p:cNvPicPr>
          <p:nvPr/>
        </p:nvPicPr>
        <p:blipFill>
          <a:blip r:embed="rId2" cstate="print"/>
          <a:srcRect/>
          <a:stretch>
            <a:fillRect/>
          </a:stretch>
        </p:blipFill>
        <p:spPr bwMode="auto">
          <a:xfrm>
            <a:off x="3789362" y="1600200"/>
            <a:ext cx="2992438" cy="3122613"/>
          </a:xfrm>
          <a:prstGeom prst="rect">
            <a:avLst/>
          </a:prstGeom>
          <a:noFill/>
          <a:ln w="9525">
            <a:noFill/>
            <a:miter lim="800000"/>
            <a:headEnd/>
            <a:tailEnd/>
          </a:ln>
          <a:effectLst/>
        </p:spPr>
      </p:pic>
      <p:sp>
        <p:nvSpPr>
          <p:cNvPr id="27" name="TextBox 26"/>
          <p:cNvSpPr txBox="1"/>
          <p:nvPr/>
        </p:nvSpPr>
        <p:spPr>
          <a:xfrm rot="694859">
            <a:off x="4325058" y="2612838"/>
            <a:ext cx="1797141" cy="584775"/>
          </a:xfrm>
          <a:prstGeom prst="rect">
            <a:avLst/>
          </a:prstGeom>
          <a:noFill/>
        </p:spPr>
        <p:txBody>
          <a:bodyPr wrap="square" rtlCol="0">
            <a:spAutoFit/>
          </a:bodyPr>
          <a:lstStyle/>
          <a:p>
            <a:r>
              <a:rPr lang="en-US" sz="3200" dirty="0" smtClean="0"/>
              <a:t>Relation</a:t>
            </a:r>
            <a:endParaRPr lang="en-US" sz="3200" dirty="0"/>
          </a:p>
        </p:txBody>
      </p:sp>
      <p:pic>
        <p:nvPicPr>
          <p:cNvPr id="28" name="Picture 8"/>
          <p:cNvPicPr>
            <a:picLocks noChangeAspect="1" noChangeArrowheads="1"/>
          </p:cNvPicPr>
          <p:nvPr/>
        </p:nvPicPr>
        <p:blipFill>
          <a:blip r:embed="rId2" cstate="print"/>
          <a:srcRect/>
          <a:stretch>
            <a:fillRect/>
          </a:stretch>
        </p:blipFill>
        <p:spPr bwMode="auto">
          <a:xfrm>
            <a:off x="4627562" y="1600200"/>
            <a:ext cx="2992438" cy="3122613"/>
          </a:xfrm>
          <a:prstGeom prst="rect">
            <a:avLst/>
          </a:prstGeom>
          <a:noFill/>
          <a:ln w="9525">
            <a:noFill/>
            <a:miter lim="800000"/>
            <a:headEnd/>
            <a:tailEnd/>
          </a:ln>
          <a:effectLst/>
        </p:spPr>
      </p:pic>
      <p:sp>
        <p:nvSpPr>
          <p:cNvPr id="29" name="TextBox 28"/>
          <p:cNvSpPr txBox="1"/>
          <p:nvPr/>
        </p:nvSpPr>
        <p:spPr>
          <a:xfrm rot="694859">
            <a:off x="5096654" y="2593586"/>
            <a:ext cx="1797141" cy="584775"/>
          </a:xfrm>
          <a:prstGeom prst="rect">
            <a:avLst/>
          </a:prstGeom>
          <a:noFill/>
        </p:spPr>
        <p:txBody>
          <a:bodyPr wrap="square" rtlCol="0">
            <a:spAutoFit/>
          </a:bodyPr>
          <a:lstStyle/>
          <a:p>
            <a:r>
              <a:rPr lang="en-US" sz="3200" dirty="0" smtClean="0"/>
              <a:t>Court</a:t>
            </a:r>
            <a:endParaRPr lang="en-US" sz="3200" dirty="0"/>
          </a:p>
        </p:txBody>
      </p:sp>
      <p:pic>
        <p:nvPicPr>
          <p:cNvPr id="30" name="Picture 8"/>
          <p:cNvPicPr>
            <a:picLocks noChangeAspect="1" noChangeArrowheads="1"/>
          </p:cNvPicPr>
          <p:nvPr/>
        </p:nvPicPr>
        <p:blipFill>
          <a:blip r:embed="rId2" cstate="print"/>
          <a:srcRect/>
          <a:stretch>
            <a:fillRect/>
          </a:stretch>
        </p:blipFill>
        <p:spPr bwMode="auto">
          <a:xfrm>
            <a:off x="5465762" y="1600200"/>
            <a:ext cx="2992438" cy="3122613"/>
          </a:xfrm>
          <a:prstGeom prst="rect">
            <a:avLst/>
          </a:prstGeom>
          <a:noFill/>
          <a:ln w="9525">
            <a:noFill/>
            <a:miter lim="800000"/>
            <a:headEnd/>
            <a:tailEnd/>
          </a:ln>
          <a:effectLst/>
        </p:spPr>
      </p:pic>
      <p:sp>
        <p:nvSpPr>
          <p:cNvPr id="31" name="TextBox 30"/>
          <p:cNvSpPr txBox="1"/>
          <p:nvPr/>
        </p:nvSpPr>
        <p:spPr>
          <a:xfrm rot="694859">
            <a:off x="6060204" y="2669786"/>
            <a:ext cx="1797141" cy="584775"/>
          </a:xfrm>
          <a:prstGeom prst="rect">
            <a:avLst/>
          </a:prstGeom>
          <a:noFill/>
        </p:spPr>
        <p:txBody>
          <a:bodyPr wrap="square" rtlCol="0">
            <a:spAutoFit/>
          </a:bodyPr>
          <a:lstStyle/>
          <a:p>
            <a:r>
              <a:rPr lang="en-US" sz="3200" dirty="0" smtClean="0"/>
              <a:t>Kin</a:t>
            </a:r>
            <a:endParaRPr lang="en-US" sz="3200" dirty="0"/>
          </a:p>
        </p:txBody>
      </p:sp>
      <p:pic>
        <p:nvPicPr>
          <p:cNvPr id="32" name="Picture 10"/>
          <p:cNvPicPr>
            <a:picLocks noChangeAspect="1" noChangeArrowheads="1"/>
          </p:cNvPicPr>
          <p:nvPr/>
        </p:nvPicPr>
        <p:blipFill>
          <a:blip r:embed="rId3" cstate="print"/>
          <a:srcRect/>
          <a:stretch>
            <a:fillRect/>
          </a:stretch>
        </p:blipFill>
        <p:spPr bwMode="auto">
          <a:xfrm>
            <a:off x="5943600" y="4419600"/>
            <a:ext cx="1379537" cy="1828800"/>
          </a:xfrm>
          <a:prstGeom prst="rect">
            <a:avLst/>
          </a:prstGeom>
          <a:noFill/>
          <a:ln w="9525">
            <a:noFill/>
            <a:miter lim="800000"/>
            <a:headEnd/>
            <a:tailEnd/>
          </a:ln>
          <a:effectLst/>
        </p:spPr>
      </p:pic>
      <p:sp>
        <p:nvSpPr>
          <p:cNvPr id="33" name="Freeform 32"/>
          <p:cNvSpPr/>
          <p:nvPr/>
        </p:nvSpPr>
        <p:spPr>
          <a:xfrm>
            <a:off x="5402239" y="4694830"/>
            <a:ext cx="862083" cy="1555845"/>
          </a:xfrm>
          <a:custGeom>
            <a:avLst/>
            <a:gdLst>
              <a:gd name="connsiteX0" fmla="*/ 247934 w 862083"/>
              <a:gd name="connsiteY0" fmla="*/ 1555845 h 1555845"/>
              <a:gd name="connsiteX1" fmla="*/ 15922 w 862083"/>
              <a:gd name="connsiteY1" fmla="*/ 1282889 h 1555845"/>
              <a:gd name="connsiteX2" fmla="*/ 152400 w 862083"/>
              <a:gd name="connsiteY2" fmla="*/ 668740 h 1555845"/>
              <a:gd name="connsiteX3" fmla="*/ 862083 w 862083"/>
              <a:gd name="connsiteY3" fmla="*/ 0 h 1555845"/>
            </a:gdLst>
            <a:ahLst/>
            <a:cxnLst>
              <a:cxn ang="0">
                <a:pos x="connsiteX0" y="connsiteY0"/>
              </a:cxn>
              <a:cxn ang="0">
                <a:pos x="connsiteX1" y="connsiteY1"/>
              </a:cxn>
              <a:cxn ang="0">
                <a:pos x="connsiteX2" y="connsiteY2"/>
              </a:cxn>
              <a:cxn ang="0">
                <a:pos x="connsiteX3" y="connsiteY3"/>
              </a:cxn>
            </a:cxnLst>
            <a:rect l="l" t="t" r="r" b="b"/>
            <a:pathLst>
              <a:path w="862083" h="1555845">
                <a:moveTo>
                  <a:pt x="247934" y="1555845"/>
                </a:moveTo>
                <a:cubicBezTo>
                  <a:pt x="139889" y="1493292"/>
                  <a:pt x="31844" y="1430740"/>
                  <a:pt x="15922" y="1282889"/>
                </a:cubicBezTo>
                <a:cubicBezTo>
                  <a:pt x="0" y="1135038"/>
                  <a:pt x="11373" y="882555"/>
                  <a:pt x="152400" y="668740"/>
                </a:cubicBezTo>
                <a:cubicBezTo>
                  <a:pt x="293427" y="454925"/>
                  <a:pt x="577755" y="227462"/>
                  <a:pt x="862083"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145206" y="4599296"/>
            <a:ext cx="1146412" cy="1569492"/>
          </a:xfrm>
          <a:custGeom>
            <a:avLst/>
            <a:gdLst>
              <a:gd name="connsiteX0" fmla="*/ 286603 w 1146412"/>
              <a:gd name="connsiteY0" fmla="*/ 1569492 h 1569492"/>
              <a:gd name="connsiteX1" fmla="*/ 13648 w 1146412"/>
              <a:gd name="connsiteY1" fmla="*/ 1378423 h 1569492"/>
              <a:gd name="connsiteX2" fmla="*/ 204716 w 1146412"/>
              <a:gd name="connsiteY2" fmla="*/ 736979 h 1569492"/>
              <a:gd name="connsiteX3" fmla="*/ 723331 w 1146412"/>
              <a:gd name="connsiteY3" fmla="*/ 272955 h 1569492"/>
              <a:gd name="connsiteX4" fmla="*/ 1146412 w 1146412"/>
              <a:gd name="connsiteY4" fmla="*/ 0 h 1569492"/>
              <a:gd name="connsiteX5" fmla="*/ 1146412 w 1146412"/>
              <a:gd name="connsiteY5" fmla="*/ 0 h 156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6412" h="1569492">
                <a:moveTo>
                  <a:pt x="286603" y="1569492"/>
                </a:moveTo>
                <a:cubicBezTo>
                  <a:pt x="156949" y="1543333"/>
                  <a:pt x="27296" y="1517175"/>
                  <a:pt x="13648" y="1378423"/>
                </a:cubicBezTo>
                <a:cubicBezTo>
                  <a:pt x="0" y="1239671"/>
                  <a:pt x="86436" y="921224"/>
                  <a:pt x="204716" y="736979"/>
                </a:cubicBezTo>
                <a:cubicBezTo>
                  <a:pt x="322996" y="552734"/>
                  <a:pt x="566382" y="395785"/>
                  <a:pt x="723331" y="272955"/>
                </a:cubicBezTo>
                <a:cubicBezTo>
                  <a:pt x="880280" y="150125"/>
                  <a:pt x="1146412" y="0"/>
                  <a:pt x="1146412" y="0"/>
                </a:cubicBezTo>
                <a:lnTo>
                  <a:pt x="1146412" y="0"/>
                </a:lnTo>
              </a:path>
            </a:pathLst>
          </a:cu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5" name="Picture 10"/>
          <p:cNvPicPr>
            <a:picLocks noChangeAspect="1" noChangeArrowheads="1"/>
          </p:cNvPicPr>
          <p:nvPr/>
        </p:nvPicPr>
        <p:blipFill>
          <a:blip r:embed="rId3" cstate="print"/>
          <a:srcRect/>
          <a:stretch>
            <a:fillRect/>
          </a:stretch>
        </p:blipFill>
        <p:spPr bwMode="auto">
          <a:xfrm>
            <a:off x="6629400" y="4572000"/>
            <a:ext cx="1379537" cy="1828800"/>
          </a:xfrm>
          <a:prstGeom prst="rect">
            <a:avLst/>
          </a:prstGeom>
          <a:noFill/>
          <a:ln w="9525">
            <a:noFill/>
            <a:miter lim="800000"/>
            <a:headEnd/>
            <a:tailEnd/>
          </a:ln>
          <a:effectLst/>
        </p:spPr>
      </p:pic>
      <p:sp>
        <p:nvSpPr>
          <p:cNvPr id="36" name="Freeform 35"/>
          <p:cNvSpPr/>
          <p:nvPr/>
        </p:nvSpPr>
        <p:spPr>
          <a:xfrm rot="20503778">
            <a:off x="5398723" y="4767367"/>
            <a:ext cx="1146412" cy="1569492"/>
          </a:xfrm>
          <a:custGeom>
            <a:avLst/>
            <a:gdLst>
              <a:gd name="connsiteX0" fmla="*/ 286603 w 1146412"/>
              <a:gd name="connsiteY0" fmla="*/ 1569492 h 1569492"/>
              <a:gd name="connsiteX1" fmla="*/ 13648 w 1146412"/>
              <a:gd name="connsiteY1" fmla="*/ 1378423 h 1569492"/>
              <a:gd name="connsiteX2" fmla="*/ 204716 w 1146412"/>
              <a:gd name="connsiteY2" fmla="*/ 736979 h 1569492"/>
              <a:gd name="connsiteX3" fmla="*/ 723331 w 1146412"/>
              <a:gd name="connsiteY3" fmla="*/ 272955 h 1569492"/>
              <a:gd name="connsiteX4" fmla="*/ 1146412 w 1146412"/>
              <a:gd name="connsiteY4" fmla="*/ 0 h 1569492"/>
              <a:gd name="connsiteX5" fmla="*/ 1146412 w 1146412"/>
              <a:gd name="connsiteY5" fmla="*/ 0 h 156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6412" h="1569492">
                <a:moveTo>
                  <a:pt x="286603" y="1569492"/>
                </a:moveTo>
                <a:cubicBezTo>
                  <a:pt x="156949" y="1543333"/>
                  <a:pt x="27296" y="1517175"/>
                  <a:pt x="13648" y="1378423"/>
                </a:cubicBezTo>
                <a:cubicBezTo>
                  <a:pt x="0" y="1239671"/>
                  <a:pt x="86436" y="921224"/>
                  <a:pt x="204716" y="736979"/>
                </a:cubicBezTo>
                <a:cubicBezTo>
                  <a:pt x="322996" y="552734"/>
                  <a:pt x="566382" y="395785"/>
                  <a:pt x="723331" y="272955"/>
                </a:cubicBezTo>
                <a:cubicBezTo>
                  <a:pt x="880280" y="150125"/>
                  <a:pt x="1146412" y="0"/>
                  <a:pt x="1146412" y="0"/>
                </a:cubicBezTo>
                <a:lnTo>
                  <a:pt x="1146412" y="0"/>
                </a:lnTo>
              </a:path>
            </a:pathLst>
          </a:cu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7" name="Picture 10"/>
          <p:cNvPicPr>
            <a:picLocks noChangeAspect="1" noChangeArrowheads="1"/>
          </p:cNvPicPr>
          <p:nvPr/>
        </p:nvPicPr>
        <p:blipFill>
          <a:blip r:embed="rId3" cstate="print"/>
          <a:srcRect/>
          <a:stretch>
            <a:fillRect/>
          </a:stretch>
        </p:blipFill>
        <p:spPr bwMode="auto">
          <a:xfrm>
            <a:off x="7459663" y="4648200"/>
            <a:ext cx="1379537" cy="1828800"/>
          </a:xfrm>
          <a:prstGeom prst="rect">
            <a:avLst/>
          </a:prstGeom>
          <a:noFill/>
          <a:ln w="9525">
            <a:noFill/>
            <a:miter lim="800000"/>
            <a:headEnd/>
            <a:tailEnd/>
          </a:ln>
          <a:effectLst/>
        </p:spPr>
      </p:pic>
      <p:sp>
        <p:nvSpPr>
          <p:cNvPr id="38" name="Freeform 37"/>
          <p:cNvSpPr/>
          <p:nvPr/>
        </p:nvSpPr>
        <p:spPr>
          <a:xfrm rot="19671920">
            <a:off x="5708756" y="4901941"/>
            <a:ext cx="1146412" cy="1802204"/>
          </a:xfrm>
          <a:custGeom>
            <a:avLst/>
            <a:gdLst>
              <a:gd name="connsiteX0" fmla="*/ 286603 w 1146412"/>
              <a:gd name="connsiteY0" fmla="*/ 1569492 h 1569492"/>
              <a:gd name="connsiteX1" fmla="*/ 13648 w 1146412"/>
              <a:gd name="connsiteY1" fmla="*/ 1378423 h 1569492"/>
              <a:gd name="connsiteX2" fmla="*/ 204716 w 1146412"/>
              <a:gd name="connsiteY2" fmla="*/ 736979 h 1569492"/>
              <a:gd name="connsiteX3" fmla="*/ 723331 w 1146412"/>
              <a:gd name="connsiteY3" fmla="*/ 272955 h 1569492"/>
              <a:gd name="connsiteX4" fmla="*/ 1146412 w 1146412"/>
              <a:gd name="connsiteY4" fmla="*/ 0 h 1569492"/>
              <a:gd name="connsiteX5" fmla="*/ 1146412 w 1146412"/>
              <a:gd name="connsiteY5" fmla="*/ 0 h 156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6412" h="1569492">
                <a:moveTo>
                  <a:pt x="286603" y="1569492"/>
                </a:moveTo>
                <a:cubicBezTo>
                  <a:pt x="156949" y="1543333"/>
                  <a:pt x="27296" y="1517175"/>
                  <a:pt x="13648" y="1378423"/>
                </a:cubicBezTo>
                <a:cubicBezTo>
                  <a:pt x="0" y="1239671"/>
                  <a:pt x="86436" y="921224"/>
                  <a:pt x="204716" y="736979"/>
                </a:cubicBezTo>
                <a:cubicBezTo>
                  <a:pt x="322996" y="552734"/>
                  <a:pt x="566382" y="395785"/>
                  <a:pt x="723331" y="272955"/>
                </a:cubicBezTo>
                <a:cubicBezTo>
                  <a:pt x="880280" y="150125"/>
                  <a:pt x="1146412" y="0"/>
                  <a:pt x="1146412" y="0"/>
                </a:cubicBezTo>
                <a:lnTo>
                  <a:pt x="1146412" y="0"/>
                </a:lnTo>
              </a:path>
            </a:pathLst>
          </a:cu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p:nvSpPr>
        <p:spPr>
          <a:xfrm>
            <a:off x="2514600" y="304800"/>
            <a:ext cx="3886200" cy="523220"/>
          </a:xfrm>
          <a:prstGeom prst="rect">
            <a:avLst/>
          </a:prstGeom>
          <a:noFill/>
        </p:spPr>
        <p:txBody>
          <a:bodyPr wrap="square" rtlCol="0">
            <a:spAutoFit/>
          </a:bodyPr>
          <a:lstStyle/>
          <a:p>
            <a:pPr algn="ctr"/>
            <a:r>
              <a:rPr lang="en-US" sz="2800" b="1" dirty="0" smtClean="0">
                <a:solidFill>
                  <a:schemeClr val="bg1"/>
                </a:solidFill>
              </a:rPr>
              <a:t>STEWART-SHIPS</a:t>
            </a:r>
            <a:endParaRPr lang="en-US" sz="28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1+#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2000" fill="hold"/>
                                        <p:tgtEl>
                                          <p:spTgt spid="11"/>
                                        </p:tgtEl>
                                        <p:attrNameLst>
                                          <p:attrName>ppt_x</p:attrName>
                                        </p:attrNameLst>
                                      </p:cBhvr>
                                      <p:tavLst>
                                        <p:tav tm="0">
                                          <p:val>
                                            <p:strVal val="1+#ppt_w/2"/>
                                          </p:val>
                                        </p:tav>
                                        <p:tav tm="100000">
                                          <p:val>
                                            <p:strVal val="#ppt_x"/>
                                          </p:val>
                                        </p:tav>
                                      </p:tavLst>
                                    </p:anim>
                                    <p:anim calcmode="lin" valueType="num">
                                      <p:cBhvr additive="base">
                                        <p:cTn id="12"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2000" fill="hold"/>
                                        <p:tgtEl>
                                          <p:spTgt spid="19"/>
                                        </p:tgtEl>
                                        <p:attrNameLst>
                                          <p:attrName>ppt_x</p:attrName>
                                        </p:attrNameLst>
                                      </p:cBhvr>
                                      <p:tavLst>
                                        <p:tav tm="0">
                                          <p:val>
                                            <p:strVal val="1+#ppt_w/2"/>
                                          </p:val>
                                        </p:tav>
                                        <p:tav tm="100000">
                                          <p:val>
                                            <p:strVal val="#ppt_x"/>
                                          </p:val>
                                        </p:tav>
                                      </p:tavLst>
                                    </p:anim>
                                    <p:anim calcmode="lin" valueType="num">
                                      <p:cBhvr additive="base">
                                        <p:cTn id="18" dur="2000" fill="hold"/>
                                        <p:tgtEl>
                                          <p:spTgt spid="1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2000" fill="hold"/>
                                        <p:tgtEl>
                                          <p:spTgt spid="21"/>
                                        </p:tgtEl>
                                        <p:attrNameLst>
                                          <p:attrName>ppt_x</p:attrName>
                                        </p:attrNameLst>
                                      </p:cBhvr>
                                      <p:tavLst>
                                        <p:tav tm="0">
                                          <p:val>
                                            <p:strVal val="1+#ppt_w/2"/>
                                          </p:val>
                                        </p:tav>
                                        <p:tav tm="100000">
                                          <p:val>
                                            <p:strVal val="#ppt_x"/>
                                          </p:val>
                                        </p:tav>
                                      </p:tavLst>
                                    </p:anim>
                                    <p:anim calcmode="lin" valueType="num">
                                      <p:cBhvr additive="base">
                                        <p:cTn id="22"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2000" fill="hold"/>
                                        <p:tgtEl>
                                          <p:spTgt spid="22"/>
                                        </p:tgtEl>
                                        <p:attrNameLst>
                                          <p:attrName>ppt_x</p:attrName>
                                        </p:attrNameLst>
                                      </p:cBhvr>
                                      <p:tavLst>
                                        <p:tav tm="0">
                                          <p:val>
                                            <p:strVal val="1+#ppt_w/2"/>
                                          </p:val>
                                        </p:tav>
                                        <p:tav tm="100000">
                                          <p:val>
                                            <p:strVal val="#ppt_x"/>
                                          </p:val>
                                        </p:tav>
                                      </p:tavLst>
                                    </p:anim>
                                    <p:anim calcmode="lin" valueType="num">
                                      <p:cBhvr additive="base">
                                        <p:cTn id="28" dur="2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2000" fill="hold"/>
                                        <p:tgtEl>
                                          <p:spTgt spid="23"/>
                                        </p:tgtEl>
                                        <p:attrNameLst>
                                          <p:attrName>ppt_x</p:attrName>
                                        </p:attrNameLst>
                                      </p:cBhvr>
                                      <p:tavLst>
                                        <p:tav tm="0">
                                          <p:val>
                                            <p:strVal val="1+#ppt_w/2"/>
                                          </p:val>
                                        </p:tav>
                                        <p:tav tm="100000">
                                          <p:val>
                                            <p:strVal val="#ppt_x"/>
                                          </p:val>
                                        </p:tav>
                                      </p:tavLst>
                                    </p:anim>
                                    <p:anim calcmode="lin" valueType="num">
                                      <p:cBhvr additive="base">
                                        <p:cTn id="32" dur="2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2000" fill="hold"/>
                                        <p:tgtEl>
                                          <p:spTgt spid="24"/>
                                        </p:tgtEl>
                                        <p:attrNameLst>
                                          <p:attrName>ppt_x</p:attrName>
                                        </p:attrNameLst>
                                      </p:cBhvr>
                                      <p:tavLst>
                                        <p:tav tm="0">
                                          <p:val>
                                            <p:strVal val="1+#ppt_w/2"/>
                                          </p:val>
                                        </p:tav>
                                        <p:tav tm="100000">
                                          <p:val>
                                            <p:strVal val="#ppt_x"/>
                                          </p:val>
                                        </p:tav>
                                      </p:tavLst>
                                    </p:anim>
                                    <p:anim calcmode="lin" valueType="num">
                                      <p:cBhvr additive="base">
                                        <p:cTn id="38" dur="2000" fill="hold"/>
                                        <p:tgtEl>
                                          <p:spTgt spid="24"/>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2000" fill="hold"/>
                                        <p:tgtEl>
                                          <p:spTgt spid="25"/>
                                        </p:tgtEl>
                                        <p:attrNameLst>
                                          <p:attrName>ppt_x</p:attrName>
                                        </p:attrNameLst>
                                      </p:cBhvr>
                                      <p:tavLst>
                                        <p:tav tm="0">
                                          <p:val>
                                            <p:strVal val="1+#ppt_w/2"/>
                                          </p:val>
                                        </p:tav>
                                        <p:tav tm="100000">
                                          <p:val>
                                            <p:strVal val="#ppt_x"/>
                                          </p:val>
                                        </p:tav>
                                      </p:tavLst>
                                    </p:anim>
                                    <p:anim calcmode="lin" valueType="num">
                                      <p:cBhvr additive="base">
                                        <p:cTn id="42" dur="2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2000" fill="hold"/>
                                        <p:tgtEl>
                                          <p:spTgt spid="26"/>
                                        </p:tgtEl>
                                        <p:attrNameLst>
                                          <p:attrName>ppt_x</p:attrName>
                                        </p:attrNameLst>
                                      </p:cBhvr>
                                      <p:tavLst>
                                        <p:tav tm="0">
                                          <p:val>
                                            <p:strVal val="1+#ppt_w/2"/>
                                          </p:val>
                                        </p:tav>
                                        <p:tav tm="100000">
                                          <p:val>
                                            <p:strVal val="#ppt_x"/>
                                          </p:val>
                                        </p:tav>
                                      </p:tavLst>
                                    </p:anim>
                                    <p:anim calcmode="lin" valueType="num">
                                      <p:cBhvr additive="base">
                                        <p:cTn id="48" dur="2000" fill="hold"/>
                                        <p:tgtEl>
                                          <p:spTgt spid="2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2000" fill="hold"/>
                                        <p:tgtEl>
                                          <p:spTgt spid="27"/>
                                        </p:tgtEl>
                                        <p:attrNameLst>
                                          <p:attrName>ppt_x</p:attrName>
                                        </p:attrNameLst>
                                      </p:cBhvr>
                                      <p:tavLst>
                                        <p:tav tm="0">
                                          <p:val>
                                            <p:strVal val="1+#ppt_w/2"/>
                                          </p:val>
                                        </p:tav>
                                        <p:tav tm="100000">
                                          <p:val>
                                            <p:strVal val="#ppt_x"/>
                                          </p:val>
                                        </p:tav>
                                      </p:tavLst>
                                    </p:anim>
                                    <p:anim calcmode="lin" valueType="num">
                                      <p:cBhvr additive="base">
                                        <p:cTn id="52" dur="2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2000" fill="hold"/>
                                        <p:tgtEl>
                                          <p:spTgt spid="28"/>
                                        </p:tgtEl>
                                        <p:attrNameLst>
                                          <p:attrName>ppt_x</p:attrName>
                                        </p:attrNameLst>
                                      </p:cBhvr>
                                      <p:tavLst>
                                        <p:tav tm="0">
                                          <p:val>
                                            <p:strVal val="1+#ppt_w/2"/>
                                          </p:val>
                                        </p:tav>
                                        <p:tav tm="100000">
                                          <p:val>
                                            <p:strVal val="#ppt_x"/>
                                          </p:val>
                                        </p:tav>
                                      </p:tavLst>
                                    </p:anim>
                                    <p:anim calcmode="lin" valueType="num">
                                      <p:cBhvr additive="base">
                                        <p:cTn id="58" dur="2000" fill="hold"/>
                                        <p:tgtEl>
                                          <p:spTgt spid="28"/>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2000" fill="hold"/>
                                        <p:tgtEl>
                                          <p:spTgt spid="29"/>
                                        </p:tgtEl>
                                        <p:attrNameLst>
                                          <p:attrName>ppt_x</p:attrName>
                                        </p:attrNameLst>
                                      </p:cBhvr>
                                      <p:tavLst>
                                        <p:tav tm="0">
                                          <p:val>
                                            <p:strVal val="1+#ppt_w/2"/>
                                          </p:val>
                                        </p:tav>
                                        <p:tav tm="100000">
                                          <p:val>
                                            <p:strVal val="#ppt_x"/>
                                          </p:val>
                                        </p:tav>
                                      </p:tavLst>
                                    </p:anim>
                                    <p:anim calcmode="lin" valueType="num">
                                      <p:cBhvr additive="base">
                                        <p:cTn id="62" dur="2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2000" fill="hold"/>
                                        <p:tgtEl>
                                          <p:spTgt spid="30"/>
                                        </p:tgtEl>
                                        <p:attrNameLst>
                                          <p:attrName>ppt_x</p:attrName>
                                        </p:attrNameLst>
                                      </p:cBhvr>
                                      <p:tavLst>
                                        <p:tav tm="0">
                                          <p:val>
                                            <p:strVal val="1+#ppt_w/2"/>
                                          </p:val>
                                        </p:tav>
                                        <p:tav tm="100000">
                                          <p:val>
                                            <p:strVal val="#ppt_x"/>
                                          </p:val>
                                        </p:tav>
                                      </p:tavLst>
                                    </p:anim>
                                    <p:anim calcmode="lin" valueType="num">
                                      <p:cBhvr additive="base">
                                        <p:cTn id="68" dur="2000" fill="hold"/>
                                        <p:tgtEl>
                                          <p:spTgt spid="30"/>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additive="base">
                                        <p:cTn id="71" dur="2000" fill="hold"/>
                                        <p:tgtEl>
                                          <p:spTgt spid="31"/>
                                        </p:tgtEl>
                                        <p:attrNameLst>
                                          <p:attrName>ppt_x</p:attrName>
                                        </p:attrNameLst>
                                      </p:cBhvr>
                                      <p:tavLst>
                                        <p:tav tm="0">
                                          <p:val>
                                            <p:strVal val="1+#ppt_w/2"/>
                                          </p:val>
                                        </p:tav>
                                        <p:tav tm="100000">
                                          <p:val>
                                            <p:strVal val="#ppt_x"/>
                                          </p:val>
                                        </p:tav>
                                      </p:tavLst>
                                    </p:anim>
                                    <p:anim calcmode="lin" valueType="num">
                                      <p:cBhvr additive="base">
                                        <p:cTn id="72" dur="2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par>
                          <p:cTn id="78" fill="hold">
                            <p:stCondLst>
                              <p:cond delay="500"/>
                            </p:stCondLst>
                            <p:childTnLst>
                              <p:par>
                                <p:cTn id="79" presetID="22" presetClass="entr" presetSubtype="4"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wipe(down)">
                                      <p:cBhvr>
                                        <p:cTn id="81" dur="500"/>
                                        <p:tgtEl>
                                          <p:spTgt spid="34"/>
                                        </p:tgtEl>
                                      </p:cBhvr>
                                    </p:animEffect>
                                  </p:childTnLst>
                                </p:cTn>
                              </p:par>
                            </p:childTnLst>
                          </p:cTn>
                        </p:par>
                        <p:par>
                          <p:cTn id="82" fill="hold">
                            <p:stCondLst>
                              <p:cond delay="1000"/>
                            </p:stCondLst>
                            <p:childTnLst>
                              <p:par>
                                <p:cTn id="83" presetID="10" presetClass="entr" presetSubtype="0" fill="hold" nodeType="after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500"/>
                                        <p:tgtEl>
                                          <p:spTgt spid="35"/>
                                        </p:tgtEl>
                                      </p:cBhvr>
                                    </p:animEffect>
                                  </p:childTnLst>
                                </p:cTn>
                              </p:par>
                            </p:childTnLst>
                          </p:cTn>
                        </p:par>
                        <p:par>
                          <p:cTn id="86" fill="hold">
                            <p:stCondLst>
                              <p:cond delay="1500"/>
                            </p:stCondLst>
                            <p:childTnLst>
                              <p:par>
                                <p:cTn id="87" presetID="22" presetClass="entr" presetSubtype="4" fill="hold" grpId="0" nodeType="after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wipe(down)">
                                      <p:cBhvr>
                                        <p:cTn id="89" dur="500"/>
                                        <p:tgtEl>
                                          <p:spTgt spid="36"/>
                                        </p:tgtEl>
                                      </p:cBhvr>
                                    </p:animEffect>
                                  </p:childTnLst>
                                </p:cTn>
                              </p:par>
                            </p:childTnLst>
                          </p:cTn>
                        </p:par>
                        <p:par>
                          <p:cTn id="90" fill="hold">
                            <p:stCondLst>
                              <p:cond delay="2000"/>
                            </p:stCondLst>
                            <p:childTnLst>
                              <p:par>
                                <p:cTn id="91" presetID="10" presetClass="entr" presetSubtype="0" fill="hold"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500"/>
                                        <p:tgtEl>
                                          <p:spTgt spid="37"/>
                                        </p:tgtEl>
                                      </p:cBhvr>
                                    </p:animEffect>
                                  </p:childTnLst>
                                </p:cTn>
                              </p:par>
                            </p:childTnLst>
                          </p:cTn>
                        </p:par>
                        <p:par>
                          <p:cTn id="94" fill="hold">
                            <p:stCondLst>
                              <p:cond delay="2500"/>
                            </p:stCondLst>
                            <p:childTnLst>
                              <p:par>
                                <p:cTn id="95" presetID="22" presetClass="entr" presetSubtype="4"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down)">
                                      <p:cBhvr>
                                        <p:cTn id="9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3" grpId="0"/>
      <p:bldP spid="25" grpId="0"/>
      <p:bldP spid="27" grpId="0"/>
      <p:bldP spid="29" grpId="0"/>
      <p:bldP spid="31" grpId="0"/>
      <p:bldP spid="34" grpId="0" animBg="1"/>
      <p:bldP spid="36"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
        <p:nvSpPr>
          <p:cNvPr id="4" name="Rectangle 3"/>
          <p:cNvSpPr/>
          <p:nvPr/>
        </p:nvSpPr>
        <p:spPr>
          <a:xfrm>
            <a:off x="0" y="3581400"/>
            <a:ext cx="9144000" cy="32766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Callout 5"/>
          <p:cNvSpPr/>
          <p:nvPr/>
        </p:nvSpPr>
        <p:spPr>
          <a:xfrm rot="10800000">
            <a:off x="457200" y="-228600"/>
            <a:ext cx="1828800" cy="1066800"/>
          </a:xfrm>
          <a:prstGeom prst="cloudCallout">
            <a:avLst>
              <a:gd name="adj1" fmla="val -14405"/>
              <a:gd name="adj2" fmla="val 4290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Callout 6"/>
          <p:cNvSpPr/>
          <p:nvPr/>
        </p:nvSpPr>
        <p:spPr>
          <a:xfrm rot="12770984">
            <a:off x="6843681" y="-470928"/>
            <a:ext cx="1828800" cy="1610132"/>
          </a:xfrm>
          <a:prstGeom prst="cloudCallout">
            <a:avLst>
              <a:gd name="adj1" fmla="val -14405"/>
              <a:gd name="adj2" fmla="val 4290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9"/>
          <p:cNvPicPr>
            <a:picLocks noChangeAspect="1" noChangeArrowheads="1"/>
          </p:cNvPicPr>
          <p:nvPr/>
        </p:nvPicPr>
        <p:blipFill>
          <a:blip r:embed="rId2" cstate="print"/>
          <a:srcRect/>
          <a:stretch>
            <a:fillRect/>
          </a:stretch>
        </p:blipFill>
        <p:spPr bwMode="auto">
          <a:xfrm>
            <a:off x="0" y="2362200"/>
            <a:ext cx="5710198" cy="1363663"/>
          </a:xfrm>
          <a:prstGeom prst="rect">
            <a:avLst/>
          </a:prstGeom>
          <a:noFill/>
          <a:ln w="9525">
            <a:noFill/>
            <a:miter lim="800000"/>
            <a:headEnd/>
            <a:tailEnd/>
          </a:ln>
          <a:effectLst/>
        </p:spPr>
      </p:pic>
      <p:sp>
        <p:nvSpPr>
          <p:cNvPr id="9" name="TextBox 8"/>
          <p:cNvSpPr txBox="1"/>
          <p:nvPr/>
        </p:nvSpPr>
        <p:spPr>
          <a:xfrm>
            <a:off x="533400" y="3048000"/>
            <a:ext cx="1797141" cy="584775"/>
          </a:xfrm>
          <a:prstGeom prst="rect">
            <a:avLst/>
          </a:prstGeom>
          <a:noFill/>
        </p:spPr>
        <p:txBody>
          <a:bodyPr wrap="square" rtlCol="0">
            <a:spAutoFit/>
          </a:bodyPr>
          <a:lstStyle/>
          <a:p>
            <a:r>
              <a:rPr lang="en-US" sz="3200" dirty="0" smtClean="0"/>
              <a:t>Hard</a:t>
            </a:r>
            <a:endParaRPr lang="en-US" sz="3200" dirty="0"/>
          </a:p>
        </p:txBody>
      </p:sp>
      <p:pic>
        <p:nvPicPr>
          <p:cNvPr id="10" name="Picture 9"/>
          <p:cNvPicPr>
            <a:picLocks noChangeAspect="1" noChangeArrowheads="1"/>
          </p:cNvPicPr>
          <p:nvPr/>
        </p:nvPicPr>
        <p:blipFill>
          <a:blip r:embed="rId2" cstate="print"/>
          <a:srcRect/>
          <a:stretch>
            <a:fillRect/>
          </a:stretch>
        </p:blipFill>
        <p:spPr bwMode="auto">
          <a:xfrm>
            <a:off x="3433802" y="2667000"/>
            <a:ext cx="5710198" cy="1363663"/>
          </a:xfrm>
          <a:prstGeom prst="rect">
            <a:avLst/>
          </a:prstGeom>
          <a:noFill/>
          <a:ln w="9525">
            <a:noFill/>
            <a:miter lim="800000"/>
            <a:headEnd/>
            <a:tailEnd/>
          </a:ln>
          <a:effectLst/>
        </p:spPr>
      </p:pic>
      <p:sp>
        <p:nvSpPr>
          <p:cNvPr id="11" name="TextBox 10"/>
          <p:cNvSpPr txBox="1"/>
          <p:nvPr/>
        </p:nvSpPr>
        <p:spPr>
          <a:xfrm>
            <a:off x="4146459" y="3301425"/>
            <a:ext cx="1797141" cy="584775"/>
          </a:xfrm>
          <a:prstGeom prst="rect">
            <a:avLst/>
          </a:prstGeom>
          <a:noFill/>
        </p:spPr>
        <p:txBody>
          <a:bodyPr wrap="square" rtlCol="0">
            <a:spAutoFit/>
          </a:bodyPr>
          <a:lstStyle/>
          <a:p>
            <a:r>
              <a:rPr lang="en-US" sz="3200" dirty="0" smtClean="0"/>
              <a:t>Faith</a:t>
            </a:r>
            <a:endParaRPr lang="en-US" sz="3200" dirty="0"/>
          </a:p>
        </p:txBody>
      </p:sp>
      <p:sp>
        <p:nvSpPr>
          <p:cNvPr id="12" name="TextBox 11"/>
          <p:cNvSpPr txBox="1"/>
          <p:nvPr/>
        </p:nvSpPr>
        <p:spPr>
          <a:xfrm>
            <a:off x="2514600" y="304800"/>
            <a:ext cx="3886200" cy="523220"/>
          </a:xfrm>
          <a:prstGeom prst="rect">
            <a:avLst/>
          </a:prstGeom>
          <a:noFill/>
        </p:spPr>
        <p:txBody>
          <a:bodyPr wrap="square" rtlCol="0">
            <a:spAutoFit/>
          </a:bodyPr>
          <a:lstStyle/>
          <a:p>
            <a:pPr algn="ctr"/>
            <a:r>
              <a:rPr lang="en-US" sz="2800" b="1" dirty="0" smtClean="0">
                <a:solidFill>
                  <a:schemeClr val="bg1"/>
                </a:solidFill>
              </a:rPr>
              <a:t>SLICKER-SHIPS</a:t>
            </a:r>
            <a:endParaRPr lang="en-US" sz="28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1+#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000" fill="hold"/>
                                        <p:tgtEl>
                                          <p:spTgt spid="9"/>
                                        </p:tgtEl>
                                        <p:attrNameLst>
                                          <p:attrName>ppt_x</p:attrName>
                                        </p:attrNameLst>
                                      </p:cBhvr>
                                      <p:tavLst>
                                        <p:tav tm="0">
                                          <p:val>
                                            <p:strVal val="1+#ppt_w/2"/>
                                          </p:val>
                                        </p:tav>
                                        <p:tav tm="100000">
                                          <p:val>
                                            <p:strVal val="#ppt_x"/>
                                          </p:val>
                                        </p:tav>
                                      </p:tavLst>
                                    </p:anim>
                                    <p:anim calcmode="lin" valueType="num">
                                      <p:cBhvr additive="base">
                                        <p:cTn id="12"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2000" fill="hold"/>
                                        <p:tgtEl>
                                          <p:spTgt spid="10"/>
                                        </p:tgtEl>
                                        <p:attrNameLst>
                                          <p:attrName>ppt_x</p:attrName>
                                        </p:attrNameLst>
                                      </p:cBhvr>
                                      <p:tavLst>
                                        <p:tav tm="0">
                                          <p:val>
                                            <p:strVal val="1+#ppt_w/2"/>
                                          </p:val>
                                        </p:tav>
                                        <p:tav tm="100000">
                                          <p:val>
                                            <p:strVal val="#ppt_x"/>
                                          </p:val>
                                        </p:tav>
                                      </p:tavLst>
                                    </p:anim>
                                    <p:anim calcmode="lin" valueType="num">
                                      <p:cBhvr additive="base">
                                        <p:cTn id="18" dur="20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2000" fill="hold"/>
                                        <p:tgtEl>
                                          <p:spTgt spid="11"/>
                                        </p:tgtEl>
                                        <p:attrNameLst>
                                          <p:attrName>ppt_x</p:attrName>
                                        </p:attrNameLst>
                                      </p:cBhvr>
                                      <p:tavLst>
                                        <p:tav tm="0">
                                          <p:val>
                                            <p:strVal val="1+#ppt_w/2"/>
                                          </p:val>
                                        </p:tav>
                                        <p:tav tm="100000">
                                          <p:val>
                                            <p:strVal val="#ppt_x"/>
                                          </p:val>
                                        </p:tav>
                                      </p:tavLst>
                                    </p:anim>
                                    <p:anim calcmode="lin" valueType="num">
                                      <p:cBhvr additive="base">
                                        <p:cTn id="22"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xit" presetSubtype="0" fill="hold" nodeType="clickEffect">
                                  <p:stCondLst>
                                    <p:cond delay="0"/>
                                  </p:stCondLst>
                                  <p:childTnLst>
                                    <p:animEffect transition="out" filter="fade">
                                      <p:cBhvr>
                                        <p:cTn id="26" dur="2000"/>
                                        <p:tgtEl>
                                          <p:spTgt spid="10"/>
                                        </p:tgtEl>
                                      </p:cBhvr>
                                    </p:animEffect>
                                    <p:anim calcmode="lin" valueType="num">
                                      <p:cBhvr>
                                        <p:cTn id="27" dur="2000"/>
                                        <p:tgtEl>
                                          <p:spTgt spid="10"/>
                                        </p:tgtEl>
                                        <p:attrNameLst>
                                          <p:attrName>ppt_x</p:attrName>
                                        </p:attrNameLst>
                                      </p:cBhvr>
                                      <p:tavLst>
                                        <p:tav tm="0">
                                          <p:val>
                                            <p:strVal val="ppt_x"/>
                                          </p:val>
                                        </p:tav>
                                        <p:tav tm="100000">
                                          <p:val>
                                            <p:strVal val="ppt_x"/>
                                          </p:val>
                                        </p:tav>
                                      </p:tavLst>
                                    </p:anim>
                                    <p:anim calcmode="lin" valueType="num">
                                      <p:cBhvr>
                                        <p:cTn id="28" dur="200" decel="100000"/>
                                        <p:tgtEl>
                                          <p:spTgt spid="10"/>
                                        </p:tgtEl>
                                        <p:attrNameLst>
                                          <p:attrName>ppt_y</p:attrName>
                                        </p:attrNameLst>
                                      </p:cBhvr>
                                      <p:tavLst>
                                        <p:tav tm="0">
                                          <p:val>
                                            <p:strVal val="ppt_y"/>
                                          </p:val>
                                        </p:tav>
                                        <p:tav tm="100000">
                                          <p:val>
                                            <p:strVal val="ppt_y-.03"/>
                                          </p:val>
                                        </p:tav>
                                      </p:tavLst>
                                    </p:anim>
                                    <p:anim calcmode="lin" valueType="num">
                                      <p:cBhvr>
                                        <p:cTn id="29" dur="1800" accel="100000">
                                          <p:stCondLst>
                                            <p:cond delay="200"/>
                                          </p:stCondLst>
                                        </p:cTn>
                                        <p:tgtEl>
                                          <p:spTgt spid="10"/>
                                        </p:tgtEl>
                                        <p:attrNameLst>
                                          <p:attrName>ppt_y</p:attrName>
                                        </p:attrNameLst>
                                      </p:cBhvr>
                                      <p:tavLst>
                                        <p:tav tm="0">
                                          <p:val>
                                            <p:strVal val="ppt_y"/>
                                          </p:val>
                                        </p:tav>
                                        <p:tav tm="100000">
                                          <p:val>
                                            <p:strVal val="ppt_y+1"/>
                                          </p:val>
                                        </p:tav>
                                      </p:tavLst>
                                    </p:anim>
                                    <p:set>
                                      <p:cBhvr>
                                        <p:cTn id="30" dur="1" fill="hold">
                                          <p:stCondLst>
                                            <p:cond delay="1999"/>
                                          </p:stCondLst>
                                        </p:cTn>
                                        <p:tgtEl>
                                          <p:spTgt spid="10"/>
                                        </p:tgtEl>
                                        <p:attrNameLst>
                                          <p:attrName>style.visibility</p:attrName>
                                        </p:attrNameLst>
                                      </p:cBhvr>
                                      <p:to>
                                        <p:strVal val="hidden"/>
                                      </p:to>
                                    </p:set>
                                  </p:childTnLst>
                                </p:cTn>
                              </p:par>
                              <p:par>
                                <p:cTn id="31" presetID="37" presetClass="exit" presetSubtype="0" fill="hold" grpId="1" nodeType="withEffect">
                                  <p:stCondLst>
                                    <p:cond delay="0"/>
                                  </p:stCondLst>
                                  <p:childTnLst>
                                    <p:animEffect transition="out" filter="fade">
                                      <p:cBhvr>
                                        <p:cTn id="32" dur="2000"/>
                                        <p:tgtEl>
                                          <p:spTgt spid="11"/>
                                        </p:tgtEl>
                                      </p:cBhvr>
                                    </p:animEffect>
                                    <p:anim calcmode="lin" valueType="num">
                                      <p:cBhvr>
                                        <p:cTn id="33" dur="2000"/>
                                        <p:tgtEl>
                                          <p:spTgt spid="11"/>
                                        </p:tgtEl>
                                        <p:attrNameLst>
                                          <p:attrName>ppt_x</p:attrName>
                                        </p:attrNameLst>
                                      </p:cBhvr>
                                      <p:tavLst>
                                        <p:tav tm="0">
                                          <p:val>
                                            <p:strVal val="ppt_x"/>
                                          </p:val>
                                        </p:tav>
                                        <p:tav tm="100000">
                                          <p:val>
                                            <p:strVal val="ppt_x"/>
                                          </p:val>
                                        </p:tav>
                                      </p:tavLst>
                                    </p:anim>
                                    <p:anim calcmode="lin" valueType="num">
                                      <p:cBhvr>
                                        <p:cTn id="34" dur="200" decel="100000"/>
                                        <p:tgtEl>
                                          <p:spTgt spid="11"/>
                                        </p:tgtEl>
                                        <p:attrNameLst>
                                          <p:attrName>ppt_y</p:attrName>
                                        </p:attrNameLst>
                                      </p:cBhvr>
                                      <p:tavLst>
                                        <p:tav tm="0">
                                          <p:val>
                                            <p:strVal val="ppt_y"/>
                                          </p:val>
                                        </p:tav>
                                        <p:tav tm="100000">
                                          <p:val>
                                            <p:strVal val="ppt_y-.03"/>
                                          </p:val>
                                        </p:tav>
                                      </p:tavLst>
                                    </p:anim>
                                    <p:anim calcmode="lin" valueType="num">
                                      <p:cBhvr>
                                        <p:cTn id="35" dur="1800" accel="100000">
                                          <p:stCondLst>
                                            <p:cond delay="200"/>
                                          </p:stCondLst>
                                        </p:cTn>
                                        <p:tgtEl>
                                          <p:spTgt spid="11"/>
                                        </p:tgtEl>
                                        <p:attrNameLst>
                                          <p:attrName>ppt_y</p:attrName>
                                        </p:attrNameLst>
                                      </p:cBhvr>
                                      <p:tavLst>
                                        <p:tav tm="0">
                                          <p:val>
                                            <p:strVal val="ppt_y"/>
                                          </p:val>
                                        </p:tav>
                                        <p:tav tm="100000">
                                          <p:val>
                                            <p:strVal val="ppt_y+1"/>
                                          </p:val>
                                        </p:tav>
                                      </p:tavLst>
                                    </p:anim>
                                    <p:set>
                                      <p:cBhvr>
                                        <p:cTn id="36"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1" grpId="1"/>
    </p:bld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10911</TotalTime>
  <Words>310</Words>
  <Application>Microsoft Office PowerPoint</Application>
  <PresentationFormat>On-screen Show (4:3)</PresentationFormat>
  <Paragraphs>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Stewardship</vt:lpstr>
      <vt:lpstr>I. Introductions</vt:lpstr>
      <vt:lpstr>Slide 4</vt:lpstr>
      <vt:lpstr>Slide 5</vt:lpstr>
      <vt:lpstr>II. Do Business with This</vt:lpstr>
      <vt:lpstr>III. Outcome</vt:lpstr>
      <vt:lpstr>Slide 8</vt:lpstr>
      <vt:lpstr>Slide 9</vt:lpstr>
      <vt:lpstr>IV. A Biblical Perspective</vt:lpstr>
      <vt:lpstr>Slide 11</vt:lpstr>
      <vt:lpstr>Slide 12</vt:lpstr>
      <vt:lpstr>Slide 13</vt:lpstr>
      <vt:lpstr>V. Enough Food in My Temple</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237</cp:revision>
  <dcterms:created xsi:type="dcterms:W3CDTF">2010-04-18T00:31:04Z</dcterms:created>
  <dcterms:modified xsi:type="dcterms:W3CDTF">2012-01-22T12:47:38Z</dcterms:modified>
</cp:coreProperties>
</file>