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32"/>
  </p:handoutMasterIdLst>
  <p:sldIdLst>
    <p:sldId id="327" r:id="rId2"/>
    <p:sldId id="328" r:id="rId3"/>
    <p:sldId id="329" r:id="rId4"/>
    <p:sldId id="326" r:id="rId5"/>
    <p:sldId id="317" r:id="rId6"/>
    <p:sldId id="257" r:id="rId7"/>
    <p:sldId id="322" r:id="rId8"/>
    <p:sldId id="324" r:id="rId9"/>
    <p:sldId id="305" r:id="rId10"/>
    <p:sldId id="336" r:id="rId11"/>
    <p:sldId id="334" r:id="rId12"/>
    <p:sldId id="335" r:id="rId13"/>
    <p:sldId id="337" r:id="rId14"/>
    <p:sldId id="338" r:id="rId15"/>
    <p:sldId id="339" r:id="rId16"/>
    <p:sldId id="330" r:id="rId17"/>
    <p:sldId id="353" r:id="rId18"/>
    <p:sldId id="348" r:id="rId19"/>
    <p:sldId id="360" r:id="rId20"/>
    <p:sldId id="354" r:id="rId21"/>
    <p:sldId id="355" r:id="rId22"/>
    <p:sldId id="356" r:id="rId23"/>
    <p:sldId id="357" r:id="rId24"/>
    <p:sldId id="358" r:id="rId25"/>
    <p:sldId id="359" r:id="rId26"/>
    <p:sldId id="349" r:id="rId27"/>
    <p:sldId id="350" r:id="rId28"/>
    <p:sldId id="315" r:id="rId29"/>
    <p:sldId id="306" r:id="rId30"/>
    <p:sldId id="31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PowerPoint_2007_Templat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Owner\Documents\My%20Documents\01-Reaching%20Your%20Potential\chapter_21_-_rebuilding_the_walls.m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sz="3000" dirty="0" smtClean="0"/>
              <a:t>Reaching (Y)our Potential – Review/Conclusion</a:t>
            </a:r>
          </a:p>
          <a:p>
            <a:r>
              <a:rPr lang="en-US" sz="3000" dirty="0" smtClean="0"/>
              <a:t>Colossians 1:28-29 (NASB) </a:t>
            </a:r>
            <a:r>
              <a:rPr lang="en-US" sz="3000" baseline="30000" dirty="0" smtClean="0"/>
              <a:t>28 </a:t>
            </a:r>
            <a:r>
              <a:rPr lang="en-US" sz="3000" dirty="0" smtClean="0"/>
              <a:t> We proclaim Him, admonishing every man and teaching every man with all wisdom, so that we may present every man complete in Christ.</a:t>
            </a:r>
          </a:p>
          <a:p>
            <a:r>
              <a:rPr lang="en-US" sz="3000" dirty="0" smtClean="0"/>
              <a:t>Philippians 1:6 (AMP) </a:t>
            </a:r>
            <a:r>
              <a:rPr lang="en-US" sz="3000" baseline="30000" dirty="0" smtClean="0"/>
              <a:t>6 </a:t>
            </a:r>
            <a:r>
              <a:rPr lang="en-US" sz="3000" dirty="0" smtClean="0"/>
              <a:t>And I am convinced </a:t>
            </a:r>
            <a:r>
              <a:rPr lang="en-US" sz="3000" i="1" dirty="0" smtClean="0"/>
              <a:t>and</a:t>
            </a:r>
            <a:r>
              <a:rPr lang="en-US" sz="3000" dirty="0" smtClean="0"/>
              <a:t> sure of this very thing, that He Who began a good work in you will continue until the day of Jesus Christ [right up to the time of His return], developing [that good work] </a:t>
            </a:r>
            <a:r>
              <a:rPr lang="en-US" sz="3000" i="1" dirty="0" smtClean="0"/>
              <a:t>and</a:t>
            </a:r>
            <a:r>
              <a:rPr lang="en-US" sz="3000" dirty="0" smtClean="0"/>
              <a:t> perfecting </a:t>
            </a:r>
            <a:r>
              <a:rPr lang="en-US" sz="3000" i="1" dirty="0" smtClean="0"/>
              <a:t>and</a:t>
            </a:r>
            <a:r>
              <a:rPr lang="en-US" sz="3000" dirty="0" smtClean="0"/>
              <a:t> bringing it to full completion in you.</a:t>
            </a:r>
            <a:r>
              <a:rPr lang="en-US" dirty="0" smtClean="0"/>
              <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tality Index scan.jpg"/>
          <p:cNvPicPr>
            <a:picLocks noChangeAspect="1"/>
          </p:cNvPicPr>
          <p:nvPr/>
        </p:nvPicPr>
        <p:blipFill>
          <a:blip r:embed="rId2" cstate="print"/>
          <a:stretch>
            <a:fillRect/>
          </a:stretch>
        </p:blipFill>
        <p:spPr>
          <a:xfrm>
            <a:off x="0" y="0"/>
            <a:ext cx="9164858" cy="6858000"/>
          </a:xfrm>
          <a:prstGeom prst="rect">
            <a:avLst/>
          </a:prstGeom>
          <a:noFill/>
        </p:spPr>
      </p:pic>
      <p:sp>
        <p:nvSpPr>
          <p:cNvPr id="4" name="Oval 3"/>
          <p:cNvSpPr/>
          <p:nvPr/>
        </p:nvSpPr>
        <p:spPr>
          <a:xfrm rot="20707374">
            <a:off x="2133600" y="2803423"/>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74</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95400" y="5511225"/>
            <a:ext cx="6705600" cy="584775"/>
          </a:xfrm>
          <a:prstGeom prst="rect">
            <a:avLst/>
          </a:prstGeom>
          <a:noFill/>
          <a:ln w="28575" algn="ctr">
            <a:noFill/>
            <a:miter lim="800000"/>
            <a:headEnd/>
            <a:tailEnd/>
          </a:ln>
        </p:spPr>
        <p:txBody>
          <a:bodyPr wrap="square">
            <a:spAutoFit/>
          </a:bodyPr>
          <a:lstStyle/>
          <a:p>
            <a:pPr eaLnBrk="0" hangingPunct="0"/>
            <a:r>
              <a:rPr lang="en-US" sz="3200" b="1" dirty="0">
                <a:solidFill>
                  <a:srgbClr val="0E6EBA"/>
                </a:solidFill>
              </a:rPr>
              <a:t>Personal Spiritual </a:t>
            </a:r>
            <a:r>
              <a:rPr lang="en-US" sz="3200" b="1" dirty="0" smtClean="0">
                <a:solidFill>
                  <a:srgbClr val="0E6EBA"/>
                </a:solidFill>
              </a:rPr>
              <a:t>Practices</a:t>
            </a:r>
            <a:endParaRPr lang="en-US" sz="3200" b="1" dirty="0">
              <a:solidFill>
                <a:srgbClr val="0E6EBA"/>
              </a:solidFill>
            </a:endParaRPr>
          </a:p>
        </p:txBody>
      </p:sp>
      <p:pic>
        <p:nvPicPr>
          <p:cNvPr id="5" name="Content Placeholder 3" descr="Vitality Index scan.jpg"/>
          <p:cNvPicPr>
            <a:picLocks noChangeAspect="1"/>
          </p:cNvPicPr>
          <p:nvPr/>
        </p:nvPicPr>
        <p:blipFill>
          <a:blip r:embed="rId2" cstate="print"/>
          <a:srcRect l="9146" t="11111" r="56765" b="45556"/>
          <a:stretch>
            <a:fillRect/>
          </a:stretch>
        </p:blipFill>
        <p:spPr>
          <a:xfrm>
            <a:off x="0" y="0"/>
            <a:ext cx="5791200" cy="5508702"/>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743200" y="863025"/>
            <a:ext cx="7772400" cy="584775"/>
          </a:xfrm>
          <a:prstGeom prst="rect">
            <a:avLst/>
          </a:prstGeom>
          <a:noFill/>
          <a:ln w="28575" algn="ctr">
            <a:noFill/>
            <a:miter lim="800000"/>
            <a:headEnd/>
            <a:tailEnd/>
          </a:ln>
        </p:spPr>
        <p:txBody>
          <a:bodyPr wrap="square">
            <a:spAutoFit/>
          </a:bodyPr>
          <a:lstStyle/>
          <a:p>
            <a:pPr eaLnBrk="0" hangingPunct="0"/>
            <a:r>
              <a:rPr lang="en-US" sz="3200" b="1" dirty="0" smtClean="0">
                <a:solidFill>
                  <a:srgbClr val="0E6EBA"/>
                </a:solidFill>
              </a:rPr>
              <a:t>Church’s Role</a:t>
            </a:r>
            <a:endParaRPr lang="en-US" sz="3200" b="1" dirty="0">
              <a:solidFill>
                <a:srgbClr val="0E6EBA"/>
              </a:solidFill>
            </a:endParaRPr>
          </a:p>
        </p:txBody>
      </p:sp>
      <p:pic>
        <p:nvPicPr>
          <p:cNvPr id="6" name="Content Placeholder 3" descr="Vitality Index scan.jpg"/>
          <p:cNvPicPr>
            <a:picLocks noChangeAspect="1"/>
          </p:cNvPicPr>
          <p:nvPr/>
        </p:nvPicPr>
        <p:blipFill>
          <a:blip r:embed="rId2" cstate="print"/>
          <a:srcRect t="57778" r="67574" b="7778"/>
          <a:stretch>
            <a:fillRect/>
          </a:stretch>
        </p:blipFill>
        <p:spPr>
          <a:xfrm>
            <a:off x="0" y="1770185"/>
            <a:ext cx="6400800" cy="5087815"/>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44" y="0"/>
            <a:ext cx="9151683" cy="6857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4" name="Picture 2"/>
          <p:cNvPicPr>
            <a:picLocks noChangeAspect="1" noChangeArrowheads="1"/>
          </p:cNvPicPr>
          <p:nvPr/>
        </p:nvPicPr>
        <p:blipFill>
          <a:blip r:embed="rId2" cstate="print"/>
          <a:srcRect l="36678" t="28889" r="33347" b="4444"/>
          <a:stretch>
            <a:fillRect/>
          </a:stretch>
        </p:blipFill>
        <p:spPr bwMode="auto">
          <a:xfrm>
            <a:off x="2438400" y="0"/>
            <a:ext cx="4084320" cy="6807200"/>
          </a:xfrm>
          <a:prstGeom prst="rect">
            <a:avLst/>
          </a:prstGeom>
          <a:noFill/>
          <a:ln w="9525">
            <a:noFill/>
            <a:miter lim="800000"/>
            <a:headEnd/>
            <a:tailEnd/>
          </a:ln>
        </p:spPr>
      </p:pic>
      <p:cxnSp>
        <p:nvCxnSpPr>
          <p:cNvPr id="5" name="Straight Connector 4"/>
          <p:cNvCxnSpPr/>
          <p:nvPr/>
        </p:nvCxnSpPr>
        <p:spPr>
          <a:xfrm>
            <a:off x="3124200" y="5943600"/>
            <a:ext cx="2971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24200" y="6477000"/>
            <a:ext cx="2971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eliver Spiritual Growth Scan.jpg"/>
          <p:cNvPicPr>
            <a:picLocks noChangeAspect="1"/>
          </p:cNvPicPr>
          <p:nvPr/>
        </p:nvPicPr>
        <p:blipFill>
          <a:blip r:embed="rId2" cstate="print"/>
          <a:stretch>
            <a:fillRect/>
          </a:stretch>
        </p:blipFill>
        <p:spPr>
          <a:xfrm>
            <a:off x="0" y="0"/>
            <a:ext cx="9180859" cy="6906472"/>
          </a:xfrm>
          <a:prstGeom prst="rect">
            <a:avLst/>
          </a:prstGeom>
          <a:noFill/>
        </p:spPr>
      </p:pic>
      <p:sp>
        <p:nvSpPr>
          <p:cNvPr id="3" name="Oval 2"/>
          <p:cNvSpPr/>
          <p:nvPr/>
        </p:nvSpPr>
        <p:spPr>
          <a:xfrm>
            <a:off x="5562600" y="1905000"/>
            <a:ext cx="3505200" cy="3276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9" name="Object 1"/>
          <p:cNvGraphicFramePr>
            <a:graphicFrameLocks noChangeAspect="1"/>
          </p:cNvGraphicFramePr>
          <p:nvPr/>
        </p:nvGraphicFramePr>
        <p:xfrm>
          <a:off x="0" y="0"/>
          <a:ext cx="9144000" cy="6846957"/>
        </p:xfrm>
        <a:graphic>
          <a:graphicData uri="http://schemas.openxmlformats.org/presentationml/2006/ole">
            <p:oleObj spid="_x0000_s7169" name="Slide" r:id="rId3" imgW="4570382" imgH="3427367" progId="PowerPoint.Template.12">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p:cNvPicPr>
            <a:picLocks noChangeAspect="1" noChangeArrowheads="1"/>
          </p:cNvPicPr>
          <p:nvPr/>
        </p:nvPicPr>
        <p:blipFill>
          <a:blip r:embed="rId2" cstate="print"/>
          <a:srcRect/>
          <a:stretch>
            <a:fillRect/>
          </a:stretch>
        </p:blipFill>
        <p:spPr bwMode="auto">
          <a:xfrm>
            <a:off x="2514600" y="137456"/>
            <a:ext cx="4573815" cy="67205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0"/>
            <a:ext cx="3248314" cy="3152775"/>
          </a:xfrm>
          <a:prstGeom prst="rect">
            <a:avLst/>
          </a:prstGeom>
          <a:noFill/>
          <a:ln w="9525">
            <a:noFill/>
            <a:miter lim="800000"/>
            <a:headEnd/>
            <a:tailEnd/>
          </a:ln>
        </p:spPr>
      </p:pic>
      <p:pic>
        <p:nvPicPr>
          <p:cNvPr id="48132" name="Picture 4" descr="Default Main Image"/>
          <p:cNvPicPr>
            <a:picLocks noChangeAspect="1" noChangeArrowheads="1"/>
          </p:cNvPicPr>
          <p:nvPr/>
        </p:nvPicPr>
        <p:blipFill>
          <a:blip r:embed="rId3" cstate="print"/>
          <a:srcRect/>
          <a:stretch>
            <a:fillRect/>
          </a:stretch>
        </p:blipFill>
        <p:spPr bwMode="auto">
          <a:xfrm>
            <a:off x="1981201" y="1676400"/>
            <a:ext cx="6963680" cy="4811712"/>
          </a:xfrm>
          <a:prstGeom prst="rect">
            <a:avLst/>
          </a:prstGeom>
          <a:noFill/>
        </p:spPr>
      </p:pic>
      <p:sp>
        <p:nvSpPr>
          <p:cNvPr id="5" name="Content Placeholder 2"/>
          <p:cNvSpPr txBox="1">
            <a:spLocks/>
          </p:cNvSpPr>
          <p:nvPr/>
        </p:nvSpPr>
        <p:spPr>
          <a:xfrm>
            <a:off x="3657600" y="762000"/>
            <a:ext cx="51816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DST – unpack the kit</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p:cNvPicPr>
            <a:picLocks noChangeAspect="1" noChangeArrowheads="1"/>
          </p:cNvPicPr>
          <p:nvPr/>
        </p:nvPicPr>
        <p:blipFill>
          <a:blip r:embed="rId2" cstate="print"/>
          <a:srcRect/>
          <a:stretch>
            <a:fillRect/>
          </a:stretch>
        </p:blipFill>
        <p:spPr bwMode="auto">
          <a:xfrm>
            <a:off x="2514600" y="137456"/>
            <a:ext cx="4573815" cy="67205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Guarding Against Vulnerabilities</a:t>
            </a:r>
          </a:p>
          <a:p>
            <a:pPr lvl="1"/>
            <a:r>
              <a:rPr lang="en-US" dirty="0" smtClean="0"/>
              <a:t>Like a city without walls</a:t>
            </a:r>
          </a:p>
          <a:p>
            <a:r>
              <a:rPr lang="en-US" dirty="0" smtClean="0"/>
              <a:t>Spiritual Vitality</a:t>
            </a:r>
          </a:p>
          <a:p>
            <a:pPr lvl="1"/>
            <a:r>
              <a:rPr lang="en-US" dirty="0" smtClean="0"/>
              <a:t>Personal spiritual practices</a:t>
            </a:r>
          </a:p>
          <a:p>
            <a:pPr lvl="1"/>
            <a:r>
              <a:rPr lang="en-US" dirty="0" smtClean="0"/>
              <a:t>Faith in action</a:t>
            </a:r>
          </a:p>
          <a:p>
            <a:pPr lvl="1"/>
            <a:r>
              <a:rPr lang="en-US" dirty="0" smtClean="0"/>
              <a:t>Church’s role</a:t>
            </a:r>
          </a:p>
          <a:p>
            <a:r>
              <a:rPr lang="en-US" dirty="0" smtClean="0"/>
              <a:t>Dealing With the Enemy</a:t>
            </a:r>
          </a:p>
          <a:p>
            <a:pPr lvl="1"/>
            <a:r>
              <a:rPr lang="en-US" dirty="0" smtClean="0"/>
              <a:t>Roaring Lion, disguised angel of light</a:t>
            </a:r>
          </a:p>
          <a:p>
            <a:pPr lvl="1"/>
            <a:r>
              <a:rPr lang="en-US" dirty="0" smtClean="0"/>
              <a:t>spiritual/psychological warfare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http://www.thestory.com/assets/501196/0310722802_30_image.jpg"/>
          <p:cNvPicPr>
            <a:picLocks noChangeAspect="1" noChangeArrowheads="1"/>
          </p:cNvPicPr>
          <p:nvPr/>
        </p:nvPicPr>
        <p:blipFill>
          <a:blip r:embed="rId2" cstate="print"/>
          <a:srcRect l="28000" t="7627" r="21600" b="12712"/>
          <a:stretch>
            <a:fillRect/>
          </a:stretch>
        </p:blipFill>
        <p:spPr bwMode="auto">
          <a:xfrm>
            <a:off x="2538919" y="0"/>
            <a:ext cx="4623881" cy="6899124"/>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http://www.thestory.com/assets/501196/0310719259_30_image.jpg"/>
          <p:cNvPicPr>
            <a:picLocks noChangeAspect="1" noChangeArrowheads="1"/>
          </p:cNvPicPr>
          <p:nvPr/>
        </p:nvPicPr>
        <p:blipFill>
          <a:blip r:embed="rId2" cstate="print"/>
          <a:srcRect l="25600" t="11098" r="27200" b="9364"/>
          <a:stretch>
            <a:fillRect/>
          </a:stretch>
        </p:blipFill>
        <p:spPr bwMode="auto">
          <a:xfrm>
            <a:off x="2057400" y="0"/>
            <a:ext cx="4724400" cy="6886414"/>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http://www.thestory.com/assets/501196/0310726727_30_image.jpg"/>
          <p:cNvPicPr>
            <a:picLocks noChangeAspect="1" noChangeArrowheads="1"/>
          </p:cNvPicPr>
          <p:nvPr/>
        </p:nvPicPr>
        <p:blipFill>
          <a:blip r:embed="rId2" cstate="print"/>
          <a:srcRect l="16800" t="3407" r="4000" b="4600"/>
          <a:stretch>
            <a:fillRect/>
          </a:stretch>
        </p:blipFill>
        <p:spPr bwMode="auto">
          <a:xfrm>
            <a:off x="1981200" y="0"/>
            <a:ext cx="50292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http://www.thestory.com/assets/501196/0310719275_30_image.jpg"/>
          <p:cNvPicPr>
            <a:picLocks noChangeAspect="1" noChangeArrowheads="1"/>
          </p:cNvPicPr>
          <p:nvPr/>
        </p:nvPicPr>
        <p:blipFill>
          <a:blip r:embed="rId2" cstate="print"/>
          <a:srcRect l="24000" t="11167" r="25600" b="22632"/>
          <a:stretch>
            <a:fillRect/>
          </a:stretch>
        </p:blipFill>
        <p:spPr bwMode="auto">
          <a:xfrm>
            <a:off x="1728730" y="0"/>
            <a:ext cx="520547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srcRect/>
          <a:stretch>
            <a:fillRect/>
          </a:stretch>
        </p:blipFill>
        <p:spPr bwMode="auto">
          <a:xfrm>
            <a:off x="152400" y="44620"/>
            <a:ext cx="4343400" cy="6737179"/>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648200" y="76201"/>
            <a:ext cx="4335074" cy="67055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0"/>
            <a:ext cx="3248314" cy="3152775"/>
          </a:xfrm>
          <a:prstGeom prst="rect">
            <a:avLst/>
          </a:prstGeom>
          <a:noFill/>
          <a:ln w="9525">
            <a:noFill/>
            <a:miter lim="800000"/>
            <a:headEnd/>
            <a:tailEnd/>
          </a:ln>
        </p:spPr>
      </p:pic>
      <p:pic>
        <p:nvPicPr>
          <p:cNvPr id="48132" name="Picture 4" descr="Default Main Image"/>
          <p:cNvPicPr>
            <a:picLocks noChangeAspect="1" noChangeArrowheads="1"/>
          </p:cNvPicPr>
          <p:nvPr/>
        </p:nvPicPr>
        <p:blipFill>
          <a:blip r:embed="rId3" cstate="print"/>
          <a:srcRect/>
          <a:stretch>
            <a:fillRect/>
          </a:stretch>
        </p:blipFill>
        <p:spPr bwMode="auto">
          <a:xfrm>
            <a:off x="1981201" y="1676400"/>
            <a:ext cx="6963680" cy="4811712"/>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How we will distribute</a:t>
            </a:r>
          </a:p>
          <a:p>
            <a:pPr lvl="1"/>
            <a:r>
              <a:rPr lang="en-US" dirty="0" smtClean="0"/>
              <a:t>Family and Single packs for people that are regularly participating at PFC</a:t>
            </a:r>
          </a:p>
          <a:p>
            <a:pPr lvl="1"/>
            <a:r>
              <a:rPr lang="en-US" dirty="0" smtClean="0"/>
              <a:t>Let you know what the retail value would be</a:t>
            </a:r>
          </a:p>
          <a:p>
            <a:pPr lvl="1"/>
            <a:r>
              <a:rPr lang="en-US" dirty="0" smtClean="0"/>
              <a:t>Let you know what our cost is</a:t>
            </a:r>
          </a:p>
          <a:p>
            <a:pPr lvl="1"/>
            <a:r>
              <a:rPr lang="en-US" dirty="0" smtClean="0"/>
              <a:t>Determine to receive it as a gift as a regular participant at PFC</a:t>
            </a:r>
          </a:p>
          <a:p>
            <a:pPr lvl="1"/>
            <a:r>
              <a:rPr lang="en-US" dirty="0" smtClean="0"/>
              <a:t>Help defray the costs with a contribution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304800" y="533402"/>
          <a:ext cx="8610599" cy="5838746"/>
        </p:xfrm>
        <a:graphic>
          <a:graphicData uri="http://schemas.openxmlformats.org/drawingml/2006/table">
            <a:tbl>
              <a:tblPr/>
              <a:tblGrid>
                <a:gridCol w="4191000"/>
                <a:gridCol w="1143000"/>
                <a:gridCol w="1090269"/>
                <a:gridCol w="1154752"/>
                <a:gridCol w="1031578"/>
              </a:tblGrid>
              <a:tr h="463550">
                <a:tc gridSpan="3">
                  <a:txBody>
                    <a:bodyPr/>
                    <a:lstStyle/>
                    <a:p>
                      <a:pPr algn="l" fontAlgn="b"/>
                      <a:r>
                        <a:rPr lang="en-US" sz="2400" b="0" i="0" u="none" strike="noStrike" dirty="0">
                          <a:solidFill>
                            <a:srgbClr val="FFFFFF"/>
                          </a:solidFill>
                          <a:latin typeface="Calibri"/>
                        </a:rPr>
                        <a:t>Family _______________________________________</a:t>
                      </a:r>
                    </a:p>
                  </a:txBody>
                  <a:tcPr marL="8179" marR="8179" marT="817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2400" b="0" i="0" u="none" strike="noStrike">
                        <a:solidFill>
                          <a:srgbClr val="FFFFFF"/>
                        </a:solidFill>
                        <a:latin typeface="Calibri"/>
                      </a:endParaRPr>
                    </a:p>
                  </a:txBody>
                  <a:tcPr marL="8179" marR="8179" marT="8179" marB="0" anchor="b">
                    <a:lnL>
                      <a:noFill/>
                    </a:lnL>
                    <a:lnR>
                      <a:noFill/>
                    </a:lnR>
                    <a:lnT>
                      <a:noFill/>
                    </a:lnT>
                    <a:lnB>
                      <a:noFill/>
                    </a:lnB>
                  </a:tcPr>
                </a:tc>
                <a:tc>
                  <a:txBody>
                    <a:bodyPr/>
                    <a:lstStyle/>
                    <a:p>
                      <a:pPr algn="l" fontAlgn="b"/>
                      <a:endParaRPr lang="en-US" sz="2400" b="0" i="0" u="none" strike="noStrike">
                        <a:solidFill>
                          <a:srgbClr val="FFFFFF"/>
                        </a:solidFill>
                        <a:latin typeface="Calibri"/>
                      </a:endParaRPr>
                    </a:p>
                  </a:txBody>
                  <a:tcPr marL="8179" marR="8179" marT="8179" marB="0" anchor="b">
                    <a:lnL>
                      <a:noFill/>
                    </a:lnL>
                    <a:lnR>
                      <a:noFill/>
                    </a:lnR>
                    <a:lnT>
                      <a:noFill/>
                    </a:lnT>
                    <a:lnB>
                      <a:noFill/>
                    </a:lnB>
                  </a:tcPr>
                </a:tc>
              </a:tr>
              <a:tr h="1854198">
                <a:tc>
                  <a:txBody>
                    <a:bodyPr/>
                    <a:lstStyle/>
                    <a:p>
                      <a:pPr algn="l" fontAlgn="b"/>
                      <a:r>
                        <a:rPr lang="en-US" sz="2400" b="0" i="0" u="none" strike="noStrike">
                          <a:solidFill>
                            <a:srgbClr val="FFFFFF"/>
                          </a:solidFill>
                          <a:latin typeface="Calibri"/>
                        </a:rPr>
                        <a:t>Item</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retail cost per unit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PFC cost per unit </a:t>
                      </a:r>
                    </a:p>
                  </a:txBody>
                  <a:tcPr marL="8179" marR="8179" marT="8179" marB="0" anchor="b">
                    <a:lnL>
                      <a:noFill/>
                    </a:lnL>
                    <a:lnR>
                      <a:noFill/>
                    </a:lnR>
                    <a:lnT>
                      <a:noFill/>
                    </a:lnT>
                    <a:lnB>
                      <a:noFill/>
                    </a:lnB>
                  </a:tcPr>
                </a:tc>
                <a:tc>
                  <a:txBody>
                    <a:bodyPr/>
                    <a:lstStyle/>
                    <a:p>
                      <a:pPr algn="ctr" fontAlgn="b"/>
                      <a:r>
                        <a:rPr lang="en-US" sz="2400" b="0" i="0" u="none" strike="noStrike" dirty="0">
                          <a:solidFill>
                            <a:srgbClr val="FFFFFF"/>
                          </a:solidFill>
                          <a:latin typeface="Calibri"/>
                        </a:rPr>
                        <a:t>Quantity</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Total </a:t>
                      </a:r>
                    </a:p>
                  </a:txBody>
                  <a:tcPr marL="8179" marR="8179" marT="8179" marB="0" anchor="b">
                    <a:lnL>
                      <a:noFill/>
                    </a:lnL>
                    <a:lnR>
                      <a:noFill/>
                    </a:lnR>
                    <a:lnT>
                      <a:noFill/>
                    </a:lnT>
                    <a:lnB>
                      <a:noFill/>
                    </a:lnB>
                  </a:tcPr>
                </a:tc>
              </a:tr>
              <a:tr h="463550">
                <a:tc>
                  <a:txBody>
                    <a:bodyPr/>
                    <a:lstStyle/>
                    <a:p>
                      <a:pPr algn="l" fontAlgn="b"/>
                      <a:r>
                        <a:rPr lang="en-US" sz="2400" b="0" i="0" u="none" strike="noStrike" dirty="0">
                          <a:solidFill>
                            <a:srgbClr val="FFFFFF"/>
                          </a:solidFill>
                          <a:latin typeface="Calibri"/>
                        </a:rPr>
                        <a:t>The Story - Adult Edition</a:t>
                      </a:r>
                    </a:p>
                  </a:txBody>
                  <a:tcPr marL="8179" marR="8179" marT="8179" marB="0" anchor="b">
                    <a:lnL>
                      <a:noFill/>
                    </a:lnL>
                    <a:lnR>
                      <a:noFill/>
                    </a:lnR>
                    <a:lnT>
                      <a:noFill/>
                    </a:lnT>
                    <a:lnB>
                      <a:noFill/>
                    </a:lnB>
                  </a:tcPr>
                </a:tc>
                <a:tc>
                  <a:txBody>
                    <a:bodyPr/>
                    <a:lstStyle/>
                    <a:p>
                      <a:pPr algn="r" fontAlgn="b"/>
                      <a:r>
                        <a:rPr lang="en-US" sz="2400" b="0" i="0" u="none" strike="noStrike">
                          <a:solidFill>
                            <a:srgbClr val="FFFFFF"/>
                          </a:solidFill>
                          <a:latin typeface="Calibri"/>
                        </a:rPr>
                        <a:t> $ 20.00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  5.00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2</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$ 10.00 </a:t>
                      </a:r>
                    </a:p>
                  </a:txBody>
                  <a:tcPr marL="8179" marR="8179" marT="8179" marB="0" anchor="b">
                    <a:lnL>
                      <a:noFill/>
                    </a:lnL>
                    <a:lnR>
                      <a:noFill/>
                    </a:lnR>
                    <a:lnT>
                      <a:noFill/>
                    </a:lnT>
                    <a:lnB>
                      <a:noFill/>
                    </a:lnB>
                  </a:tcPr>
                </a:tc>
              </a:tr>
              <a:tr h="463550">
                <a:tc>
                  <a:txBody>
                    <a:bodyPr/>
                    <a:lstStyle/>
                    <a:p>
                      <a:pPr algn="l" fontAlgn="b"/>
                      <a:r>
                        <a:rPr lang="en-US" sz="2400" b="0" i="0" u="none" strike="noStrike">
                          <a:solidFill>
                            <a:srgbClr val="FFFFFF"/>
                          </a:solidFill>
                          <a:latin typeface="Calibri"/>
                        </a:rPr>
                        <a:t>The Story - Teen Edition</a:t>
                      </a:r>
                    </a:p>
                  </a:txBody>
                  <a:tcPr marL="8179" marR="8179" marT="8179" marB="0" anchor="b">
                    <a:lnL>
                      <a:noFill/>
                    </a:lnL>
                    <a:lnR>
                      <a:noFill/>
                    </a:lnR>
                    <a:lnT>
                      <a:noFill/>
                    </a:lnT>
                    <a:lnB>
                      <a:noFill/>
                    </a:lnB>
                  </a:tcPr>
                </a:tc>
                <a:tc>
                  <a:txBody>
                    <a:bodyPr/>
                    <a:lstStyle/>
                    <a:p>
                      <a:pPr algn="r" fontAlgn="b"/>
                      <a:r>
                        <a:rPr lang="en-US" sz="2400" b="0" i="0" u="none" strike="noStrike">
                          <a:solidFill>
                            <a:srgbClr val="FFFFFF"/>
                          </a:solidFill>
                          <a:latin typeface="Calibri"/>
                        </a:rPr>
                        <a:t> $ 15.00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  7.50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2</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$ 15.00 </a:t>
                      </a:r>
                    </a:p>
                  </a:txBody>
                  <a:tcPr marL="8179" marR="8179" marT="8179" marB="0" anchor="b">
                    <a:lnL>
                      <a:noFill/>
                    </a:lnL>
                    <a:lnR>
                      <a:noFill/>
                    </a:lnR>
                    <a:lnT>
                      <a:noFill/>
                    </a:lnT>
                    <a:lnB>
                      <a:noFill/>
                    </a:lnB>
                  </a:tcPr>
                </a:tc>
              </a:tr>
              <a:tr h="463550">
                <a:tc>
                  <a:txBody>
                    <a:bodyPr/>
                    <a:lstStyle/>
                    <a:p>
                      <a:pPr algn="l" fontAlgn="b"/>
                      <a:r>
                        <a:rPr lang="en-US" sz="2400" b="0" i="0" u="none" strike="noStrike">
                          <a:solidFill>
                            <a:srgbClr val="FFFFFF"/>
                          </a:solidFill>
                          <a:latin typeface="Calibri"/>
                        </a:rPr>
                        <a:t>The Story - For Kids</a:t>
                      </a:r>
                    </a:p>
                  </a:txBody>
                  <a:tcPr marL="8179" marR="8179" marT="8179" marB="0" anchor="b">
                    <a:lnL>
                      <a:noFill/>
                    </a:lnL>
                    <a:lnR>
                      <a:noFill/>
                    </a:lnR>
                    <a:lnT>
                      <a:noFill/>
                    </a:lnT>
                    <a:lnB>
                      <a:noFill/>
                    </a:lnB>
                  </a:tcPr>
                </a:tc>
                <a:tc>
                  <a:txBody>
                    <a:bodyPr/>
                    <a:lstStyle/>
                    <a:p>
                      <a:pPr algn="r" fontAlgn="b"/>
                      <a:r>
                        <a:rPr lang="en-US" sz="2400" b="0" i="0" u="none" strike="noStrike">
                          <a:solidFill>
                            <a:srgbClr val="FFFFFF"/>
                          </a:solidFill>
                          <a:latin typeface="Calibri"/>
                        </a:rPr>
                        <a:t> $ 10.00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  5.00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1</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   5.00 </a:t>
                      </a:r>
                    </a:p>
                  </a:txBody>
                  <a:tcPr marL="8179" marR="8179" marT="8179" marB="0" anchor="b">
                    <a:lnL>
                      <a:noFill/>
                    </a:lnL>
                    <a:lnR>
                      <a:noFill/>
                    </a:lnR>
                    <a:lnT>
                      <a:noFill/>
                    </a:lnT>
                    <a:lnB>
                      <a:noFill/>
                    </a:lnB>
                  </a:tcPr>
                </a:tc>
              </a:tr>
              <a:tr h="463550">
                <a:tc>
                  <a:txBody>
                    <a:bodyPr/>
                    <a:lstStyle/>
                    <a:p>
                      <a:pPr algn="l" fontAlgn="b"/>
                      <a:r>
                        <a:rPr lang="en-US" sz="2400" b="0" i="0" u="none" strike="noStrike" dirty="0">
                          <a:solidFill>
                            <a:srgbClr val="FFFFFF"/>
                          </a:solidFill>
                          <a:latin typeface="Calibri"/>
                        </a:rPr>
                        <a:t>The Story - For Children</a:t>
                      </a:r>
                    </a:p>
                  </a:txBody>
                  <a:tcPr marL="8179" marR="8179" marT="8179" marB="0" anchor="b">
                    <a:lnL>
                      <a:noFill/>
                    </a:lnL>
                    <a:lnR>
                      <a:noFill/>
                    </a:lnR>
                    <a:lnT>
                      <a:noFill/>
                    </a:lnT>
                    <a:lnB>
                      <a:noFill/>
                    </a:lnB>
                  </a:tcPr>
                </a:tc>
                <a:tc>
                  <a:txBody>
                    <a:bodyPr/>
                    <a:lstStyle/>
                    <a:p>
                      <a:pPr algn="r" fontAlgn="b"/>
                      <a:r>
                        <a:rPr lang="en-US" sz="2400" b="0" i="0" u="none" strike="noStrike">
                          <a:solidFill>
                            <a:srgbClr val="FFFFFF"/>
                          </a:solidFill>
                          <a:latin typeface="Calibri"/>
                        </a:rPr>
                        <a:t> $ 20.00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$10.00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1</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$ 10.00 </a:t>
                      </a:r>
                    </a:p>
                  </a:txBody>
                  <a:tcPr marL="8179" marR="8179" marT="8179" marB="0" anchor="b">
                    <a:lnL>
                      <a:noFill/>
                    </a:lnL>
                    <a:lnR>
                      <a:noFill/>
                    </a:lnR>
                    <a:lnT>
                      <a:noFill/>
                    </a:lnT>
                    <a:lnB>
                      <a:noFill/>
                    </a:lnB>
                  </a:tcPr>
                </a:tc>
              </a:tr>
              <a:tr h="463550">
                <a:tc>
                  <a:txBody>
                    <a:bodyPr/>
                    <a:lstStyle/>
                    <a:p>
                      <a:pPr algn="l" fontAlgn="b"/>
                      <a:r>
                        <a:rPr lang="en-US" sz="2400" b="0" i="0" u="none" strike="noStrike">
                          <a:solidFill>
                            <a:srgbClr val="FFFFFF"/>
                          </a:solidFill>
                          <a:latin typeface="Calibri"/>
                        </a:rPr>
                        <a:t>The Story - For Little Ones</a:t>
                      </a:r>
                    </a:p>
                  </a:txBody>
                  <a:tcPr marL="8179" marR="8179" marT="8179" marB="0" anchor="b">
                    <a:lnL>
                      <a:noFill/>
                    </a:lnL>
                    <a:lnR>
                      <a:noFill/>
                    </a:lnR>
                    <a:lnT>
                      <a:noFill/>
                    </a:lnT>
                    <a:lnB>
                      <a:noFill/>
                    </a:lnB>
                  </a:tcPr>
                </a:tc>
                <a:tc>
                  <a:txBody>
                    <a:bodyPr/>
                    <a:lstStyle/>
                    <a:p>
                      <a:pPr algn="r" fontAlgn="b"/>
                      <a:r>
                        <a:rPr lang="en-US" sz="2400" b="0" i="0" u="none" strike="noStrike">
                          <a:solidFill>
                            <a:srgbClr val="FFFFFF"/>
                          </a:solidFill>
                          <a:latin typeface="Calibri"/>
                        </a:rPr>
                        <a:t> $ 18.00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 $  9.00 </a:t>
                      </a: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0</a:t>
                      </a:r>
                    </a:p>
                  </a:txBody>
                  <a:tcPr marL="8179" marR="8179" marT="8179" marB="0" anchor="b">
                    <a:lnL>
                      <a:noFill/>
                    </a:lnL>
                    <a:lnR>
                      <a:noFill/>
                    </a:lnR>
                    <a:lnT>
                      <a:noFill/>
                    </a:lnT>
                    <a:lnB>
                      <a:noFill/>
                    </a:lnB>
                  </a:tcPr>
                </a:tc>
                <a:tc>
                  <a:txBody>
                    <a:bodyPr/>
                    <a:lstStyle/>
                    <a:p>
                      <a:pPr algn="l" fontAlgn="b"/>
                      <a:r>
                        <a:rPr lang="en-US" sz="2400" b="0" i="0" u="none" strike="noStrike">
                          <a:solidFill>
                            <a:srgbClr val="FFFFFF"/>
                          </a:solidFill>
                          <a:latin typeface="Calibri"/>
                        </a:rPr>
                        <a:t> $        -   </a:t>
                      </a:r>
                    </a:p>
                  </a:txBody>
                  <a:tcPr marL="8179" marR="8179" marT="8179" marB="0" anchor="b">
                    <a:lnL>
                      <a:noFill/>
                    </a:lnL>
                    <a:lnR>
                      <a:noFill/>
                    </a:lnR>
                    <a:lnT>
                      <a:noFill/>
                    </a:lnT>
                    <a:lnB>
                      <a:noFill/>
                    </a:lnB>
                  </a:tcPr>
                </a:tc>
              </a:tr>
              <a:tr h="927099">
                <a:tc>
                  <a:txBody>
                    <a:bodyPr/>
                    <a:lstStyle/>
                    <a:p>
                      <a:pPr algn="l" fontAlgn="b"/>
                      <a:endParaRPr lang="en-US" sz="2400" b="0" i="0" u="none" strike="noStrike">
                        <a:solidFill>
                          <a:srgbClr val="FFFFFF"/>
                        </a:solidFill>
                        <a:latin typeface="Calibri"/>
                      </a:endParaRPr>
                    </a:p>
                  </a:txBody>
                  <a:tcPr marL="8179" marR="8179" marT="8179" marB="0" anchor="b">
                    <a:lnL>
                      <a:noFill/>
                    </a:lnL>
                    <a:lnR>
                      <a:noFill/>
                    </a:lnR>
                    <a:lnT>
                      <a:noFill/>
                    </a:lnT>
                    <a:lnB>
                      <a:noFill/>
                    </a:lnB>
                  </a:tcPr>
                </a:tc>
                <a:tc>
                  <a:txBody>
                    <a:bodyPr/>
                    <a:lstStyle/>
                    <a:p>
                      <a:pPr algn="r" fontAlgn="b"/>
                      <a:endParaRPr lang="en-US" sz="2400" b="0" i="0" u="none" strike="noStrike">
                        <a:solidFill>
                          <a:srgbClr val="FFFFFF"/>
                        </a:solidFill>
                        <a:latin typeface="Calibri"/>
                      </a:endParaRPr>
                    </a:p>
                  </a:txBody>
                  <a:tcPr marL="8179" marR="8179" marT="8179" marB="0" anchor="b">
                    <a:lnL>
                      <a:noFill/>
                    </a:lnL>
                    <a:lnR>
                      <a:noFill/>
                    </a:lnR>
                    <a:lnT>
                      <a:noFill/>
                    </a:lnT>
                    <a:lnB>
                      <a:noFill/>
                    </a:lnB>
                  </a:tcPr>
                </a:tc>
                <a:tc>
                  <a:txBody>
                    <a:bodyPr/>
                    <a:lstStyle/>
                    <a:p>
                      <a:pPr algn="ctr" fontAlgn="b"/>
                      <a:endParaRPr lang="en-US" sz="2400" b="0" i="0" u="none" strike="noStrike">
                        <a:solidFill>
                          <a:srgbClr val="FFFFFF"/>
                        </a:solidFill>
                        <a:latin typeface="Calibri"/>
                      </a:endParaRPr>
                    </a:p>
                  </a:txBody>
                  <a:tcPr marL="8179" marR="8179" marT="8179" marB="0" anchor="b">
                    <a:lnL>
                      <a:noFill/>
                    </a:lnL>
                    <a:lnR>
                      <a:noFill/>
                    </a:lnR>
                    <a:lnT>
                      <a:noFill/>
                    </a:lnT>
                    <a:lnB>
                      <a:noFill/>
                    </a:lnB>
                  </a:tcPr>
                </a:tc>
                <a:tc>
                  <a:txBody>
                    <a:bodyPr/>
                    <a:lstStyle/>
                    <a:p>
                      <a:pPr algn="ctr" fontAlgn="b"/>
                      <a:r>
                        <a:rPr lang="en-US" sz="2400" b="0" i="0" u="none" strike="noStrike">
                          <a:solidFill>
                            <a:srgbClr val="FFFFFF"/>
                          </a:solidFill>
                          <a:latin typeface="Calibri"/>
                        </a:rPr>
                        <a:t>Total Package</a:t>
                      </a:r>
                    </a:p>
                  </a:txBody>
                  <a:tcPr marL="8179" marR="8179" marT="8179" marB="0" anchor="b">
                    <a:lnL>
                      <a:noFill/>
                    </a:lnL>
                    <a:lnR>
                      <a:noFill/>
                    </a:lnR>
                    <a:lnT>
                      <a:noFill/>
                    </a:lnT>
                    <a:lnB>
                      <a:noFill/>
                    </a:lnB>
                  </a:tcPr>
                </a:tc>
                <a:tc>
                  <a:txBody>
                    <a:bodyPr/>
                    <a:lstStyle/>
                    <a:p>
                      <a:pPr algn="l" fontAlgn="b"/>
                      <a:r>
                        <a:rPr lang="en-US" sz="2400" b="0" i="0" u="none" strike="noStrike" dirty="0">
                          <a:solidFill>
                            <a:srgbClr val="FFFFFF"/>
                          </a:solidFill>
                          <a:latin typeface="Calibri"/>
                        </a:rPr>
                        <a:t> $ 40.00 </a:t>
                      </a:r>
                    </a:p>
                  </a:txBody>
                  <a:tcPr marL="8179" marR="8179" marT="8179" marB="0" anchor="b">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Extras available for purchase at PFC 50% cost</a:t>
            </a:r>
          </a:p>
          <a:p>
            <a:pPr lvl="1"/>
            <a:r>
              <a:rPr lang="en-US" dirty="0" smtClean="0"/>
              <a:t>Non participating family members</a:t>
            </a:r>
          </a:p>
          <a:p>
            <a:pPr lvl="1"/>
            <a:r>
              <a:rPr lang="en-US" dirty="0" smtClean="0"/>
              <a:t>Christmas Gifts</a:t>
            </a:r>
          </a:p>
          <a:p>
            <a:pPr lvl="1"/>
            <a:r>
              <a:rPr lang="en-US" dirty="0" smtClean="0"/>
              <a:t>New people coming in for the adventure</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The Living Word </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Hebrews 4:12</a:t>
            </a:r>
          </a:p>
          <a:p>
            <a:pPr lvl="1"/>
            <a:r>
              <a:rPr lang="en-US" dirty="0" smtClean="0"/>
              <a:t>The Word of God is </a:t>
            </a:r>
            <a:r>
              <a:rPr lang="en-US" u="sng" dirty="0" smtClean="0"/>
              <a:t>alive</a:t>
            </a:r>
            <a:r>
              <a:rPr lang="en-US" dirty="0" smtClean="0"/>
              <a:t> and powerful</a:t>
            </a:r>
          </a:p>
          <a:p>
            <a:pPr lvl="1"/>
            <a:r>
              <a:rPr lang="en-US" dirty="0" smtClean="0"/>
              <a:t>Sharper than a two-edged </a:t>
            </a:r>
            <a:r>
              <a:rPr lang="en-US" u="sng" dirty="0" smtClean="0"/>
              <a:t>sword</a:t>
            </a:r>
          </a:p>
          <a:p>
            <a:pPr lvl="1"/>
            <a:r>
              <a:rPr lang="en-US" u="sng" dirty="0" smtClean="0"/>
              <a:t>Exposes</a:t>
            </a:r>
            <a:r>
              <a:rPr lang="en-US" dirty="0" smtClean="0"/>
              <a:t> innermost thoughts and desires</a:t>
            </a:r>
          </a:p>
          <a:p>
            <a:r>
              <a:rPr lang="en-US" dirty="0" smtClean="0"/>
              <a:t>2 Timothy 3:16-17</a:t>
            </a:r>
          </a:p>
          <a:p>
            <a:pPr lvl="1"/>
            <a:r>
              <a:rPr lang="en-US" dirty="0" smtClean="0"/>
              <a:t>Scripture is </a:t>
            </a:r>
            <a:r>
              <a:rPr lang="en-US" u="sng" dirty="0" smtClean="0"/>
              <a:t>inspired</a:t>
            </a:r>
            <a:r>
              <a:rPr lang="en-US" dirty="0" smtClean="0"/>
              <a:t> by God</a:t>
            </a:r>
          </a:p>
          <a:p>
            <a:pPr lvl="1"/>
            <a:r>
              <a:rPr lang="en-US" dirty="0" smtClean="0"/>
              <a:t>Teaches us what is </a:t>
            </a:r>
            <a:r>
              <a:rPr lang="en-US" u="sng" dirty="0" smtClean="0"/>
              <a:t>true</a:t>
            </a:r>
          </a:p>
          <a:p>
            <a:pPr lvl="1"/>
            <a:r>
              <a:rPr lang="en-US" dirty="0" smtClean="0"/>
              <a:t>Corrects us when we are </a:t>
            </a:r>
            <a:r>
              <a:rPr lang="en-US" u="sng" dirty="0" smtClean="0"/>
              <a:t>wrong</a:t>
            </a:r>
          </a:p>
          <a:p>
            <a:pPr lvl="1"/>
            <a:r>
              <a:rPr lang="en-US" u="sng" dirty="0" smtClean="0"/>
              <a:t>Equips</a:t>
            </a:r>
            <a:r>
              <a:rPr lang="en-US" dirty="0" smtClean="0"/>
              <a:t> us to do every good work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Process of Completion</a:t>
            </a:r>
          </a:p>
          <a:p>
            <a:pPr lvl="1">
              <a:defRPr/>
            </a:pPr>
            <a:r>
              <a:rPr lang="en-US" dirty="0" smtClean="0"/>
              <a:t>God effectually at work in you</a:t>
            </a:r>
          </a:p>
          <a:p>
            <a:pPr lvl="1">
              <a:defRPr/>
            </a:pPr>
            <a:r>
              <a:rPr lang="en-US" dirty="0" smtClean="0"/>
              <a:t>Energizing you</a:t>
            </a:r>
          </a:p>
          <a:p>
            <a:pPr lvl="1">
              <a:defRPr/>
            </a:pPr>
            <a:r>
              <a:rPr lang="en-US" dirty="0" smtClean="0"/>
              <a:t>Giving you the power</a:t>
            </a:r>
          </a:p>
          <a:p>
            <a:pPr lvl="1">
              <a:defRPr/>
            </a:pPr>
            <a:r>
              <a:rPr lang="en-US" dirty="0" smtClean="0"/>
              <a:t>Giving you the desire</a:t>
            </a:r>
          </a:p>
          <a:p>
            <a:pPr lvl="1">
              <a:defRPr/>
            </a:pPr>
            <a:r>
              <a:rPr lang="en-US" dirty="0" smtClean="0"/>
              <a:t>YIELD! and COOPERATE!</a:t>
            </a:r>
          </a:p>
          <a:p>
            <a:pPr>
              <a:defRPr/>
            </a:pPr>
            <a:r>
              <a:rPr lang="en-US" dirty="0" smtClean="0"/>
              <a:t>Conceit or Contrite</a:t>
            </a:r>
          </a:p>
          <a:p>
            <a:pPr lvl="1">
              <a:defRPr/>
            </a:pPr>
            <a:r>
              <a:rPr lang="en-US" dirty="0" smtClean="0"/>
              <a:t>Conceit – complacent – captivity</a:t>
            </a:r>
          </a:p>
          <a:p>
            <a:pPr lvl="1">
              <a:defRPr/>
            </a:pPr>
            <a:r>
              <a:rPr lang="en-US" dirty="0" smtClean="0"/>
              <a:t>Contrite – commitment – compassion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pter_21_-_rebuilding_the_walls.mov">
            <a:hlinkClick r:id="" action="ppaction://media"/>
          </p:cNvPr>
          <p:cNvPicPr>
            <a:picLocks noGrp="1" noRot="1" noChangeAspect="1"/>
          </p:cNvPicPr>
          <p:nvPr>
            <p:ph idx="1"/>
            <a:videoFile r:link="rId1"/>
          </p:nvPr>
        </p:nvPicPr>
        <p:blipFill>
          <a:blip r:embed="rId3" cstate="print"/>
          <a:stretch>
            <a:fillRect/>
          </a:stretch>
        </p:blipFill>
        <p:spPr>
          <a:xfrm>
            <a:off x="3048000" y="2795588"/>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 Speaks</a:t>
            </a:r>
            <a:endParaRPr lang="en-US" dirty="0"/>
          </a:p>
        </p:txBody>
      </p:sp>
      <p:sp>
        <p:nvSpPr>
          <p:cNvPr id="4" name="Subtitle 2"/>
          <p:cNvSpPr txBox="1">
            <a:spLocks/>
          </p:cNvSpPr>
          <p:nvPr/>
        </p:nvSpPr>
        <p:spPr>
          <a:xfrm>
            <a:off x="1447800" y="3962400"/>
            <a:ext cx="6400800" cy="1752600"/>
          </a:xfrm>
          <a:prstGeom prst="rect">
            <a:avLst/>
          </a:prstGeom>
        </p:spPr>
        <p:txBody>
          <a:bodyPr vert="horz" lIns="91440" tIns="45720" rIns="91440" bIns="45720" rtlCol="0">
            <a:normAutofit/>
          </a:bodyPr>
          <a:lstStyle/>
          <a:p>
            <a:pPr lvl="0" algn="ctr">
              <a:spcBef>
                <a:spcPct val="20000"/>
              </a:spcBef>
              <a:defRPr/>
            </a:pPr>
            <a:r>
              <a:rPr lang="en-US" sz="2800" smtClean="0"/>
              <a:t>Reaching (Y)our Potential</a:t>
            </a:r>
            <a:endParaRPr kumimoji="0" lang="en-US" sz="2800" b="0" i="0" u="none" strike="noStrike" kern="1200" cap="none" spc="0" normalizeH="0" baseline="0" noProof="0" dirty="0">
              <a:ln>
                <a:noFill/>
              </a:ln>
              <a:solidFill>
                <a:schemeClr val="tx1">
                  <a:tint val="75000"/>
                </a:schemeClr>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God Speaks  </a:t>
            </a:r>
            <a:endParaRPr lang="en-US" dirty="0"/>
          </a:p>
        </p:txBody>
      </p:sp>
      <p:sp>
        <p:nvSpPr>
          <p:cNvPr id="3" name="Content Placeholder 2"/>
          <p:cNvSpPr>
            <a:spLocks noGrp="1"/>
          </p:cNvSpPr>
          <p:nvPr>
            <p:ph idx="1"/>
          </p:nvPr>
        </p:nvSpPr>
        <p:spPr/>
        <p:txBody>
          <a:bodyPr>
            <a:normAutofit/>
          </a:bodyPr>
          <a:lstStyle/>
          <a:p>
            <a:r>
              <a:rPr lang="en-US" dirty="0" smtClean="0"/>
              <a:t>2 Peter 1:19-21</a:t>
            </a:r>
          </a:p>
          <a:p>
            <a:pPr lvl="1"/>
            <a:r>
              <a:rPr lang="en-US" dirty="0" smtClean="0"/>
              <a:t>Prophets moved by the </a:t>
            </a:r>
            <a:r>
              <a:rPr lang="en-US" u="sng" dirty="0" smtClean="0"/>
              <a:t>Holy Spirit </a:t>
            </a:r>
            <a:r>
              <a:rPr lang="en-US" dirty="0" smtClean="0"/>
              <a:t>spoke from God</a:t>
            </a:r>
          </a:p>
          <a:p>
            <a:pPr lvl="1"/>
            <a:r>
              <a:rPr lang="en-US" dirty="0" smtClean="0"/>
              <a:t>No prophecy in scripture is the result of </a:t>
            </a:r>
            <a:r>
              <a:rPr lang="en-US" u="sng" dirty="0" smtClean="0"/>
              <a:t>human</a:t>
            </a:r>
            <a:r>
              <a:rPr lang="en-US" dirty="0" smtClean="0"/>
              <a:t> initiative</a:t>
            </a:r>
          </a:p>
          <a:p>
            <a:pPr lvl="1"/>
            <a:r>
              <a:rPr lang="en-US" dirty="0" smtClean="0"/>
              <a:t>Pay </a:t>
            </a:r>
            <a:r>
              <a:rPr lang="en-US" u="sng" dirty="0" smtClean="0"/>
              <a:t>attention</a:t>
            </a:r>
            <a:r>
              <a:rPr lang="en-US" dirty="0" smtClean="0"/>
              <a:t> to what they wrote</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1:1-4</a:t>
            </a:r>
          </a:p>
          <a:p>
            <a:pPr lvl="1"/>
            <a:r>
              <a:rPr lang="en-US" dirty="0" smtClean="0"/>
              <a:t>God spoke through </a:t>
            </a:r>
            <a:r>
              <a:rPr lang="en-US" u="sng" dirty="0" smtClean="0"/>
              <a:t>prophets</a:t>
            </a:r>
          </a:p>
          <a:p>
            <a:pPr lvl="1"/>
            <a:r>
              <a:rPr lang="en-US" dirty="0" smtClean="0"/>
              <a:t>God speaks through his </a:t>
            </a:r>
            <a:r>
              <a:rPr lang="en-US" u="sng" dirty="0" smtClean="0"/>
              <a:t>Son</a:t>
            </a:r>
          </a:p>
          <a:p>
            <a:pPr lvl="1"/>
            <a:r>
              <a:rPr lang="en-US" dirty="0" smtClean="0"/>
              <a:t>Through the Son he created the </a:t>
            </a:r>
            <a:r>
              <a:rPr lang="en-US" u="sng" dirty="0" smtClean="0"/>
              <a:t>Universe</a:t>
            </a:r>
          </a:p>
          <a:p>
            <a:pPr lvl="1"/>
            <a:r>
              <a:rPr lang="en-US" dirty="0" smtClean="0"/>
              <a:t>He sustains everything by the mighty power of his command (NASB – by the </a:t>
            </a:r>
            <a:r>
              <a:rPr lang="en-US" u="sng" dirty="0" smtClean="0"/>
              <a:t>word</a:t>
            </a:r>
            <a:r>
              <a:rPr lang="en-US" dirty="0" smtClean="0"/>
              <a:t> of his power)</a:t>
            </a:r>
          </a:p>
          <a:p>
            <a:r>
              <a:rPr lang="en-US" dirty="0" smtClean="0"/>
              <a:t>2 Peter 3:15-16</a:t>
            </a:r>
          </a:p>
          <a:p>
            <a:pPr lvl="1"/>
            <a:r>
              <a:rPr lang="en-US" dirty="0" smtClean="0"/>
              <a:t>Paul wrote with the </a:t>
            </a:r>
            <a:r>
              <a:rPr lang="en-US" u="sng" dirty="0" smtClean="0"/>
              <a:t>wisdom</a:t>
            </a:r>
            <a:r>
              <a:rPr lang="en-US" dirty="0" smtClean="0"/>
              <a:t> God gave him</a:t>
            </a:r>
          </a:p>
          <a:p>
            <a:pPr lvl="1"/>
            <a:r>
              <a:rPr lang="en-US" dirty="0" smtClean="0"/>
              <a:t>Paul’s writings equated with other </a:t>
            </a:r>
            <a:r>
              <a:rPr lang="en-US" u="sng" dirty="0" smtClean="0"/>
              <a:t>scripture</a:t>
            </a:r>
          </a:p>
          <a:p>
            <a:pPr lvl="1"/>
            <a:r>
              <a:rPr lang="en-US" dirty="0" smtClean="0"/>
              <a:t>Ignorant and unstable </a:t>
            </a:r>
            <a:r>
              <a:rPr lang="en-US" u="sng" dirty="0" smtClean="0"/>
              <a:t>twist</a:t>
            </a:r>
            <a:r>
              <a:rPr lang="en-US" dirty="0" smtClean="0"/>
              <a:t> the scriptures – resulting in destruction</a:t>
            </a:r>
          </a:p>
          <a:p>
            <a:pPr lvl="1"/>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Holy Spirit given to teach </a:t>
            </a:r>
            <a:r>
              <a:rPr lang="en-US" u="sng" dirty="0" smtClean="0"/>
              <a:t>truth</a:t>
            </a:r>
          </a:p>
          <a:p>
            <a:pPr lvl="1"/>
            <a:r>
              <a:rPr lang="en-US" dirty="0" smtClean="0"/>
              <a:t>John 16:13 (NLT) </a:t>
            </a:r>
            <a:r>
              <a:rPr lang="en-US" baseline="30000" dirty="0" smtClean="0"/>
              <a:t>13 </a:t>
            </a:r>
            <a:r>
              <a:rPr lang="en-US" dirty="0" smtClean="0"/>
              <a:t> When the Spirit of truth comes, he will guide you into all truth. He will not speak on his own but will tell you what he has heard. He will tell you about the future. </a:t>
            </a:r>
          </a:p>
          <a:p>
            <a:pPr lvl="1"/>
            <a:r>
              <a:rPr lang="en-US" dirty="0" smtClean="0"/>
              <a:t>1 John 2:27 (NLT) </a:t>
            </a:r>
            <a:r>
              <a:rPr lang="en-US" baseline="30000" dirty="0" smtClean="0"/>
              <a:t>27 </a:t>
            </a:r>
            <a:r>
              <a:rPr lang="en-US" dirty="0" smtClean="0"/>
              <a:t> But you have received the Holy Spirit, and he lives within you, so you don’t need anyone to teach you what is true. For the Spirit teaches you everything you need to know, and what he teaches is true—it is not a lie. So just as he has taught you, remain in fellowship with Christ.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Embedding the Word </a:t>
            </a:r>
            <a:endParaRPr lang="en-US" dirty="0"/>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10217</TotalTime>
  <Words>434</Words>
  <Application>Microsoft Office PowerPoint</Application>
  <PresentationFormat>On-screen Show (4:3)</PresentationFormat>
  <Paragraphs>98</Paragraphs>
  <Slides>30</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Slide</vt:lpstr>
      <vt:lpstr>Slide 1</vt:lpstr>
      <vt:lpstr>Slide 2</vt:lpstr>
      <vt:lpstr>Slide 3</vt:lpstr>
      <vt:lpstr>Slide 4</vt:lpstr>
      <vt:lpstr>God Speaks</vt:lpstr>
      <vt:lpstr>I. God Speaks  </vt:lpstr>
      <vt:lpstr>Slide 7</vt:lpstr>
      <vt:lpstr>Slide 8</vt:lpstr>
      <vt:lpstr>II. Embedding the Word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III. The Living Word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240</cp:revision>
  <dcterms:created xsi:type="dcterms:W3CDTF">2010-04-18T00:31:04Z</dcterms:created>
  <dcterms:modified xsi:type="dcterms:W3CDTF">2012-12-02T14:04:05Z</dcterms:modified>
</cp:coreProperties>
</file>