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21" r:id="rId2"/>
    <p:sldId id="317" r:id="rId3"/>
    <p:sldId id="257" r:id="rId4"/>
    <p:sldId id="322" r:id="rId5"/>
    <p:sldId id="335" r:id="rId6"/>
    <p:sldId id="326" r:id="rId7"/>
    <p:sldId id="327" r:id="rId8"/>
    <p:sldId id="328" r:id="rId9"/>
    <p:sldId id="331" r:id="rId10"/>
    <p:sldId id="333" r:id="rId11"/>
    <p:sldId id="325" r:id="rId12"/>
    <p:sldId id="340" r:id="rId13"/>
    <p:sldId id="334" r:id="rId14"/>
    <p:sldId id="305" r:id="rId15"/>
    <p:sldId id="336" r:id="rId16"/>
    <p:sldId id="341" r:id="rId17"/>
    <p:sldId id="342" r:id="rId18"/>
    <p:sldId id="343" r:id="rId19"/>
    <p:sldId id="344" r:id="rId20"/>
    <p:sldId id="347" r:id="rId21"/>
    <p:sldId id="316" r:id="rId22"/>
    <p:sldId id="349" r:id="rId23"/>
    <p:sldId id="348" r:id="rId24"/>
    <p:sldId id="337" r:id="rId25"/>
    <p:sldId id="345" r:id="rId26"/>
    <p:sldId id="346" r:id="rId27"/>
    <p:sldId id="339" r:id="rId28"/>
    <p:sldId id="338" r:id="rId29"/>
    <p:sldId id="314" r:id="rId30"/>
    <p:sldId id="324" r:id="rId31"/>
    <p:sldId id="315" r:id="rId32"/>
    <p:sldId id="30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140E4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576" autoAdjust="0"/>
  </p:normalViewPr>
  <p:slideViewPr>
    <p:cSldViewPr>
      <p:cViewPr varScale="1">
        <p:scale>
          <a:sx n="69" d="100"/>
          <a:sy n="69" d="100"/>
        </p:scale>
        <p:origin x="-552" y="-102"/>
      </p:cViewPr>
      <p:guideLst>
        <p:guide orient="horz" pos="2160"/>
        <p:guide pos="2880"/>
      </p:guideLst>
    </p:cSldViewPr>
  </p:slideViewPr>
  <p:outlineViewPr>
    <p:cViewPr>
      <p:scale>
        <a:sx n="33" d="100"/>
        <a:sy n="33" d="100"/>
      </p:scale>
      <p:origin x="0" y="12390"/>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11/18/2012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F4443-75DC-4DB7-B200-798A7E9FB55F}" type="datetimeFigureOut">
              <a:rPr lang="en-US" smtClean="0"/>
              <a:pPr/>
              <a:t>11/18/2012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D5F59-B52B-4BA0-A176-3CD9F0F249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39F11-7852-458C-B821-A5FB853C18C9}" type="slidenum">
              <a:rPr lang="en-US"/>
              <a:pPr/>
              <a:t>23</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525963"/>
          </a:xfrm>
          <a:noFill/>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11/18/2012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11/18/2012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11/18/2012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11/18/2012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11/18/2012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Users\Owner\AppData\Local\Microsoft\Windows\Temporary%20Internet%20Files\Content.IE5\KFQ5VVPV\MS900441637%5b1%5d.wav" TargetMode="External"/><Relationship Id="rId5" Type="http://schemas.openxmlformats.org/officeDocument/2006/relationships/image" Target="../media/image4.gif"/><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audio" Target="file:///C:\Users\Owner\AppData\Local\Microsoft\Windows\Temporary%20Internet%20Files\Content.IE5\KFQ5VVPV\MS900441637%5b1%5d.wav" TargetMode="External"/><Relationship Id="rId5" Type="http://schemas.openxmlformats.org/officeDocument/2006/relationships/image" Target="../media/image8.png"/><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audio" Target="file:///C:\Users\Owner\AppData\Local\Microsoft\Windows\Temporary%20Internet%20Files\Content.IE5\KFQ5VVPV\MS900441637%5b1%5d.wav" TargetMode="External"/><Relationship Id="rId5" Type="http://schemas.openxmlformats.org/officeDocument/2006/relationships/image" Target="../media/image8.png"/><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audio" Target="file:///C:\Users\Owner\AppData\Local\Microsoft\Windows\Temporary%20Internet%20Files\Content.IE5\KFQ5VVPV\MS900441637%5b1%5d.wav" TargetMode="External"/><Relationship Id="rId5" Type="http://schemas.openxmlformats.org/officeDocument/2006/relationships/image" Target="../media/image8.png"/><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audio" Target="file:///C:\Users\Owner\AppData\Local\Microsoft\Windows\Temporary%20Internet%20Files\Content.IE5\KFQ5VVPV\MS900441637%5b1%5d.wav" TargetMode="External"/><Relationship Id="rId5" Type="http://schemas.openxmlformats.org/officeDocument/2006/relationships/image" Target="../media/image8.pn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audio" Target="file:///C:\Users\Owner\AppData\Local\Microsoft\Windows\Temporary%20Internet%20Files\Content.IE5\KFQ5VVPV\MS900441637%5b1%5d.wav" TargetMode="External"/><Relationship Id="rId5" Type="http://schemas.openxmlformats.org/officeDocument/2006/relationships/image" Target="../media/image8.png"/><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fontScale="92500" lnSpcReduction="10000"/>
          </a:bodyPr>
          <a:lstStyle/>
          <a:p>
            <a:r>
              <a:rPr lang="en-US" sz="3000" dirty="0" smtClean="0"/>
              <a:t>Reaching (Y)our Potential</a:t>
            </a:r>
          </a:p>
          <a:p>
            <a:r>
              <a:rPr lang="en-US" sz="3000" dirty="0" smtClean="0"/>
              <a:t>Philippians 1:6 (AMP) </a:t>
            </a:r>
            <a:r>
              <a:rPr lang="en-US" sz="3000" baseline="30000" dirty="0" smtClean="0"/>
              <a:t>6 </a:t>
            </a:r>
            <a:r>
              <a:rPr lang="en-US" sz="3000" dirty="0" smtClean="0"/>
              <a:t>And I am convinced </a:t>
            </a:r>
            <a:r>
              <a:rPr lang="en-US" sz="3000" i="1" dirty="0" smtClean="0"/>
              <a:t>and</a:t>
            </a:r>
            <a:r>
              <a:rPr lang="en-US" sz="3000" dirty="0" smtClean="0"/>
              <a:t> sure of this very thing, that He Who began a good work in you will continue until the day of Jesus Christ [right up to the time of His return], developing [that good work] </a:t>
            </a:r>
            <a:r>
              <a:rPr lang="en-US" sz="3000" i="1" dirty="0" smtClean="0"/>
              <a:t>and</a:t>
            </a:r>
            <a:r>
              <a:rPr lang="en-US" sz="3000" dirty="0" smtClean="0"/>
              <a:t> perfecting </a:t>
            </a:r>
            <a:r>
              <a:rPr lang="en-US" sz="3000" i="1" dirty="0" smtClean="0"/>
              <a:t>and</a:t>
            </a:r>
            <a:r>
              <a:rPr lang="en-US" sz="3000" dirty="0" smtClean="0"/>
              <a:t> bringing it to full completion in you.</a:t>
            </a:r>
          </a:p>
          <a:p>
            <a:r>
              <a:rPr lang="en-US" sz="3000" dirty="0" smtClean="0"/>
              <a:t>Colossians 1:28-29 (NASB) </a:t>
            </a:r>
            <a:r>
              <a:rPr lang="en-US" sz="3000" baseline="30000" dirty="0" smtClean="0"/>
              <a:t>28 </a:t>
            </a:r>
            <a:r>
              <a:rPr lang="en-US" sz="3000" dirty="0" smtClean="0"/>
              <a:t> We proclaim Him, admonishing every man and teaching every man with all wisdom, so that we may present every man complete in Christ. </a:t>
            </a:r>
            <a:r>
              <a:rPr lang="en-US" sz="3000" baseline="30000" dirty="0" smtClean="0"/>
              <a:t>29 </a:t>
            </a:r>
            <a:r>
              <a:rPr lang="en-US" sz="3000" dirty="0" smtClean="0"/>
              <a:t> For this purpose also I labor, striving according to His power, which mightily works within me.</a:t>
            </a:r>
            <a:r>
              <a:rPr lang="en-US" dirty="0" smtClean="0"/>
              <a:t/>
            </a:r>
            <a:br>
              <a:rPr lang="en-US" dirty="0" smtClean="0"/>
            </a:b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362200" y="939225"/>
            <a:ext cx="5486400" cy="584775"/>
          </a:xfrm>
          <a:prstGeom prst="rect">
            <a:avLst/>
          </a:prstGeom>
          <a:noFill/>
          <a:ln w="28575" algn="ctr">
            <a:noFill/>
            <a:miter lim="800000"/>
            <a:headEnd/>
            <a:tailEnd/>
          </a:ln>
        </p:spPr>
        <p:txBody>
          <a:bodyPr wrap="square">
            <a:spAutoFit/>
          </a:bodyPr>
          <a:lstStyle/>
          <a:p>
            <a:pPr eaLnBrk="0" hangingPunct="0"/>
            <a:r>
              <a:rPr lang="en-US" sz="3200" b="1" dirty="0" smtClean="0">
                <a:solidFill>
                  <a:srgbClr val="0E6EBA"/>
                </a:solidFill>
              </a:rPr>
              <a:t>Faith in Action</a:t>
            </a:r>
            <a:endParaRPr lang="en-US" sz="3200" b="1" dirty="0">
              <a:solidFill>
                <a:srgbClr val="0E6EBA"/>
              </a:solidFill>
            </a:endParaRPr>
          </a:p>
        </p:txBody>
      </p:sp>
      <p:pic>
        <p:nvPicPr>
          <p:cNvPr id="6" name="Content Placeholder 3" descr="Vitality Index scan.jpg"/>
          <p:cNvPicPr>
            <a:picLocks noChangeAspect="1"/>
          </p:cNvPicPr>
          <p:nvPr/>
        </p:nvPicPr>
        <p:blipFill>
          <a:blip r:embed="rId2" cstate="print"/>
          <a:srcRect l="35752" t="48889" r="34316" b="16667"/>
          <a:stretch>
            <a:fillRect/>
          </a:stretch>
        </p:blipFill>
        <p:spPr>
          <a:xfrm>
            <a:off x="3581400" y="2209800"/>
            <a:ext cx="3805084" cy="3276600"/>
          </a:xfrm>
          <a:prstGeom prst="rect">
            <a:avLst/>
          </a:prstGeom>
          <a:noFill/>
        </p:spPr>
      </p:pic>
      <p:sp>
        <p:nvSpPr>
          <p:cNvPr id="7" name="Oval 6"/>
          <p:cNvSpPr/>
          <p:nvPr/>
        </p:nvSpPr>
        <p:spPr>
          <a:xfrm>
            <a:off x="5334000" y="3429000"/>
            <a:ext cx="1905000" cy="1905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F0000"/>
                </a:solidFill>
                <a:effectLst>
                  <a:outerShdw blurRad="38100" dist="38100" dir="2700000" algn="tl">
                    <a:srgbClr val="000000">
                      <a:alpha val="43137"/>
                    </a:srgbClr>
                  </a:outerShdw>
                </a:effectLst>
              </a:rPr>
              <a:t>_</a:t>
            </a:r>
            <a:endParaRPr lang="en-US" sz="8000" dirty="0">
              <a:solidFill>
                <a:srgbClr val="FF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How REVEAL Top Churches Deliver Spiritual Growth – top 5%</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Vitality Index scan.jpg"/>
          <p:cNvPicPr>
            <a:picLocks noChangeAspect="1"/>
          </p:cNvPicPr>
          <p:nvPr/>
        </p:nvPicPr>
        <p:blipFill>
          <a:blip r:embed="rId2" cstate="print"/>
          <a:stretch>
            <a:fillRect/>
          </a:stretch>
        </p:blipFill>
        <p:spPr>
          <a:xfrm>
            <a:off x="0" y="0"/>
            <a:ext cx="9164858" cy="6858000"/>
          </a:xfrm>
          <a:prstGeom prst="rect">
            <a:avLst/>
          </a:prstGeom>
          <a:noFill/>
        </p:spPr>
      </p:pic>
      <p:sp>
        <p:nvSpPr>
          <p:cNvPr id="4" name="Oval 3"/>
          <p:cNvSpPr/>
          <p:nvPr/>
        </p:nvSpPr>
        <p:spPr>
          <a:xfrm rot="20707374">
            <a:off x="2133600" y="2803423"/>
            <a:ext cx="1905000" cy="1905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F0000"/>
                </a:solidFill>
                <a:effectLst>
                  <a:outerShdw blurRad="38100" dist="38100" dir="2700000" algn="tl">
                    <a:srgbClr val="000000">
                      <a:alpha val="43137"/>
                    </a:srgbClr>
                  </a:outerShdw>
                </a:effectLst>
              </a:rPr>
              <a:t>74</a:t>
            </a:r>
            <a:endParaRPr lang="en-US" sz="8000" dirty="0">
              <a:solidFill>
                <a:srgbClr val="FF0000"/>
              </a:solidFill>
              <a:effectLst>
                <a:outerShdw blurRad="38100" dist="38100" dir="2700000" algn="tl">
                  <a:srgbClr val="000000">
                    <a:alpha val="43137"/>
                  </a:srgbClr>
                </a:outerShdw>
              </a:effectLst>
            </a:endParaRPr>
          </a:p>
        </p:txBody>
      </p:sp>
      <p:sp>
        <p:nvSpPr>
          <p:cNvPr id="5" name="Arc 4"/>
          <p:cNvSpPr/>
          <p:nvPr/>
        </p:nvSpPr>
        <p:spPr>
          <a:xfrm flipV="1">
            <a:off x="5661880" y="2819400"/>
            <a:ext cx="2154682" cy="1277018"/>
          </a:xfrm>
          <a:prstGeom prst="arc">
            <a:avLst>
              <a:gd name="adj1" fmla="val 11154735"/>
              <a:gd name="adj2" fmla="val 21180152"/>
            </a:avLst>
          </a:prstGeom>
          <a:ln w="889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rot="10800000" flipV="1">
            <a:off x="5638801" y="3066382"/>
            <a:ext cx="2154682" cy="1277018"/>
          </a:xfrm>
          <a:prstGeom prst="arc">
            <a:avLst>
              <a:gd name="adj1" fmla="val 11154735"/>
              <a:gd name="adj2" fmla="val 21180152"/>
            </a:avLst>
          </a:prstGeom>
          <a:ln w="889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liver Spiritual Growth Scan.jpg"/>
          <p:cNvPicPr>
            <a:picLocks noGrp="1" noChangeAspect="1"/>
          </p:cNvPicPr>
          <p:nvPr>
            <p:ph idx="1"/>
          </p:nvPr>
        </p:nvPicPr>
        <p:blipFill>
          <a:blip r:embed="rId2" cstate="print"/>
          <a:stretch>
            <a:fillRect/>
          </a:stretch>
        </p:blipFill>
        <p:spPr>
          <a:xfrm>
            <a:off x="-36860" y="0"/>
            <a:ext cx="9180859" cy="6906472"/>
          </a:xfr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Intentional Spiritual Growth </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S900441637[1].wav">
            <a:hlinkClick r:id="" action="ppaction://media"/>
          </p:cNvPr>
          <p:cNvPicPr>
            <a:picLocks noRot="1" noChangeAspect="1"/>
          </p:cNvPicPr>
          <p:nvPr>
            <a:audioFile r:link="rId1"/>
          </p:nvPr>
        </p:nvPicPr>
        <p:blipFill>
          <a:blip r:embed="rId3" cstate="print"/>
          <a:stretch>
            <a:fillRect/>
          </a:stretch>
        </p:blipFill>
        <p:spPr>
          <a:xfrm>
            <a:off x="6096000" y="-304800"/>
            <a:ext cx="304800" cy="304800"/>
          </a:xfrm>
          <a:prstGeom prst="rect">
            <a:avLst/>
          </a:prstGeom>
        </p:spPr>
      </p:pic>
      <p:sp>
        <p:nvSpPr>
          <p:cNvPr id="4" name="Content Placeholder 2"/>
          <p:cNvSpPr txBox="1">
            <a:spLocks/>
          </p:cNvSpPr>
          <p:nvPr/>
        </p:nvSpPr>
        <p:spPr>
          <a:xfrm>
            <a:off x="304800" y="6096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How would you describe your current pace of spiritual growth?</a:t>
            </a:r>
          </a:p>
          <a:p>
            <a:pPr marL="742950" marR="0" lvl="1" indent="-285750" algn="l" defTabSz="914400" rtl="0" eaLnBrk="1" fontAlgn="auto" latinLnBrk="0" hangingPunct="1">
              <a:lnSpc>
                <a:spcPct val="100000"/>
              </a:lnSpc>
              <a:spcBef>
                <a:spcPct val="20000"/>
              </a:spcBef>
              <a:spcAft>
                <a:spcPts val="0"/>
              </a:spcAft>
              <a:buClrTx/>
              <a:buSzTx/>
              <a:buFontTx/>
              <a:buBlip>
                <a:blip r:embed="rId5"/>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 am in a season of rapid spiritual growth</a:t>
            </a:r>
          </a:p>
        </p:txBody>
      </p:sp>
      <p:sp>
        <p:nvSpPr>
          <p:cNvPr id="6" name="Rounded Rectangle 5"/>
          <p:cNvSpPr/>
          <p:nvPr/>
        </p:nvSpPr>
        <p:spPr>
          <a:xfrm>
            <a:off x="2743200" y="2743200"/>
            <a:ext cx="35052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FF0000"/>
                </a:solidFill>
                <a:effectLst>
                  <a:outerShdw blurRad="38100" dist="38100" dir="2700000" algn="tl">
                    <a:schemeClr val="bg1">
                      <a:alpha val="43000"/>
                    </a:schemeClr>
                  </a:outerShdw>
                </a:effectLst>
              </a:rPr>
              <a:t>9%</a:t>
            </a:r>
            <a:endParaRPr lang="en-US" sz="9600" dirty="0">
              <a:solidFill>
                <a:srgbClr val="FF0000"/>
              </a:solidFill>
              <a:effectLst>
                <a:outerShdw blurRad="38100" dist="38100" dir="2700000" algn="tl">
                  <a:schemeClr val="bg1">
                    <a:alpha val="43000"/>
                  </a:scheme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1" presetClass="mediacall" presetSubtype="0" fill="hold" nodeType="withEffect">
                                  <p:stCondLst>
                                    <p:cond delay="0"/>
                                  </p:stCondLst>
                                  <p:childTnLst>
                                    <p:cmd type="call" cmd="playFrom(0.0)">
                                      <p:cBhvr>
                                        <p:cTn id="12" dur="54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6096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How would you describe your current pace of spiritual growth?</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 am growing at a moderate but not rapid rate</a:t>
            </a:r>
          </a:p>
        </p:txBody>
      </p:sp>
      <p:sp>
        <p:nvSpPr>
          <p:cNvPr id="3" name="Rounded Rectangle 2"/>
          <p:cNvSpPr/>
          <p:nvPr/>
        </p:nvSpPr>
        <p:spPr>
          <a:xfrm>
            <a:off x="2743200" y="2743200"/>
            <a:ext cx="35052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FF0000"/>
                </a:solidFill>
                <a:effectLst>
                  <a:outerShdw blurRad="38100" dist="38100" dir="2700000" algn="tl">
                    <a:schemeClr val="bg1">
                      <a:alpha val="43000"/>
                    </a:schemeClr>
                  </a:outerShdw>
                </a:effectLst>
              </a:rPr>
              <a:t>28%</a:t>
            </a:r>
            <a:endParaRPr lang="en-US" sz="9600" dirty="0">
              <a:solidFill>
                <a:srgbClr val="FF0000"/>
              </a:solidFill>
              <a:effectLst>
                <a:outerShdw blurRad="38100" dist="38100" dir="2700000" algn="tl">
                  <a:schemeClr val="bg1">
                    <a:alpha val="43000"/>
                  </a:schemeClr>
                </a:outerShdw>
              </a:effectLst>
            </a:endParaRPr>
          </a:p>
        </p:txBody>
      </p:sp>
      <p:pic>
        <p:nvPicPr>
          <p:cNvPr id="5" name="MS900441637[1].wav">
            <a:hlinkClick r:id="" action="ppaction://media"/>
          </p:cNvPr>
          <p:cNvPicPr>
            <a:picLocks noRot="1" noChangeAspect="1"/>
          </p:cNvPicPr>
          <p:nvPr>
            <a:audioFile r:link="rId1"/>
          </p:nvPr>
        </p:nvPicPr>
        <p:blipFill>
          <a:blip r:embed="rId5" cstate="print"/>
          <a:stretch>
            <a:fillRect/>
          </a:stretch>
        </p:blipFill>
        <p:spPr>
          <a:xfrm>
            <a:off x="6096000" y="-3048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1" presetClass="mediacall" presetSubtype="0" fill="hold" nodeType="withEffect">
                                  <p:stCondLst>
                                    <p:cond delay="0"/>
                                  </p:stCondLst>
                                  <p:childTnLst>
                                    <p:cmd type="call" cmd="playFrom(0.0)">
                                      <p:cBhvr>
                                        <p:cTn id="12" dur="54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6096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How would you describe your current pace of spiritual growth?</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 am growing at a slow but steady rate</a:t>
            </a:r>
          </a:p>
        </p:txBody>
      </p:sp>
      <p:sp>
        <p:nvSpPr>
          <p:cNvPr id="3" name="Rounded Rectangle 2"/>
          <p:cNvSpPr/>
          <p:nvPr/>
        </p:nvSpPr>
        <p:spPr>
          <a:xfrm>
            <a:off x="2743200" y="2743200"/>
            <a:ext cx="35052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FF0000"/>
                </a:solidFill>
                <a:effectLst>
                  <a:outerShdw blurRad="38100" dist="38100" dir="2700000" algn="tl">
                    <a:schemeClr val="bg1">
                      <a:alpha val="43000"/>
                    </a:schemeClr>
                  </a:outerShdw>
                </a:effectLst>
              </a:rPr>
              <a:t>28%</a:t>
            </a:r>
            <a:endParaRPr lang="en-US" sz="9600" dirty="0">
              <a:solidFill>
                <a:srgbClr val="FF0000"/>
              </a:solidFill>
              <a:effectLst>
                <a:outerShdw blurRad="38100" dist="38100" dir="2700000" algn="tl">
                  <a:schemeClr val="bg1">
                    <a:alpha val="43000"/>
                  </a:schemeClr>
                </a:outerShdw>
              </a:effectLst>
            </a:endParaRPr>
          </a:p>
        </p:txBody>
      </p:sp>
      <p:pic>
        <p:nvPicPr>
          <p:cNvPr id="5" name="MS900441637[1].wav">
            <a:hlinkClick r:id="" action="ppaction://media"/>
          </p:cNvPr>
          <p:cNvPicPr>
            <a:picLocks noRot="1" noChangeAspect="1"/>
          </p:cNvPicPr>
          <p:nvPr>
            <a:audioFile r:link="rId1"/>
          </p:nvPr>
        </p:nvPicPr>
        <p:blipFill>
          <a:blip r:embed="rId5" cstate="print"/>
          <a:stretch>
            <a:fillRect/>
          </a:stretch>
        </p:blipFill>
        <p:spPr>
          <a:xfrm>
            <a:off x="6096000" y="-3048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1" presetClass="mediacall" presetSubtype="0" fill="hold" nodeType="withEffect">
                                  <p:stCondLst>
                                    <p:cond delay="0"/>
                                  </p:stCondLst>
                                  <p:childTnLst>
                                    <p:cmd type="call" cmd="playFrom(0.0)">
                                      <p:cBhvr>
                                        <p:cTn id="12" dur="54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6096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How would you describe your current pace of spiritual growth?</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 am content with staying right where I am at</a:t>
            </a:r>
          </a:p>
        </p:txBody>
      </p:sp>
      <p:sp>
        <p:nvSpPr>
          <p:cNvPr id="3" name="Rounded Rectangle 2"/>
          <p:cNvSpPr/>
          <p:nvPr/>
        </p:nvSpPr>
        <p:spPr>
          <a:xfrm>
            <a:off x="2743200" y="2743200"/>
            <a:ext cx="35052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FF0000"/>
                </a:solidFill>
                <a:effectLst>
                  <a:outerShdw blurRad="38100" dist="38100" dir="2700000" algn="tl">
                    <a:schemeClr val="bg1">
                      <a:alpha val="43000"/>
                    </a:schemeClr>
                  </a:outerShdw>
                </a:effectLst>
              </a:rPr>
              <a:t>7%</a:t>
            </a:r>
            <a:endParaRPr lang="en-US" sz="9600" dirty="0">
              <a:solidFill>
                <a:srgbClr val="FF0000"/>
              </a:solidFill>
              <a:effectLst>
                <a:outerShdw blurRad="38100" dist="38100" dir="2700000" algn="tl">
                  <a:schemeClr val="bg1">
                    <a:alpha val="43000"/>
                  </a:schemeClr>
                </a:outerShdw>
              </a:effectLst>
            </a:endParaRPr>
          </a:p>
        </p:txBody>
      </p:sp>
      <p:pic>
        <p:nvPicPr>
          <p:cNvPr id="5" name="MS900441637[1].wav">
            <a:hlinkClick r:id="" action="ppaction://media"/>
          </p:cNvPr>
          <p:cNvPicPr>
            <a:picLocks noRot="1" noChangeAspect="1"/>
          </p:cNvPicPr>
          <p:nvPr>
            <a:audioFile r:link="rId1"/>
          </p:nvPr>
        </p:nvPicPr>
        <p:blipFill>
          <a:blip r:embed="rId5" cstate="print"/>
          <a:stretch>
            <a:fillRect/>
          </a:stretch>
        </p:blipFill>
        <p:spPr>
          <a:xfrm>
            <a:off x="6096000" y="-3048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1" presetClass="mediacall" presetSubtype="0" fill="hold" nodeType="withEffect">
                                  <p:stCondLst>
                                    <p:cond delay="0"/>
                                  </p:stCondLst>
                                  <p:childTnLst>
                                    <p:cmd type="call" cmd="playFrom(0.0)">
                                      <p:cBhvr>
                                        <p:cTn id="12" dur="54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6096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How would you describe your current pace of spiritual growth?</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 have stalled spiritually</a:t>
            </a:r>
          </a:p>
        </p:txBody>
      </p:sp>
      <p:sp>
        <p:nvSpPr>
          <p:cNvPr id="3" name="Rounded Rectangle 2"/>
          <p:cNvSpPr/>
          <p:nvPr/>
        </p:nvSpPr>
        <p:spPr>
          <a:xfrm>
            <a:off x="2743200" y="2743200"/>
            <a:ext cx="35052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FF0000"/>
                </a:solidFill>
                <a:effectLst>
                  <a:outerShdw blurRad="38100" dist="38100" dir="2700000" algn="tl">
                    <a:schemeClr val="bg1">
                      <a:alpha val="43000"/>
                    </a:schemeClr>
                  </a:outerShdw>
                </a:effectLst>
              </a:rPr>
              <a:t>28%</a:t>
            </a:r>
            <a:endParaRPr lang="en-US" sz="9600" dirty="0">
              <a:solidFill>
                <a:srgbClr val="FF0000"/>
              </a:solidFill>
              <a:effectLst>
                <a:outerShdw blurRad="38100" dist="38100" dir="2700000" algn="tl">
                  <a:schemeClr val="bg1">
                    <a:alpha val="43000"/>
                  </a:schemeClr>
                </a:outerShdw>
              </a:effectLst>
            </a:endParaRPr>
          </a:p>
        </p:txBody>
      </p:sp>
      <p:pic>
        <p:nvPicPr>
          <p:cNvPr id="5" name="MS900441637[1].wav">
            <a:hlinkClick r:id="" action="ppaction://media"/>
          </p:cNvPr>
          <p:cNvPicPr>
            <a:picLocks noRot="1" noChangeAspect="1"/>
          </p:cNvPicPr>
          <p:nvPr>
            <a:audioFile r:link="rId1"/>
          </p:nvPr>
        </p:nvPicPr>
        <p:blipFill>
          <a:blip r:embed="rId5" cstate="print"/>
          <a:stretch>
            <a:fillRect/>
          </a:stretch>
        </p:blipFill>
        <p:spPr>
          <a:xfrm>
            <a:off x="6096000" y="-3048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1" presetClass="mediacall" presetSubtype="0" fill="hold" nodeType="withEffect">
                                  <p:stCondLst>
                                    <p:cond delay="0"/>
                                  </p:stCondLst>
                                  <p:childTnLst>
                                    <p:cmd type="call" cmd="playFrom(0.0)">
                                      <p:cBhvr>
                                        <p:cTn id="12" dur="54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Process of Completion</a:t>
            </a:r>
            <a:endParaRPr lang="en-US" dirty="0"/>
          </a:p>
        </p:txBody>
      </p:sp>
      <p:sp>
        <p:nvSpPr>
          <p:cNvPr id="4" name="Subtitle 2"/>
          <p:cNvSpPr txBox="1">
            <a:spLocks/>
          </p:cNvSpPr>
          <p:nvPr/>
        </p:nvSpPr>
        <p:spPr>
          <a:xfrm>
            <a:off x="1447800" y="3962400"/>
            <a:ext cx="6400800" cy="1752600"/>
          </a:xfrm>
          <a:prstGeom prst="rect">
            <a:avLst/>
          </a:prstGeom>
        </p:spPr>
        <p:txBody>
          <a:bodyPr vert="horz" lIns="91440" tIns="45720" rIns="91440" bIns="45720" rtlCol="0">
            <a:normAutofit/>
          </a:bodyPr>
          <a:lstStyle/>
          <a:p>
            <a:pPr lvl="0" algn="ctr">
              <a:spcBef>
                <a:spcPct val="20000"/>
              </a:spcBef>
              <a:defRPr/>
            </a:pPr>
            <a:r>
              <a:rPr lang="en-US" sz="2800" smtClean="0"/>
              <a:t>Reaching (Y)our Potential</a:t>
            </a:r>
            <a:endParaRPr kumimoji="0" lang="en-US" sz="2800" b="0" i="0" u="none" strike="noStrike" kern="1200" cap="none" spc="0" normalizeH="0" baseline="0" noProof="0" dirty="0">
              <a:ln>
                <a:noFill/>
              </a:ln>
              <a:solidFill>
                <a:schemeClr val="tx1">
                  <a:tint val="75000"/>
                </a:schemeClr>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6096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Have you ever had a time in your life that you have</a:t>
            </a:r>
            <a:r>
              <a:rPr kumimoji="0" lang="en-US" sz="2800" b="0" i="0" u="none" strike="noStrike" kern="1200" cap="none" spc="0" normalizeH="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stalled spiritually</a:t>
            </a: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Yes</a:t>
            </a:r>
          </a:p>
        </p:txBody>
      </p:sp>
      <p:sp>
        <p:nvSpPr>
          <p:cNvPr id="3" name="Rounded Rectangle 2"/>
          <p:cNvSpPr/>
          <p:nvPr/>
        </p:nvSpPr>
        <p:spPr>
          <a:xfrm>
            <a:off x="2743200" y="2743200"/>
            <a:ext cx="35052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FF0000"/>
                </a:solidFill>
                <a:effectLst>
                  <a:outerShdw blurRad="38100" dist="38100" dir="2700000" algn="tl">
                    <a:schemeClr val="bg1">
                      <a:alpha val="43000"/>
                    </a:schemeClr>
                  </a:outerShdw>
                </a:effectLst>
              </a:rPr>
              <a:t>91%</a:t>
            </a:r>
            <a:endParaRPr lang="en-US" sz="9600" dirty="0">
              <a:solidFill>
                <a:srgbClr val="FF0000"/>
              </a:solidFill>
              <a:effectLst>
                <a:outerShdw blurRad="38100" dist="38100" dir="2700000" algn="tl">
                  <a:schemeClr val="bg1">
                    <a:alpha val="43000"/>
                  </a:schemeClr>
                </a:outerShdw>
              </a:effectLst>
            </a:endParaRPr>
          </a:p>
        </p:txBody>
      </p:sp>
      <p:pic>
        <p:nvPicPr>
          <p:cNvPr id="5" name="MS900441637[1].wav">
            <a:hlinkClick r:id="" action="ppaction://media"/>
          </p:cNvPr>
          <p:cNvPicPr>
            <a:picLocks noRot="1" noChangeAspect="1"/>
          </p:cNvPicPr>
          <p:nvPr>
            <a:audioFile r:link="rId1"/>
          </p:nvPr>
        </p:nvPicPr>
        <p:blipFill>
          <a:blip r:embed="rId5" cstate="print"/>
          <a:stretch>
            <a:fillRect/>
          </a:stretch>
        </p:blipFill>
        <p:spPr>
          <a:xfrm>
            <a:off x="6096000" y="-3048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1" presetClass="mediacall" presetSubtype="0" fill="hold" nodeType="withEffect">
                                  <p:stCondLst>
                                    <p:cond delay="0"/>
                                  </p:stCondLst>
                                  <p:childTnLst>
                                    <p:cmd type="call" cmd="playFrom(0.0)">
                                      <p:cBhvr>
                                        <p:cTn id="12" dur="54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2052" name="Picture 4" descr="http://primo-auto.com/yahoo_site_admin/assets/images/shop12.249154755_std.jpg"/>
          <p:cNvPicPr>
            <a:picLocks noChangeAspect="1" noChangeArrowheads="1"/>
          </p:cNvPicPr>
          <p:nvPr/>
        </p:nvPicPr>
        <p:blipFill>
          <a:blip r:embed="rId2" cstate="print"/>
          <a:srcRect/>
          <a:stretch>
            <a:fillRect/>
          </a:stretch>
        </p:blipFill>
        <p:spPr bwMode="auto">
          <a:xfrm>
            <a:off x="0" y="152400"/>
            <a:ext cx="9186530" cy="67056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8130" name="Picture 2" descr="http://farm5.staticflickr.com/4002/4567210851_e75bda103f_z.jpg"/>
          <p:cNvPicPr>
            <a:picLocks noChangeAspect="1" noChangeArrowheads="1"/>
          </p:cNvPicPr>
          <p:nvPr/>
        </p:nvPicPr>
        <p:blipFill>
          <a:blip r:embed="rId2" cstate="print"/>
          <a:srcRect l="2529" t="3704" r="2214" b="4939"/>
          <a:stretch>
            <a:fillRect/>
          </a:stretch>
        </p:blipFill>
        <p:spPr bwMode="auto">
          <a:xfrm>
            <a:off x="-590035" y="333796"/>
            <a:ext cx="9962635" cy="6524204"/>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Line 4"/>
          <p:cNvSpPr>
            <a:spLocks noChangeShapeType="1"/>
          </p:cNvSpPr>
          <p:nvPr/>
        </p:nvSpPr>
        <p:spPr bwMode="auto">
          <a:xfrm flipV="1">
            <a:off x="7162800" y="990600"/>
            <a:ext cx="0" cy="5181600"/>
          </a:xfrm>
          <a:prstGeom prst="line">
            <a:avLst/>
          </a:prstGeom>
          <a:noFill/>
          <a:ln w="57150">
            <a:solidFill>
              <a:schemeClr val="tx1"/>
            </a:solidFill>
            <a:round/>
            <a:headEnd/>
            <a:tailEnd type="triangle" w="med" len="med"/>
          </a:ln>
          <a:effectLst>
            <a:outerShdw dist="35921" dir="2700000" algn="ctr" rotWithShape="0">
              <a:schemeClr val="bg1"/>
            </a:outerShdw>
          </a:effectLst>
        </p:spPr>
        <p:txBody>
          <a:bodyPr/>
          <a:lstStyle/>
          <a:p>
            <a:endParaRPr lang="en-US"/>
          </a:p>
        </p:txBody>
      </p:sp>
      <p:sp>
        <p:nvSpPr>
          <p:cNvPr id="96261" name="Rectangle 5"/>
          <p:cNvSpPr>
            <a:spLocks noChangeArrowheads="1"/>
          </p:cNvSpPr>
          <p:nvPr/>
        </p:nvSpPr>
        <p:spPr bwMode="auto">
          <a:xfrm>
            <a:off x="6019800" y="685800"/>
            <a:ext cx="1066800" cy="533400"/>
          </a:xfrm>
          <a:prstGeom prst="rect">
            <a:avLst/>
          </a:prstGeom>
          <a:noFill/>
          <a:ln w="9525">
            <a:noFill/>
            <a:miter lim="800000"/>
            <a:headEnd/>
            <a:tailEnd/>
          </a:ln>
          <a:effectLst>
            <a:outerShdw dist="35921" dir="2700000" algn="ctr" rotWithShape="0">
              <a:schemeClr val="bg1"/>
            </a:outerShdw>
          </a:effectLst>
        </p:spPr>
        <p:txBody>
          <a:bodyPr/>
          <a:lstStyle/>
          <a:p>
            <a:pPr marL="342900" indent="-342900" algn="l">
              <a:spcBef>
                <a:spcPct val="20000"/>
              </a:spcBef>
              <a:buFont typeface="Wingdings" pitchFamily="2" charset="2"/>
              <a:buNone/>
            </a:pPr>
            <a:r>
              <a:rPr lang="en-US" sz="2800" dirty="0"/>
              <a:t>Ideal</a:t>
            </a:r>
          </a:p>
        </p:txBody>
      </p:sp>
      <p:sp>
        <p:nvSpPr>
          <p:cNvPr id="96263" name="Line 7"/>
          <p:cNvSpPr>
            <a:spLocks noChangeShapeType="1"/>
          </p:cNvSpPr>
          <p:nvPr/>
        </p:nvSpPr>
        <p:spPr bwMode="auto">
          <a:xfrm>
            <a:off x="7162800" y="914400"/>
            <a:ext cx="1219200" cy="0"/>
          </a:xfrm>
          <a:prstGeom prst="line">
            <a:avLst/>
          </a:prstGeom>
          <a:noFill/>
          <a:ln w="57150">
            <a:solidFill>
              <a:schemeClr val="tx1"/>
            </a:solidFill>
            <a:round/>
            <a:headEnd/>
            <a:tailEnd/>
          </a:ln>
          <a:effectLst>
            <a:outerShdw dist="35921" dir="2700000" algn="ctr" rotWithShape="0">
              <a:schemeClr val="bg1"/>
            </a:outerShdw>
          </a:effectLst>
        </p:spPr>
        <p:txBody>
          <a:bodyPr/>
          <a:lstStyle/>
          <a:p>
            <a:endParaRPr lang="en-US"/>
          </a:p>
        </p:txBody>
      </p:sp>
      <p:sp>
        <p:nvSpPr>
          <p:cNvPr id="96264" name="Line 8"/>
          <p:cNvSpPr>
            <a:spLocks noChangeShapeType="1"/>
          </p:cNvSpPr>
          <p:nvPr/>
        </p:nvSpPr>
        <p:spPr bwMode="auto">
          <a:xfrm>
            <a:off x="7239000" y="2209800"/>
            <a:ext cx="1219200" cy="0"/>
          </a:xfrm>
          <a:prstGeom prst="line">
            <a:avLst/>
          </a:prstGeom>
          <a:noFill/>
          <a:ln w="57150">
            <a:solidFill>
              <a:schemeClr val="tx1"/>
            </a:solidFill>
            <a:round/>
            <a:headEnd/>
            <a:tailEnd/>
          </a:ln>
          <a:effectLst>
            <a:outerShdw dist="35921" dir="2700000" algn="ctr" rotWithShape="0">
              <a:schemeClr val="bg1"/>
            </a:outerShdw>
          </a:effectLst>
        </p:spPr>
        <p:txBody>
          <a:bodyPr/>
          <a:lstStyle/>
          <a:p>
            <a:endParaRPr lang="en-US"/>
          </a:p>
        </p:txBody>
      </p:sp>
      <p:sp>
        <p:nvSpPr>
          <p:cNvPr id="96265" name="Rectangle 9"/>
          <p:cNvSpPr>
            <a:spLocks noChangeArrowheads="1"/>
          </p:cNvSpPr>
          <p:nvPr/>
        </p:nvSpPr>
        <p:spPr bwMode="auto">
          <a:xfrm>
            <a:off x="6096000" y="1981200"/>
            <a:ext cx="1066800" cy="533400"/>
          </a:xfrm>
          <a:prstGeom prst="rect">
            <a:avLst/>
          </a:prstGeom>
          <a:noFill/>
          <a:ln w="9525">
            <a:noFill/>
            <a:miter lim="800000"/>
            <a:headEnd/>
            <a:tailEnd/>
          </a:ln>
          <a:effectLst>
            <a:outerShdw dist="35921" dir="2700000" algn="ctr" rotWithShape="0">
              <a:schemeClr val="bg1"/>
            </a:outerShdw>
          </a:effectLst>
        </p:spPr>
        <p:txBody>
          <a:bodyPr/>
          <a:lstStyle/>
          <a:p>
            <a:pPr marL="342900" indent="-342900" algn="l">
              <a:spcBef>
                <a:spcPct val="20000"/>
              </a:spcBef>
              <a:buFont typeface="Wingdings" pitchFamily="2" charset="2"/>
              <a:buNone/>
            </a:pPr>
            <a:r>
              <a:rPr lang="en-US" sz="2800" dirty="0"/>
              <a:t>Real</a:t>
            </a:r>
          </a:p>
        </p:txBody>
      </p:sp>
      <p:sp>
        <p:nvSpPr>
          <p:cNvPr id="96266" name="Line 10"/>
          <p:cNvSpPr>
            <a:spLocks noChangeShapeType="1"/>
          </p:cNvSpPr>
          <p:nvPr/>
        </p:nvSpPr>
        <p:spPr bwMode="auto">
          <a:xfrm flipV="1">
            <a:off x="7391400" y="2286000"/>
            <a:ext cx="0" cy="3886200"/>
          </a:xfrm>
          <a:prstGeom prst="line">
            <a:avLst/>
          </a:prstGeom>
          <a:noFill/>
          <a:ln w="57150">
            <a:solidFill>
              <a:schemeClr val="tx1"/>
            </a:solidFill>
            <a:round/>
            <a:headEnd/>
            <a:tailEnd type="triangle" w="med" len="med"/>
          </a:ln>
          <a:effectLst>
            <a:outerShdw dist="35921" dir="2700000" algn="ctr" rotWithShape="0">
              <a:schemeClr val="bg1"/>
            </a:outerShdw>
          </a:effectLst>
        </p:spPr>
        <p:txBody>
          <a:bodyPr/>
          <a:lstStyle/>
          <a:p>
            <a:endParaRPr lang="en-US"/>
          </a:p>
        </p:txBody>
      </p:sp>
      <p:sp>
        <p:nvSpPr>
          <p:cNvPr id="96267" name="Text Box 11"/>
          <p:cNvSpPr txBox="1">
            <a:spLocks noChangeArrowheads="1"/>
          </p:cNvSpPr>
          <p:nvPr/>
        </p:nvSpPr>
        <p:spPr bwMode="auto">
          <a:xfrm>
            <a:off x="7315200" y="990600"/>
            <a:ext cx="1143000" cy="1169988"/>
          </a:xfrm>
          <a:prstGeom prst="rect">
            <a:avLst/>
          </a:prstGeom>
          <a:noFill/>
          <a:ln w="9525">
            <a:solidFill>
              <a:schemeClr val="tx1"/>
            </a:solidFill>
            <a:miter lim="800000"/>
            <a:headEnd/>
            <a:tailEnd/>
          </a:ln>
          <a:effectLst>
            <a:outerShdw blurRad="50800" dist="25400" dir="3000000" algn="ctr" rotWithShape="0">
              <a:schemeClr val="bg1"/>
            </a:outerShdw>
          </a:effectLst>
        </p:spPr>
        <p:txBody>
          <a:bodyPr/>
          <a:lstStyle/>
          <a:p>
            <a:pPr>
              <a:spcBef>
                <a:spcPct val="50000"/>
              </a:spcBef>
            </a:pPr>
            <a:endParaRPr lang="en-US" sz="900" dirty="0"/>
          </a:p>
          <a:p>
            <a:pPr>
              <a:spcBef>
                <a:spcPct val="50000"/>
              </a:spcBef>
            </a:pPr>
            <a:r>
              <a:rPr lang="en-US" sz="2800" dirty="0"/>
              <a:t>Deal</a:t>
            </a:r>
          </a:p>
        </p:txBody>
      </p:sp>
      <p:sp>
        <p:nvSpPr>
          <p:cNvPr id="10" name="Rectangle 2"/>
          <p:cNvSpPr txBox="1">
            <a:spLocks noChangeArrowheads="1"/>
          </p:cNvSpPr>
          <p:nvPr/>
        </p:nvSpPr>
        <p:spPr>
          <a:xfrm>
            <a:off x="457200" y="609600"/>
            <a:ext cx="4419600" cy="5791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reality gap – the difference between the IDEAL and the REAL and learning to DEAL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fade">
                                      <p:cBhvr>
                                        <p:cTn id="7" dur="1000"/>
                                        <p:tgtEl>
                                          <p:spTgt spid="9626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96260"/>
                                        </p:tgtEl>
                                        <p:attrNameLst>
                                          <p:attrName>style.visibility</p:attrName>
                                        </p:attrNameLst>
                                      </p:cBhvr>
                                      <p:to>
                                        <p:strVal val="visible"/>
                                      </p:to>
                                    </p:set>
                                    <p:animEffect transition="in" filter="wipe(down)">
                                      <p:cBhvr>
                                        <p:cTn id="11" dur="500"/>
                                        <p:tgtEl>
                                          <p:spTgt spid="9626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6265"/>
                                        </p:tgtEl>
                                        <p:attrNameLst>
                                          <p:attrName>style.visibility</p:attrName>
                                        </p:attrNameLst>
                                      </p:cBhvr>
                                      <p:to>
                                        <p:strVal val="visible"/>
                                      </p:to>
                                    </p:set>
                                    <p:animEffect transition="in" filter="fade">
                                      <p:cBhvr>
                                        <p:cTn id="16" dur="1000"/>
                                        <p:tgtEl>
                                          <p:spTgt spid="96265"/>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96266"/>
                                        </p:tgtEl>
                                        <p:attrNameLst>
                                          <p:attrName>style.visibility</p:attrName>
                                        </p:attrNameLst>
                                      </p:cBhvr>
                                      <p:to>
                                        <p:strVal val="visible"/>
                                      </p:to>
                                    </p:set>
                                    <p:animEffect transition="in" filter="wipe(down)">
                                      <p:cBhvr>
                                        <p:cTn id="20" dur="500"/>
                                        <p:tgtEl>
                                          <p:spTgt spid="96266"/>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36" fill="hold" grpId="0" nodeType="clickEffect">
                                  <p:stCondLst>
                                    <p:cond delay="0"/>
                                  </p:stCondLst>
                                  <p:childTnLst>
                                    <p:set>
                                      <p:cBhvr>
                                        <p:cTn id="24" dur="1" fill="hold">
                                          <p:stCondLst>
                                            <p:cond delay="0"/>
                                          </p:stCondLst>
                                        </p:cTn>
                                        <p:tgtEl>
                                          <p:spTgt spid="96267"/>
                                        </p:tgtEl>
                                        <p:attrNameLst>
                                          <p:attrName>style.visibility</p:attrName>
                                        </p:attrNameLst>
                                      </p:cBhvr>
                                      <p:to>
                                        <p:strVal val="visible"/>
                                      </p:to>
                                    </p:set>
                                    <p:anim calcmode="lin" valueType="num">
                                      <p:cBhvr>
                                        <p:cTn id="25" dur="2000" fill="hold"/>
                                        <p:tgtEl>
                                          <p:spTgt spid="96267"/>
                                        </p:tgtEl>
                                        <p:attrNameLst>
                                          <p:attrName>ppt_w</p:attrName>
                                        </p:attrNameLst>
                                      </p:cBhvr>
                                      <p:tavLst>
                                        <p:tav tm="0">
                                          <p:val>
                                            <p:strVal val="(6*min(max(#ppt_w*#ppt_h,.3),1)-7.4)/-.7*#ppt_w"/>
                                          </p:val>
                                        </p:tav>
                                        <p:tav tm="100000">
                                          <p:val>
                                            <p:strVal val="#ppt_w"/>
                                          </p:val>
                                        </p:tav>
                                      </p:tavLst>
                                    </p:anim>
                                    <p:anim calcmode="lin" valueType="num">
                                      <p:cBhvr>
                                        <p:cTn id="26" dur="2000" fill="hold"/>
                                        <p:tgtEl>
                                          <p:spTgt spid="96267"/>
                                        </p:tgtEl>
                                        <p:attrNameLst>
                                          <p:attrName>ppt_h</p:attrName>
                                        </p:attrNameLst>
                                      </p:cBhvr>
                                      <p:tavLst>
                                        <p:tav tm="0">
                                          <p:val>
                                            <p:strVal val="(6*min(max(#ppt_w*#ppt_h,.3),1)-7.4)/-.7*#ppt_h"/>
                                          </p:val>
                                        </p:tav>
                                        <p:tav tm="100000">
                                          <p:val>
                                            <p:strVal val="#ppt_h"/>
                                          </p:val>
                                        </p:tav>
                                      </p:tavLst>
                                    </p:anim>
                                    <p:anim calcmode="lin" valueType="num">
                                      <p:cBhvr>
                                        <p:cTn id="27" dur="2000" fill="hold"/>
                                        <p:tgtEl>
                                          <p:spTgt spid="96267"/>
                                        </p:tgtEl>
                                        <p:attrNameLst>
                                          <p:attrName>ppt_x</p:attrName>
                                        </p:attrNameLst>
                                      </p:cBhvr>
                                      <p:tavLst>
                                        <p:tav tm="0">
                                          <p:val>
                                            <p:fltVal val="0.5"/>
                                          </p:val>
                                        </p:tav>
                                        <p:tav tm="100000">
                                          <p:val>
                                            <p:strVal val="#ppt_x"/>
                                          </p:val>
                                        </p:tav>
                                      </p:tavLst>
                                    </p:anim>
                                    <p:anim calcmode="lin" valueType="num">
                                      <p:cBhvr>
                                        <p:cTn id="28" dur="2000" fill="hold"/>
                                        <p:tgtEl>
                                          <p:spTgt spid="9626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p:bldP spid="96261" grpId="0"/>
      <p:bldP spid="96265" grpId="0"/>
      <p:bldP spid="96266" grpId="0" animBg="1"/>
      <p:bldP spid="962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Which of the following reasons caused you to stall spiritually?</a:t>
            </a:r>
          </a:p>
          <a:p>
            <a:pPr lvl="1"/>
            <a:r>
              <a:rPr lang="en-US" dirty="0" smtClean="0"/>
              <a:t>Lack of discipline in spiritual practices (e.g. not incorporating prayer and/or bible into life)</a:t>
            </a:r>
          </a:p>
          <a:p>
            <a:pPr lvl="1"/>
            <a:r>
              <a:rPr lang="en-US" dirty="0" smtClean="0"/>
              <a:t>Letting other activities take precedence (e.g. too much TV, Internet)</a:t>
            </a:r>
          </a:p>
          <a:p>
            <a:r>
              <a:rPr lang="en-US" dirty="0" smtClean="0"/>
              <a:t>Which factors were responsible for helping you move on from being stalled spiritually?</a:t>
            </a:r>
          </a:p>
          <a:p>
            <a:pPr lvl="1"/>
            <a:r>
              <a:rPr lang="en-US" dirty="0" smtClean="0"/>
              <a:t>Connected with God in a powerful way through prayer, solitude, and/or scripture</a:t>
            </a:r>
          </a:p>
          <a:p>
            <a:pPr lvl="1"/>
            <a:r>
              <a:rPr lang="en-US" dirty="0" smtClean="0"/>
              <a:t>Shared my struggles with a spiritual friend or mentor</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5334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Like Nehemiah – People doing the work with the help of God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God effectually at work in you</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Energizing you</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Giving you the power</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Giving you the desire</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YIELD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and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COOPERATE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5334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disgrace</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Hebrews 5:12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12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You have been believers so long now that you ought to be teaching others. Instead, you need someone to teach you again the basic things about God’s word. You are like babies who need milk and cannot eat solid food. </a:t>
            </a:r>
            <a:b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b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533400"/>
            <a:ext cx="85344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 Corinthians 3:1-3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Dear brothers and sisters, when I was with you I couldn’t talk to you as I would to spiritual people. I had to talk as though you belonged to this world or as though you were infants in the Christian life.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2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I had to feed you with milk, not with solid food, because you weren’t ready for anything stronger. And you still aren’t ready,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3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for you are still controlled by your sinful nature. You are jealous of one another and quarrel with each other. Doesn’t that prove you are controlled by your sinful nature? Aren’t you living like people of the world?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As leadership – 1 Timothy 4:14-15</a:t>
            </a:r>
          </a:p>
          <a:p>
            <a:pPr lvl="1"/>
            <a:r>
              <a:rPr lang="en-US" dirty="0" smtClean="0"/>
              <a:t>Don’t </a:t>
            </a:r>
            <a:r>
              <a:rPr lang="en-US" u="sng" dirty="0" smtClean="0"/>
              <a:t>neglect</a:t>
            </a:r>
            <a:r>
              <a:rPr lang="en-US" dirty="0" smtClean="0"/>
              <a:t> the spiritual gift</a:t>
            </a:r>
          </a:p>
          <a:p>
            <a:pPr lvl="1"/>
            <a:r>
              <a:rPr lang="en-US" dirty="0" smtClean="0"/>
              <a:t>Throw yourself into your </a:t>
            </a:r>
            <a:r>
              <a:rPr lang="en-US" u="sng" dirty="0" smtClean="0"/>
              <a:t>tasks</a:t>
            </a:r>
          </a:p>
          <a:p>
            <a:pPr lvl="1"/>
            <a:r>
              <a:rPr lang="en-US" dirty="0" smtClean="0"/>
              <a:t>Stay true to what is </a:t>
            </a:r>
            <a:r>
              <a:rPr lang="en-US" u="sng" dirty="0" smtClean="0"/>
              <a:t>right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As members of the church – </a:t>
            </a:r>
            <a:r>
              <a:rPr lang="en-US" smtClean="0"/>
              <a:t>Romans 12:9-11</a:t>
            </a:r>
            <a:endParaRPr lang="en-US" dirty="0" smtClean="0"/>
          </a:p>
          <a:p>
            <a:r>
              <a:rPr lang="en-US" dirty="0" smtClean="0"/>
              <a:t>Keep your </a:t>
            </a:r>
            <a:r>
              <a:rPr lang="en-US" u="sng" dirty="0" smtClean="0"/>
              <a:t>enthusiasm</a:t>
            </a:r>
          </a:p>
          <a:p>
            <a:pPr lvl="1"/>
            <a:r>
              <a:rPr lang="en-US" dirty="0" smtClean="0"/>
              <a:t>12:11 (NLT) Never be lazy, but work hard and serve the Lord enthusiastically.</a:t>
            </a:r>
          </a:p>
          <a:p>
            <a:pPr lvl="1"/>
            <a:r>
              <a:rPr lang="en-US" dirty="0" smtClean="0"/>
              <a:t>12:11 (NASB) not lagging behind in diligence, fervent in spirit, serving the Lord;</a:t>
            </a:r>
          </a:p>
          <a:p>
            <a:pPr lvl="1"/>
            <a:r>
              <a:rPr lang="en-US" dirty="0" smtClean="0"/>
              <a:t>12:11</a:t>
            </a:r>
            <a:r>
              <a:rPr lang="en-US" b="1" dirty="0" smtClean="0"/>
              <a:t> </a:t>
            </a:r>
            <a:r>
              <a:rPr lang="en-US" dirty="0" smtClean="0"/>
              <a:t>(NIV)</a:t>
            </a:r>
            <a:r>
              <a:rPr lang="en-US" baseline="30000" dirty="0" smtClean="0"/>
              <a:t> </a:t>
            </a:r>
            <a:r>
              <a:rPr lang="en-US" dirty="0" smtClean="0"/>
              <a:t>Never be lacking in zeal, but keep your spiritual fervor, serving the Lord.</a:t>
            </a: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Catalytic Practices  </a:t>
            </a:r>
            <a:endParaRPr lang="en-US" dirty="0"/>
          </a:p>
        </p:txBody>
      </p:sp>
      <p:sp>
        <p:nvSpPr>
          <p:cNvPr id="3" name="Content Placeholder 2"/>
          <p:cNvSpPr>
            <a:spLocks noGrp="1"/>
          </p:cNvSpPr>
          <p:nvPr>
            <p:ph idx="1"/>
          </p:nvPr>
        </p:nvSpPr>
        <p:spPr/>
        <p:txBody>
          <a:bodyPr>
            <a:normAutofit/>
          </a:bodyPr>
          <a:lstStyle/>
          <a:p>
            <a:r>
              <a:rPr lang="en-US" dirty="0" smtClean="0"/>
              <a:t>Nehemiah 6:15-16</a:t>
            </a:r>
          </a:p>
          <a:p>
            <a:pPr lvl="1"/>
            <a:r>
              <a:rPr lang="en-US" u="sng" dirty="0" smtClean="0"/>
              <a:t>This</a:t>
            </a:r>
            <a:r>
              <a:rPr lang="en-US" dirty="0" smtClean="0"/>
              <a:t> work had been done</a:t>
            </a:r>
          </a:p>
          <a:p>
            <a:pPr lvl="1"/>
            <a:r>
              <a:rPr lang="en-US" dirty="0" smtClean="0"/>
              <a:t>With the </a:t>
            </a:r>
            <a:r>
              <a:rPr lang="en-US" u="sng" dirty="0" smtClean="0"/>
              <a:t>help</a:t>
            </a:r>
            <a:r>
              <a:rPr lang="en-US" dirty="0" smtClean="0"/>
              <a:t> of God</a:t>
            </a:r>
          </a:p>
          <a:p>
            <a:r>
              <a:rPr lang="en-US" dirty="0" smtClean="0"/>
              <a:t>Nehemiah 2:17-18 – the motivating force</a:t>
            </a:r>
          </a:p>
          <a:p>
            <a:pPr lvl="1"/>
            <a:r>
              <a:rPr lang="en-US" dirty="0" smtClean="0"/>
              <a:t>End the </a:t>
            </a:r>
            <a:r>
              <a:rPr lang="en-US" u="sng" dirty="0" smtClean="0"/>
              <a:t>disgrace</a:t>
            </a:r>
          </a:p>
          <a:p>
            <a:pPr lvl="1"/>
            <a:r>
              <a:rPr lang="en-US" dirty="0" smtClean="0"/>
              <a:t>The </a:t>
            </a:r>
            <a:r>
              <a:rPr lang="en-US" u="sng" dirty="0" smtClean="0"/>
              <a:t>favor</a:t>
            </a:r>
            <a:r>
              <a:rPr lang="en-US" dirty="0" smtClean="0"/>
              <a:t> of God</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4572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YIELD and COOPERATE</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Engaged in the Word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Engaged in serving the Lord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Keeping your enthusiasm – your spiritual fervor</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III. </a:t>
            </a:r>
            <a:endParaRPr lang="en-US" sz="2800" dirty="0"/>
          </a:p>
        </p:txBody>
      </p:sp>
      <p:sp>
        <p:nvSpPr>
          <p:cNvPr id="3" name="Content Placeholder 2"/>
          <p:cNvSpPr>
            <a:spLocks noGrp="1"/>
          </p:cNvSpPr>
          <p:nvPr>
            <p:ph idx="1"/>
          </p:nvPr>
        </p:nvSpPr>
        <p:spPr/>
        <p:txBody>
          <a:bodyPr>
            <a:normAutofit/>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381000"/>
            <a:ext cx="8534400" cy="6172200"/>
          </a:xfrm>
          <a:prstGeom prst="rect">
            <a:avLst/>
          </a:prstGeom>
          <a:noFill/>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help of God - Philippians 2:12-13 (AMP)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12 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Therefore, my dear ones, as you have always obeyed [my suggestions], so now, not only [with the enthusiasm you would show] in my presence but much more because I am absent, work out (cultivate, carry out to the goal, and fully complete) your own salvation with reverence </a:t>
            </a:r>
            <a:r>
              <a:rPr kumimoji="0" lang="en-US" sz="2800" b="0" i="1"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and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awe and trembling (self-distrust, with serious caution, tenderness of conscience, watchfulness against temptation, timidly shrinking from whatever might offend God and discredit the name of Christ).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13 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[Not in your own strength] for it is God Who is all the while effectually at work in you [energizing and creating in you the power and desire], both to will and to work for His good pleasure </a:t>
            </a:r>
            <a:r>
              <a:rPr kumimoji="0" lang="en-US" sz="2800" b="0" i="1"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and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satisfaction </a:t>
            </a:r>
            <a:r>
              <a:rPr kumimoji="0" lang="en-US" sz="2800" b="0" i="1"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and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delight.</a:t>
            </a: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God effectually at </a:t>
            </a:r>
            <a:r>
              <a:rPr lang="en-US" u="sng" dirty="0" smtClean="0"/>
              <a:t>work</a:t>
            </a:r>
            <a:r>
              <a:rPr lang="en-US" dirty="0" smtClean="0"/>
              <a:t> in you</a:t>
            </a:r>
          </a:p>
          <a:p>
            <a:pPr lvl="1"/>
            <a:r>
              <a:rPr lang="en-US" u="sng" dirty="0" smtClean="0"/>
              <a:t>Energizing</a:t>
            </a:r>
            <a:r>
              <a:rPr lang="en-US" dirty="0" smtClean="0"/>
              <a:t> you</a:t>
            </a:r>
          </a:p>
          <a:p>
            <a:pPr lvl="1"/>
            <a:r>
              <a:rPr lang="en-US" dirty="0" smtClean="0"/>
              <a:t>Giving you the </a:t>
            </a:r>
            <a:r>
              <a:rPr lang="en-US" u="sng" dirty="0" smtClean="0"/>
              <a:t>power</a:t>
            </a:r>
          </a:p>
          <a:p>
            <a:pPr lvl="1"/>
            <a:r>
              <a:rPr lang="en-US" dirty="0" smtClean="0"/>
              <a:t>Giving you the </a:t>
            </a:r>
            <a:r>
              <a:rPr lang="en-US" u="sng" dirty="0" smtClean="0"/>
              <a:t>desire</a:t>
            </a:r>
          </a:p>
          <a:p>
            <a:pPr lvl="1"/>
            <a:r>
              <a:rPr lang="en-US" dirty="0" smtClean="0"/>
              <a:t>To become fully </a:t>
            </a:r>
            <a:r>
              <a:rPr lang="en-US" u="sng" dirty="0" smtClean="0"/>
              <a:t>complete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844" y="0"/>
            <a:ext cx="9151683" cy="68579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Vitality Index scan.jpg"/>
          <p:cNvPicPr>
            <a:picLocks noChangeAspect="1"/>
          </p:cNvPicPr>
          <p:nvPr/>
        </p:nvPicPr>
        <p:blipFill>
          <a:blip r:embed="rId2" cstate="print"/>
          <a:stretch>
            <a:fillRect/>
          </a:stretch>
        </p:blipFill>
        <p:spPr>
          <a:xfrm>
            <a:off x="0" y="0"/>
            <a:ext cx="9164858" cy="6858000"/>
          </a:xfrm>
          <a:prstGeom prst="rect">
            <a:avLst/>
          </a:prstGeom>
          <a:noFill/>
        </p:spPr>
      </p:pic>
      <p:sp>
        <p:nvSpPr>
          <p:cNvPr id="4" name="Oval 3"/>
          <p:cNvSpPr/>
          <p:nvPr/>
        </p:nvSpPr>
        <p:spPr>
          <a:xfrm rot="20707374">
            <a:off x="2133600" y="2803423"/>
            <a:ext cx="1905000" cy="1905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F0000"/>
                </a:solidFill>
                <a:effectLst>
                  <a:outerShdw blurRad="38100" dist="38100" dir="2700000" algn="tl">
                    <a:srgbClr val="000000">
                      <a:alpha val="43137"/>
                    </a:srgbClr>
                  </a:outerShdw>
                </a:effectLst>
              </a:rPr>
              <a:t>74</a:t>
            </a:r>
            <a:endParaRPr lang="en-US" sz="8000" dirty="0">
              <a:solidFill>
                <a:srgbClr val="FF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295400" y="4495800"/>
            <a:ext cx="6705600" cy="584775"/>
          </a:xfrm>
          <a:prstGeom prst="rect">
            <a:avLst/>
          </a:prstGeom>
          <a:noFill/>
          <a:ln w="28575" algn="ctr">
            <a:noFill/>
            <a:miter lim="800000"/>
            <a:headEnd/>
            <a:tailEnd/>
          </a:ln>
        </p:spPr>
        <p:txBody>
          <a:bodyPr wrap="square">
            <a:spAutoFit/>
          </a:bodyPr>
          <a:lstStyle/>
          <a:p>
            <a:pPr eaLnBrk="0" hangingPunct="0"/>
            <a:r>
              <a:rPr lang="en-US" sz="3200" b="1" dirty="0">
                <a:solidFill>
                  <a:srgbClr val="0E6EBA"/>
                </a:solidFill>
              </a:rPr>
              <a:t>Personal Spiritual </a:t>
            </a:r>
            <a:r>
              <a:rPr lang="en-US" sz="3200" b="1" dirty="0" smtClean="0">
                <a:solidFill>
                  <a:srgbClr val="0E6EBA"/>
                </a:solidFill>
              </a:rPr>
              <a:t>Practices</a:t>
            </a:r>
            <a:endParaRPr lang="en-US" sz="3200" b="1" dirty="0">
              <a:solidFill>
                <a:srgbClr val="0E6EBA"/>
              </a:solidFill>
            </a:endParaRPr>
          </a:p>
        </p:txBody>
      </p:sp>
      <p:pic>
        <p:nvPicPr>
          <p:cNvPr id="5" name="Content Placeholder 3" descr="Vitality Index scan.jpg"/>
          <p:cNvPicPr>
            <a:picLocks noChangeAspect="1"/>
          </p:cNvPicPr>
          <p:nvPr/>
        </p:nvPicPr>
        <p:blipFill>
          <a:blip r:embed="rId2" cstate="print"/>
          <a:srcRect l="9146" t="11111" r="56765" b="45556"/>
          <a:stretch>
            <a:fillRect/>
          </a:stretch>
        </p:blipFill>
        <p:spPr>
          <a:xfrm>
            <a:off x="0" y="0"/>
            <a:ext cx="3925277" cy="3733800"/>
          </a:xfrm>
          <a:prstGeom prst="rect">
            <a:avLst/>
          </a:prstGeom>
          <a:noFill/>
        </p:spPr>
      </p:pic>
      <p:sp>
        <p:nvSpPr>
          <p:cNvPr id="7" name="Oval 6"/>
          <p:cNvSpPr/>
          <p:nvPr/>
        </p:nvSpPr>
        <p:spPr>
          <a:xfrm>
            <a:off x="212622" y="-533400"/>
            <a:ext cx="1905000" cy="1905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F0000"/>
                </a:solidFill>
                <a:effectLst>
                  <a:outerShdw blurRad="38100" dist="38100" dir="2700000" algn="tl">
                    <a:srgbClr val="000000">
                      <a:alpha val="43137"/>
                    </a:srgbClr>
                  </a:outerShdw>
                </a:effectLst>
              </a:rPr>
              <a:t>_</a:t>
            </a:r>
            <a:endParaRPr lang="en-US" sz="8000" dirty="0">
              <a:solidFill>
                <a:srgbClr val="FF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743200" y="863025"/>
            <a:ext cx="7772400" cy="584775"/>
          </a:xfrm>
          <a:prstGeom prst="rect">
            <a:avLst/>
          </a:prstGeom>
          <a:noFill/>
          <a:ln w="28575" algn="ctr">
            <a:noFill/>
            <a:miter lim="800000"/>
            <a:headEnd/>
            <a:tailEnd/>
          </a:ln>
        </p:spPr>
        <p:txBody>
          <a:bodyPr wrap="square">
            <a:spAutoFit/>
          </a:bodyPr>
          <a:lstStyle/>
          <a:p>
            <a:pPr eaLnBrk="0" hangingPunct="0"/>
            <a:r>
              <a:rPr lang="en-US" sz="3200" b="1" dirty="0" smtClean="0">
                <a:solidFill>
                  <a:srgbClr val="0E6EBA"/>
                </a:solidFill>
              </a:rPr>
              <a:t>Church’s Role</a:t>
            </a:r>
            <a:endParaRPr lang="en-US" sz="3200" b="1" dirty="0">
              <a:solidFill>
                <a:srgbClr val="0E6EBA"/>
              </a:solidFill>
            </a:endParaRPr>
          </a:p>
        </p:txBody>
      </p:sp>
      <p:pic>
        <p:nvPicPr>
          <p:cNvPr id="6" name="Content Placeholder 3" descr="Vitality Index scan.jpg"/>
          <p:cNvPicPr>
            <a:picLocks noChangeAspect="1"/>
          </p:cNvPicPr>
          <p:nvPr/>
        </p:nvPicPr>
        <p:blipFill>
          <a:blip r:embed="rId2" cstate="print"/>
          <a:srcRect t="57778" r="67574" b="7778"/>
          <a:stretch>
            <a:fillRect/>
          </a:stretch>
        </p:blipFill>
        <p:spPr>
          <a:xfrm>
            <a:off x="0" y="3200400"/>
            <a:ext cx="4601497" cy="3657600"/>
          </a:xfrm>
          <a:prstGeom prst="rect">
            <a:avLst/>
          </a:prstGeom>
          <a:noFill/>
        </p:spPr>
      </p:pic>
      <p:sp>
        <p:nvSpPr>
          <p:cNvPr id="7" name="Oval 6"/>
          <p:cNvSpPr/>
          <p:nvPr/>
        </p:nvSpPr>
        <p:spPr>
          <a:xfrm>
            <a:off x="2286000" y="4800600"/>
            <a:ext cx="1905000" cy="1905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F0000"/>
                </a:solidFill>
                <a:effectLst>
                  <a:outerShdw blurRad="38100" dist="38100" dir="2700000" algn="tl">
                    <a:srgbClr val="000000">
                      <a:alpha val="43137"/>
                    </a:srgbClr>
                  </a:outerShdw>
                </a:effectLst>
              </a:rPr>
              <a:t>_</a:t>
            </a:r>
            <a:endParaRPr lang="en-US" sz="8000" dirty="0">
              <a:solidFill>
                <a:srgbClr val="FF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10001</TotalTime>
  <Words>471</Words>
  <Application>Microsoft Office PowerPoint</Application>
  <PresentationFormat>On-screen Show (4:3)</PresentationFormat>
  <Paragraphs>81</Paragraphs>
  <Slides>32</Slides>
  <Notes>1</Notes>
  <HiddenSlides>0</HiddenSlides>
  <MMClips>6</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The Process of Completion</vt:lpstr>
      <vt:lpstr>I. Catalytic Practices  </vt:lpstr>
      <vt:lpstr>Slide 4</vt:lpstr>
      <vt:lpstr>Slide 5</vt:lpstr>
      <vt:lpstr>Slide 6</vt:lpstr>
      <vt:lpstr>Slide 7</vt:lpstr>
      <vt:lpstr>Slide 8</vt:lpstr>
      <vt:lpstr>Slide 9</vt:lpstr>
      <vt:lpstr>Slide 10</vt:lpstr>
      <vt:lpstr>Slide 11</vt:lpstr>
      <vt:lpstr>Slide 12</vt:lpstr>
      <vt:lpstr>Slide 13</vt:lpstr>
      <vt:lpstr>II. Intentional Spiritual Growth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III.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244</cp:revision>
  <dcterms:created xsi:type="dcterms:W3CDTF">2010-04-18T00:31:04Z</dcterms:created>
  <dcterms:modified xsi:type="dcterms:W3CDTF">2012-11-18T14:05:59Z</dcterms:modified>
</cp:coreProperties>
</file>