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321" r:id="rId2"/>
    <p:sldId id="339" r:id="rId3"/>
    <p:sldId id="317" r:id="rId4"/>
    <p:sldId id="257" r:id="rId5"/>
    <p:sldId id="327" r:id="rId6"/>
    <p:sldId id="343" r:id="rId7"/>
    <p:sldId id="344" r:id="rId8"/>
    <p:sldId id="333" r:id="rId9"/>
    <p:sldId id="315" r:id="rId10"/>
    <p:sldId id="322" r:id="rId11"/>
    <p:sldId id="332" r:id="rId12"/>
    <p:sldId id="328" r:id="rId13"/>
    <p:sldId id="331" r:id="rId14"/>
    <p:sldId id="329" r:id="rId15"/>
    <p:sldId id="305" r:id="rId16"/>
    <p:sldId id="314" r:id="rId17"/>
    <p:sldId id="324" r:id="rId18"/>
    <p:sldId id="330" r:id="rId19"/>
    <p:sldId id="306" r:id="rId20"/>
    <p:sldId id="345" r:id="rId21"/>
    <p:sldId id="349" r:id="rId22"/>
    <p:sldId id="346" r:id="rId23"/>
    <p:sldId id="316" r:id="rId24"/>
    <p:sldId id="347" r:id="rId25"/>
    <p:sldId id="350" r:id="rId26"/>
    <p:sldId id="348" r:id="rId27"/>
    <p:sldId id="340" r:id="rId28"/>
    <p:sldId id="342" r:id="rId29"/>
    <p:sldId id="351" r:id="rId30"/>
    <p:sldId id="33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140E4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5" autoAdjust="0"/>
    <p:restoredTop sz="94576" autoAdjust="0"/>
  </p:normalViewPr>
  <p:slideViewPr>
    <p:cSldViewPr>
      <p:cViewPr varScale="1">
        <p:scale>
          <a:sx n="73" d="100"/>
          <a:sy n="73" d="100"/>
        </p:scale>
        <p:origin x="-906" y="-102"/>
      </p:cViewPr>
      <p:guideLst>
        <p:guide orient="horz" pos="2160"/>
        <p:guide pos="2880"/>
      </p:guideLst>
    </p:cSldViewPr>
  </p:slideViewPr>
  <p:outlineViewPr>
    <p:cViewPr>
      <p:scale>
        <a:sx n="33" d="100"/>
        <a:sy n="33" d="100"/>
      </p:scale>
      <p:origin x="0" y="9306"/>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11/4/2012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525963"/>
          </a:xfrm>
          <a:noFill/>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bg1"/>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3.jpeg"/>
          <p:cNvPicPr>
            <a:picLocks noChangeAspect="1"/>
          </p:cNvPicPr>
          <p:nvPr/>
        </p:nvPicPr>
        <p:blipFill>
          <a:blip r:embed="rId2" cstate="print"/>
          <a:srcRect t="8889" b="27778"/>
          <a:stretch>
            <a:fillRect/>
          </a:stretch>
        </p:blipFill>
        <p:spPr>
          <a:xfrm>
            <a:off x="381000" y="1828800"/>
            <a:ext cx="5955632" cy="5029200"/>
          </a:xfrm>
          <a:prstGeom prst="rect">
            <a:avLst/>
          </a:prstGeom>
        </p:spPr>
      </p:pic>
      <p:sp>
        <p:nvSpPr>
          <p:cNvPr id="5" name="Content Placeholder 2"/>
          <p:cNvSpPr txBox="1">
            <a:spLocks/>
          </p:cNvSpPr>
          <p:nvPr/>
        </p:nvSpPr>
        <p:spPr>
          <a:xfrm>
            <a:off x="457200" y="228600"/>
            <a:ext cx="85344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Arial" charset="0"/>
                <a:ea typeface="+mn-ea"/>
                <a:cs typeface="+mn-cs"/>
              </a:rPr>
              <a:t>Key takeaway of Dream and Steam Team review of Data Pack -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Not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Consistent</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 Spiritual Disciplines – </a:t>
            </a:r>
          </a:p>
          <a:p>
            <a:pPr marL="342900" marR="0" lvl="0" indent="-34290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5029200" y="228600"/>
            <a:ext cx="5486400" cy="1077218"/>
          </a:xfrm>
          <a:prstGeom prst="rect">
            <a:avLst/>
          </a:prstGeom>
          <a:noFill/>
          <a:ln w="28575" algn="ctr">
            <a:noFill/>
            <a:miter lim="800000"/>
            <a:headEnd/>
            <a:tailEnd/>
          </a:ln>
        </p:spPr>
        <p:txBody>
          <a:bodyPr wrap="square">
            <a:spAutoFit/>
          </a:bodyPr>
          <a:lstStyle/>
          <a:p>
            <a:pPr eaLnBrk="0" hangingPunct="0"/>
            <a:r>
              <a:rPr lang="en-US" sz="3200" b="1" dirty="0" smtClean="0">
                <a:solidFill>
                  <a:srgbClr val="0E6EBA"/>
                </a:solidFill>
              </a:rPr>
              <a:t>Church’s Role: </a:t>
            </a:r>
            <a:r>
              <a:rPr lang="en-US" sz="3200" b="1" dirty="0">
                <a:solidFill>
                  <a:srgbClr val="0E6EBA"/>
                </a:solidFill>
              </a:rPr>
              <a:t>Observations</a:t>
            </a:r>
          </a:p>
        </p:txBody>
      </p:sp>
      <p:sp>
        <p:nvSpPr>
          <p:cNvPr id="5" name="Rectangle 4"/>
          <p:cNvSpPr>
            <a:spLocks noChangeArrowheads="1"/>
          </p:cNvSpPr>
          <p:nvPr/>
        </p:nvSpPr>
        <p:spPr bwMode="auto">
          <a:xfrm>
            <a:off x="0" y="3886200"/>
            <a:ext cx="9144000" cy="2971800"/>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12700" algn="ctr">
            <a:solidFill>
              <a:schemeClr val="bg1">
                <a:lumMod val="75000"/>
              </a:schemeClr>
            </a:solidFill>
            <a:miter lim="800000"/>
            <a:headEnd/>
            <a:tailEnd/>
          </a:ln>
          <a:effectLst/>
        </p:spPr>
        <p:txBody>
          <a:bodyPr anchor="ctr"/>
          <a:lstStyle/>
          <a:p>
            <a:pPr eaLnBrk="0" hangingPunct="0">
              <a:defRPr/>
            </a:pPr>
            <a:r>
              <a:rPr lang="en-US" sz="2800" dirty="0" smtClean="0">
                <a:solidFill>
                  <a:schemeClr val="bg1"/>
                </a:solidFill>
                <a:latin typeface="Arial" charset="0"/>
                <a:cs typeface="+mn-cs"/>
              </a:rPr>
              <a:t>Your congregation</a:t>
            </a:r>
            <a:r>
              <a:rPr lang="en-US" sz="2800" dirty="0" smtClean="0">
                <a:solidFill>
                  <a:schemeClr val="bg1"/>
                </a:solidFill>
                <a:latin typeface="Arial" charset="0"/>
              </a:rPr>
              <a:t> reports a level of satisfaction with the role your church plays in their spiritual growth that is close to average of the total sample.  Key factors include their views on how well the church challenges them to grow, provides in-depth Bible teaching, helps them develop a relationship with Christ and helps them feel like they belong</a:t>
            </a:r>
            <a:endParaRPr lang="en-US" sz="2800" dirty="0" smtClean="0">
              <a:solidFill>
                <a:schemeClr val="bg1"/>
              </a:solidFill>
              <a:latin typeface="Arial" charset="0"/>
              <a:cs typeface="+mn-cs"/>
            </a:endParaRPr>
          </a:p>
        </p:txBody>
      </p:sp>
      <p:pic>
        <p:nvPicPr>
          <p:cNvPr id="6" name="Content Placeholder 3" descr="Vitality Index scan.jpg"/>
          <p:cNvPicPr>
            <a:picLocks noChangeAspect="1"/>
          </p:cNvPicPr>
          <p:nvPr/>
        </p:nvPicPr>
        <p:blipFill>
          <a:blip r:embed="rId2" cstate="print"/>
          <a:srcRect t="57778" r="67574" b="7778"/>
          <a:stretch>
            <a:fillRect/>
          </a:stretch>
        </p:blipFill>
        <p:spPr>
          <a:xfrm>
            <a:off x="-1" y="0"/>
            <a:ext cx="4601497" cy="3657600"/>
          </a:xfrm>
          <a:prstGeom prst="rect">
            <a:avLst/>
          </a:prstGeom>
          <a:noFill/>
        </p:spPr>
      </p:pic>
      <p:sp>
        <p:nvSpPr>
          <p:cNvPr id="7" name="Oval 6"/>
          <p:cNvSpPr/>
          <p:nvPr/>
        </p:nvSpPr>
        <p:spPr>
          <a:xfrm>
            <a:off x="2286000" y="16764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5.jpeg"/>
          <p:cNvPicPr>
            <a:picLocks noChangeAspect="1"/>
          </p:cNvPicPr>
          <p:nvPr/>
        </p:nvPicPr>
        <p:blipFill>
          <a:blip r:embed="rId2" cstate="print"/>
          <a:srcRect r="28889"/>
          <a:stretch>
            <a:fillRect/>
          </a:stretch>
        </p:blipFill>
        <p:spPr>
          <a:xfrm>
            <a:off x="5486400" y="0"/>
            <a:ext cx="3657600" cy="6858000"/>
          </a:xfrm>
          <a:prstGeom prst="rect">
            <a:avLst/>
          </a:prstGeom>
        </p:spPr>
      </p:pic>
      <p:sp>
        <p:nvSpPr>
          <p:cNvPr id="5" name="Content Placeholder 2"/>
          <p:cNvSpPr txBox="1">
            <a:spLocks/>
          </p:cNvSpPr>
          <p:nvPr/>
        </p:nvSpPr>
        <p:spPr>
          <a:xfrm>
            <a:off x="-76200" y="304800"/>
            <a:ext cx="55626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Arial" charset="0"/>
                <a:ea typeface="+mn-ea"/>
                <a:cs typeface="+mn-cs"/>
              </a:rPr>
              <a:t>Friendly – on the </a:t>
            </a:r>
            <a:r>
              <a:rPr kumimoji="0" lang="en-US" sz="2800" b="0" i="0" u="sng"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Arial" charset="0"/>
                <a:ea typeface="+mn-ea"/>
                <a:cs typeface="+mn-cs"/>
              </a:rPr>
              <a:t>surface </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Low on spiritual friendship connections with explorers</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Low on investing time where it counts – mentoring, discipleship</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mn-lt"/>
                <a:ea typeface="+mn-ea"/>
                <a:cs typeface="+mn-cs"/>
              </a:rPr>
              <a:t>Low on personal ministry</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505200"/>
            <a:ext cx="9144000" cy="3352800"/>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12700" algn="ctr">
            <a:solidFill>
              <a:schemeClr val="bg1">
                <a:lumMod val="75000"/>
              </a:schemeClr>
            </a:solidFill>
            <a:miter lim="800000"/>
            <a:headEnd/>
            <a:tailEnd/>
          </a:ln>
          <a:effectLst/>
        </p:spPr>
        <p:txBody>
          <a:bodyPr anchor="ctr"/>
          <a:lstStyle/>
          <a:p>
            <a:pPr eaLnBrk="0" hangingPunct="0">
              <a:defRPr/>
            </a:pPr>
            <a:r>
              <a:rPr lang="en-US" sz="2800" dirty="0" smtClean="0">
                <a:solidFill>
                  <a:schemeClr val="bg1"/>
                </a:solidFill>
                <a:latin typeface="Arial" charset="0"/>
                <a:cs typeface="+mn-cs"/>
              </a:rPr>
              <a:t>Your congregation</a:t>
            </a:r>
            <a:r>
              <a:rPr lang="en-US" sz="2800" dirty="0" smtClean="0">
                <a:solidFill>
                  <a:schemeClr val="bg1"/>
                </a:solidFill>
                <a:latin typeface="Arial" charset="0"/>
              </a:rPr>
              <a:t> reports an average level of participation in faith based activities compared to the total sample.  Key factors include the frequency of their serving activities in the church and also for those in need, as well as evangelistic activities.  Another key measure is their agreement with the statement “I am willing to risk everything that’s important in my life to Jesus Christ”</a:t>
            </a:r>
            <a:endParaRPr lang="en-US" sz="2800" dirty="0" smtClean="0">
              <a:solidFill>
                <a:schemeClr val="bg1"/>
              </a:solidFill>
              <a:latin typeface="Arial" charset="0"/>
              <a:cs typeface="+mn-cs"/>
            </a:endParaRPr>
          </a:p>
        </p:txBody>
      </p:sp>
      <p:sp>
        <p:nvSpPr>
          <p:cNvPr id="5" name="Text Box 9"/>
          <p:cNvSpPr txBox="1">
            <a:spLocks noChangeArrowheads="1"/>
          </p:cNvSpPr>
          <p:nvPr/>
        </p:nvSpPr>
        <p:spPr bwMode="auto">
          <a:xfrm>
            <a:off x="4724400" y="228600"/>
            <a:ext cx="5486400" cy="1077218"/>
          </a:xfrm>
          <a:prstGeom prst="rect">
            <a:avLst/>
          </a:prstGeom>
          <a:noFill/>
          <a:ln w="28575" algn="ctr">
            <a:noFill/>
            <a:miter lim="800000"/>
            <a:headEnd/>
            <a:tailEnd/>
          </a:ln>
        </p:spPr>
        <p:txBody>
          <a:bodyPr wrap="square">
            <a:spAutoFit/>
          </a:bodyPr>
          <a:lstStyle/>
          <a:p>
            <a:pPr eaLnBrk="0" hangingPunct="0"/>
            <a:r>
              <a:rPr lang="en-US" sz="3200" b="1" dirty="0" smtClean="0">
                <a:solidFill>
                  <a:srgbClr val="0E6EBA"/>
                </a:solidFill>
              </a:rPr>
              <a:t>Faith in Action: </a:t>
            </a:r>
            <a:r>
              <a:rPr lang="en-US" sz="3200" b="1" dirty="0">
                <a:solidFill>
                  <a:srgbClr val="0E6EBA"/>
                </a:solidFill>
              </a:rPr>
              <a:t>Observations</a:t>
            </a:r>
          </a:p>
        </p:txBody>
      </p:sp>
      <p:pic>
        <p:nvPicPr>
          <p:cNvPr id="6" name="Content Placeholder 3" descr="Vitality Index scan.jpg"/>
          <p:cNvPicPr>
            <a:picLocks noChangeAspect="1"/>
          </p:cNvPicPr>
          <p:nvPr/>
        </p:nvPicPr>
        <p:blipFill>
          <a:blip r:embed="rId2" cstate="print"/>
          <a:srcRect l="35752" t="48889" r="34316" b="16667"/>
          <a:stretch>
            <a:fillRect/>
          </a:stretch>
        </p:blipFill>
        <p:spPr>
          <a:xfrm>
            <a:off x="0" y="0"/>
            <a:ext cx="3805084" cy="3276600"/>
          </a:xfrm>
          <a:prstGeom prst="rect">
            <a:avLst/>
          </a:prstGeom>
          <a:noFill/>
        </p:spPr>
      </p:pic>
      <p:sp>
        <p:nvSpPr>
          <p:cNvPr id="7" name="Oval 6"/>
          <p:cNvSpPr/>
          <p:nvPr/>
        </p:nvSpPr>
        <p:spPr>
          <a:xfrm>
            <a:off x="1752600" y="12192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4.jpeg"/>
          <p:cNvPicPr>
            <a:picLocks noChangeAspect="1"/>
          </p:cNvPicPr>
          <p:nvPr/>
        </p:nvPicPr>
        <p:blipFill>
          <a:blip r:embed="rId2" cstate="print"/>
          <a:srcRect l="31111"/>
          <a:stretch>
            <a:fillRect/>
          </a:stretch>
        </p:blipFill>
        <p:spPr>
          <a:xfrm>
            <a:off x="5600700" y="0"/>
            <a:ext cx="3543300" cy="6858000"/>
          </a:xfrm>
          <a:prstGeom prst="rect">
            <a:avLst/>
          </a:prstGeom>
        </p:spPr>
      </p:pic>
      <p:pic>
        <p:nvPicPr>
          <p:cNvPr id="5" name="Picture 4" descr="image6.jpeg"/>
          <p:cNvPicPr>
            <a:picLocks noChangeAspect="1"/>
          </p:cNvPicPr>
          <p:nvPr/>
        </p:nvPicPr>
        <p:blipFill>
          <a:blip r:embed="rId3" cstate="print"/>
          <a:srcRect l="23333" t="26667"/>
          <a:stretch>
            <a:fillRect/>
          </a:stretch>
        </p:blipFill>
        <p:spPr>
          <a:xfrm>
            <a:off x="-57150" y="2438400"/>
            <a:ext cx="3465369" cy="4419600"/>
          </a:xfrm>
          <a:prstGeom prst="rect">
            <a:avLst/>
          </a:prstGeom>
        </p:spPr>
      </p:pic>
      <p:sp>
        <p:nvSpPr>
          <p:cNvPr id="6" name="Content Placeholder 2"/>
          <p:cNvSpPr txBox="1">
            <a:spLocks/>
          </p:cNvSpPr>
          <p:nvPr/>
        </p:nvSpPr>
        <p:spPr>
          <a:xfrm>
            <a:off x="1143000" y="1066800"/>
            <a:ext cx="7086600" cy="6172200"/>
          </a:xfrm>
          <a:prstGeom prst="rect">
            <a:avLst/>
          </a:prstGeom>
          <a:noFill/>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Arial" charset="0"/>
                <a:ea typeface="+mn-ea"/>
                <a:cs typeface="+mn-cs"/>
              </a:rPr>
              <a:t>Low on </a:t>
            </a:r>
            <a:r>
              <a:rPr kumimoji="0" lang="en-US" sz="2800" b="0" i="0" u="sng" strike="noStrike" kern="1200" cap="none" spc="0" normalizeH="0" baseline="0" noProof="0" smtClean="0">
                <a:ln>
                  <a:noFill/>
                </a:ln>
                <a:solidFill>
                  <a:schemeClr val="tx1"/>
                </a:solidFill>
                <a:effectLst>
                  <a:outerShdw blurRad="50800" dist="50800" dir="5400000" algn="ctr" rotWithShape="0">
                    <a:schemeClr val="bg1"/>
                  </a:outerShdw>
                </a:effectLst>
                <a:uLnTx/>
                <a:uFillTx/>
                <a:latin typeface="Arial" charset="0"/>
                <a:ea typeface="+mn-ea"/>
                <a:cs typeface="+mn-cs"/>
              </a:rPr>
              <a:t>Evangelism</a:t>
            </a:r>
            <a:endPar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Arial"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Relationship </a:t>
            </a:r>
            <a:endParaRPr lang="en-US" dirty="0"/>
          </a:p>
        </p:txBody>
      </p:sp>
      <p:sp>
        <p:nvSpPr>
          <p:cNvPr id="3" name="Content Placeholder 2"/>
          <p:cNvSpPr>
            <a:spLocks noGrp="1"/>
          </p:cNvSpPr>
          <p:nvPr>
            <p:ph idx="1"/>
          </p:nvPr>
        </p:nvSpPr>
        <p:spPr/>
        <p:txBody>
          <a:bodyPr>
            <a:normAutofit/>
          </a:bodyPr>
          <a:lstStyle/>
          <a:p>
            <a:r>
              <a:rPr lang="en-US" dirty="0" smtClean="0"/>
              <a:t>It’s not about </a:t>
            </a:r>
            <a:r>
              <a:rPr lang="en-US" u="sng" dirty="0" smtClean="0"/>
              <a:t>DOING</a:t>
            </a:r>
            <a:r>
              <a:rPr lang="en-US" dirty="0" smtClean="0"/>
              <a:t> it’s about </a:t>
            </a:r>
            <a:r>
              <a:rPr lang="en-US" u="sng" dirty="0" smtClean="0"/>
              <a:t>BEING</a:t>
            </a:r>
          </a:p>
          <a:p>
            <a:pPr lvl="1"/>
            <a:r>
              <a:rPr lang="en-US" dirty="0" smtClean="0"/>
              <a:t>Who you are in Christ</a:t>
            </a:r>
          </a:p>
          <a:p>
            <a:pPr lvl="1"/>
            <a:r>
              <a:rPr lang="en-US" dirty="0" smtClean="0"/>
              <a:t>Sons and daughters of God – John 1:12</a:t>
            </a:r>
          </a:p>
          <a:p>
            <a:pPr lvl="1"/>
            <a:r>
              <a:rPr lang="en-US" dirty="0" smtClean="0"/>
              <a:t>Made right with God – 2 Corinthians 5:21</a:t>
            </a:r>
          </a:p>
          <a:p>
            <a:r>
              <a:rPr lang="en-US" dirty="0" smtClean="0"/>
              <a:t>2 Corinthians 5:19 For God was in Christ, reconciling the world to himself, no longer counting people’s sins against them…</a:t>
            </a:r>
          </a:p>
          <a:p>
            <a:endParaRPr lang="en-US"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Romans 5:6-11</a:t>
            </a:r>
          </a:p>
          <a:p>
            <a:pPr lvl="1"/>
            <a:r>
              <a:rPr lang="en-US" dirty="0" smtClean="0"/>
              <a:t>God showed his </a:t>
            </a:r>
            <a:r>
              <a:rPr lang="en-US" u="sng" dirty="0" smtClean="0"/>
              <a:t>love</a:t>
            </a:r>
            <a:r>
              <a:rPr lang="en-US" dirty="0" smtClean="0"/>
              <a:t> by sending Christ to die for us</a:t>
            </a:r>
          </a:p>
          <a:p>
            <a:pPr lvl="1"/>
            <a:r>
              <a:rPr lang="en-US" dirty="0" smtClean="0"/>
              <a:t>Made right with God by the </a:t>
            </a:r>
            <a:r>
              <a:rPr lang="en-US" u="sng" dirty="0" smtClean="0"/>
              <a:t>blood</a:t>
            </a:r>
            <a:r>
              <a:rPr lang="en-US" dirty="0" smtClean="0"/>
              <a:t> of Christ</a:t>
            </a:r>
          </a:p>
          <a:p>
            <a:pPr lvl="1"/>
            <a:r>
              <a:rPr lang="en-US" dirty="0" smtClean="0"/>
              <a:t>Rejoice in our wonderful new relationship - </a:t>
            </a:r>
            <a:r>
              <a:rPr lang="en-US" u="sng" dirty="0" smtClean="0"/>
              <a:t>friendship</a:t>
            </a:r>
            <a:r>
              <a:rPr lang="en-US" dirty="0" smtClean="0"/>
              <a:t> with God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762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Salvation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wall - Isaiah 26:1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1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In that day, everyone in the land of Judah will sing this song: Our city is strong! We are surrounded by the walls of God’s salvation.  </a:t>
            </a:r>
          </a:p>
        </p:txBody>
      </p:sp>
      <p:pic>
        <p:nvPicPr>
          <p:cNvPr id="15362" name="Picture 2" descr="http://www.dreamstime.com/stone-wall-cladding-thumb18674270.jpg"/>
          <p:cNvPicPr>
            <a:picLocks noChangeAspect="1" noChangeArrowheads="1"/>
          </p:cNvPicPr>
          <p:nvPr/>
        </p:nvPicPr>
        <p:blipFill>
          <a:blip r:embed="rId3" cstate="print"/>
          <a:srcRect/>
          <a:stretch>
            <a:fillRect/>
          </a:stretch>
        </p:blipFill>
        <p:spPr bwMode="auto">
          <a:xfrm>
            <a:off x="685800" y="2073403"/>
            <a:ext cx="7010400" cy="4784598"/>
          </a:xfrm>
          <a:prstGeom prst="rect">
            <a:avLst/>
          </a:prstGeom>
          <a:noFill/>
        </p:spPr>
      </p:pic>
      <p:sp>
        <p:nvSpPr>
          <p:cNvPr id="6" name="Rectangle 5"/>
          <p:cNvSpPr/>
          <p:nvPr/>
        </p:nvSpPr>
        <p:spPr>
          <a:xfrm rot="21289054">
            <a:off x="1219200" y="2967334"/>
            <a:ext cx="6213839" cy="1833265"/>
          </a:xfrm>
          <a:prstGeom prst="rect">
            <a:avLst/>
          </a:prstGeom>
          <a:noFill/>
        </p:spPr>
        <p:txBody>
          <a:bodyPr wrap="none" lIns="91440" tIns="45720" rIns="91440" bIns="45720">
            <a:prstTxWarp prst="textFadeRight">
              <a:avLst/>
            </a:prstTxWarp>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algn="l" rotWithShape="0">
                    <a:prstClr val="black">
                      <a:alpha val="40000"/>
                    </a:prstClr>
                  </a:outerShdw>
                  <a:reflection blurRad="12700" stA="28000" endPos="45000" dist="1000" dir="5400000" sy="-100000" algn="bl" rotWithShape="0"/>
                </a:effectLst>
              </a:rPr>
              <a:t>SALVATION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algn="l" rotWithShape="0">
                  <a:prstClr val="black">
                    <a:alpha val="40000"/>
                  </a:prstClr>
                </a:outerShdw>
                <a:reflection blurRad="12700" stA="28000" endPos="45000" dist="1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Relationship</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elicits </a:t>
            </a:r>
            <a:r>
              <a:rPr kumimoji="0" lang="en-US" sz="2800" b="0" i="0" u="sng"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Response</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                         2 Corinthians 5:15 He died for everyone so that those who receive his new life will no longer live for themselves. Instead, they will live for Christ, who died and was raised for them. </a:t>
            </a:r>
            <a:b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b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III. The Starting Gate </a:t>
            </a:r>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urtic.tripod.com/Nehemiah.jpg"/>
          <p:cNvPicPr>
            <a:picLocks noChangeAspect="1" noChangeArrowheads="1"/>
          </p:cNvPicPr>
          <p:nvPr/>
        </p:nvPicPr>
        <p:blipFill>
          <a:blip r:embed="rId2" cstate="print"/>
          <a:srcRect/>
          <a:stretch>
            <a:fillRect/>
          </a:stretch>
        </p:blipFill>
        <p:spPr bwMode="auto">
          <a:xfrm>
            <a:off x="50802" y="381000"/>
            <a:ext cx="8940798" cy="5867400"/>
          </a:xfrm>
          <a:prstGeom prst="rect">
            <a:avLst/>
          </a:prstGeom>
          <a:noFill/>
        </p:spPr>
      </p:pic>
      <p:sp>
        <p:nvSpPr>
          <p:cNvPr id="5" name="Content Placeholder 2"/>
          <p:cNvSpPr txBox="1">
            <a:spLocks/>
          </p:cNvSpPr>
          <p:nvPr/>
        </p:nvSpPr>
        <p:spPr>
          <a:xfrm>
            <a:off x="304800" y="6096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bg1"/>
                </a:solidFill>
                <a:effectLst/>
                <a:uLnTx/>
                <a:uFillTx/>
                <a:latin typeface="+mn-lt"/>
                <a:ea typeface="+mn-ea"/>
                <a:cs typeface="+mn-cs"/>
              </a:rPr>
              <a:t>Building up the walls and gates around             the city – Nehemiah 2:11-18</a:t>
            </a:r>
          </a:p>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pic>
        <p:nvPicPr>
          <p:cNvPr id="3074" name="Picture 2" descr="http://smashinghub.com/wp-content/uploads/2010/08/drawing-5.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
        <p:nvSpPr>
          <p:cNvPr id="4" name="TextBox 3"/>
          <p:cNvSpPr txBox="1"/>
          <p:nvPr/>
        </p:nvSpPr>
        <p:spPr>
          <a:xfrm>
            <a:off x="2590800" y="2209800"/>
            <a:ext cx="4039376" cy="830997"/>
          </a:xfrm>
          <a:prstGeom prst="rect">
            <a:avLst/>
          </a:prstGeom>
          <a:noFill/>
        </p:spPr>
        <p:txBody>
          <a:bodyPr wrap="none" rtlCol="0">
            <a:spAutoFit/>
          </a:bodyPr>
          <a:lstStyle/>
          <a:p>
            <a:r>
              <a:rPr lang="en-US" sz="4800" cap="all" dirty="0" smtClean="0">
                <a:solidFill>
                  <a:schemeClr val="bg1"/>
                </a:solidFill>
              </a:rPr>
              <a:t>Relationship</a:t>
            </a:r>
            <a:endParaRPr lang="en-US" sz="4800" cap="all"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066800"/>
            <a:ext cx="8229600" cy="4525963"/>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gate for us to begin the work of making it complete –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Relationship</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with the Lord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Time reading, reflecting meditating in his word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Time of fellowship, conversation, prayer</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Journaling – connecting your book with God’s book of you (Psalm 139)</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pic>
        <p:nvPicPr>
          <p:cNvPr id="3074" name="Picture 2" descr="http://smashinghub.com/wp-content/uploads/2010/08/drawing-5.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
        <p:nvSpPr>
          <p:cNvPr id="4" name="TextBox 3"/>
          <p:cNvSpPr txBox="1"/>
          <p:nvPr/>
        </p:nvSpPr>
        <p:spPr>
          <a:xfrm>
            <a:off x="3701193" y="2209800"/>
            <a:ext cx="1861407" cy="830997"/>
          </a:xfrm>
          <a:prstGeom prst="rect">
            <a:avLst/>
          </a:prstGeom>
          <a:noFill/>
        </p:spPr>
        <p:txBody>
          <a:bodyPr wrap="none" rtlCol="0">
            <a:spAutoFit/>
          </a:bodyPr>
          <a:lstStyle/>
          <a:p>
            <a:r>
              <a:rPr lang="en-US" sz="4800" dirty="0" smtClean="0">
                <a:solidFill>
                  <a:schemeClr val="bg1"/>
                </a:solidFill>
              </a:rPr>
              <a:t>WORD</a:t>
            </a:r>
            <a:endParaRPr lang="en-US" sz="4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5334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inspired </a:t>
            </a: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word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of God 2 Timothy 3:16-17</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Teaches us what is true</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Makes us realize what is wrong in our lives</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God uses it to prepare and equip us to do every good work</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pic>
        <p:nvPicPr>
          <p:cNvPr id="3074" name="Picture 2" descr="http://smashinghub.com/wp-content/uploads/2010/08/drawing-5.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
        <p:nvSpPr>
          <p:cNvPr id="4" name="TextBox 3"/>
          <p:cNvSpPr txBox="1"/>
          <p:nvPr/>
        </p:nvSpPr>
        <p:spPr>
          <a:xfrm>
            <a:off x="3793423" y="2209800"/>
            <a:ext cx="1845377" cy="830997"/>
          </a:xfrm>
          <a:prstGeom prst="rect">
            <a:avLst/>
          </a:prstGeom>
          <a:noFill/>
        </p:spPr>
        <p:txBody>
          <a:bodyPr wrap="none" rtlCol="0">
            <a:spAutoFit/>
          </a:bodyPr>
          <a:lstStyle/>
          <a:p>
            <a:r>
              <a:rPr lang="en-US" sz="4800" dirty="0" smtClean="0">
                <a:solidFill>
                  <a:schemeClr val="bg1"/>
                </a:solidFill>
              </a:rPr>
              <a:t>CLING</a:t>
            </a:r>
            <a:endParaRPr lang="en-US" sz="4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Following</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God</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Psalm 63:8 (KJV)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My soul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followeth</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hard after thee: thy right hand </a:t>
            </a:r>
            <a:r>
              <a:rPr kumimoji="0" lang="en-US" sz="2800" b="0" i="0" u="none" strike="noStrike" kern="1200" cap="none" spc="0" normalizeH="0" baseline="0" noProof="0" dirty="0" err="1" smtClean="0">
                <a:ln>
                  <a:noFill/>
                </a:ln>
                <a:solidFill>
                  <a:schemeClr val="tx1"/>
                </a:solidFill>
                <a:effectLst>
                  <a:outerShdw blurRad="50800" dist="50800" dir="5400000" algn="ctr" rotWithShape="0">
                    <a:schemeClr val="bg1"/>
                  </a:outerShdw>
                </a:effectLst>
                <a:uLnTx/>
                <a:uFillTx/>
                <a:latin typeface="+mn-lt"/>
                <a:ea typeface="+mn-ea"/>
                <a:cs typeface="+mn-cs"/>
              </a:rPr>
              <a:t>upholdeth</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me. </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Psalm 63:8 (NLT) </a:t>
            </a:r>
            <a:r>
              <a:rPr kumimoji="0" lang="en-US" sz="2800" b="0" i="0" u="none" strike="noStrike" kern="1200" cap="none" spc="0" normalizeH="0" baseline="30000" noProof="0" dirty="0" smtClean="0">
                <a:ln>
                  <a:noFill/>
                </a:ln>
                <a:solidFill>
                  <a:schemeClr val="tx1"/>
                </a:solidFill>
                <a:effectLst>
                  <a:outerShdw blurRad="50800" dist="50800" dir="5400000" algn="ctr" rotWithShape="0">
                    <a:schemeClr val="bg1"/>
                  </a:outerShdw>
                </a:effectLst>
                <a:uLnTx/>
                <a:uFillTx/>
                <a:latin typeface="+mn-lt"/>
                <a:ea typeface="+mn-ea"/>
                <a:cs typeface="+mn-cs"/>
              </a:rPr>
              <a:t>8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I cling to you; your strong right hand holds me securely.</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pic>
        <p:nvPicPr>
          <p:cNvPr id="3074" name="Picture 2" descr="http://smashinghub.com/wp-content/uploads/2010/08/drawing-5.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
        <p:nvSpPr>
          <p:cNvPr id="4" name="TextBox 3"/>
          <p:cNvSpPr txBox="1"/>
          <p:nvPr/>
        </p:nvSpPr>
        <p:spPr>
          <a:xfrm>
            <a:off x="2743200" y="2209800"/>
            <a:ext cx="3613490" cy="830997"/>
          </a:xfrm>
          <a:prstGeom prst="rect">
            <a:avLst/>
          </a:prstGeom>
          <a:noFill/>
        </p:spPr>
        <p:txBody>
          <a:bodyPr wrap="none" rtlCol="0">
            <a:spAutoFit/>
          </a:bodyPr>
          <a:lstStyle/>
          <a:p>
            <a:r>
              <a:rPr lang="en-US" sz="4800" dirty="0" smtClean="0">
                <a:solidFill>
                  <a:schemeClr val="bg1"/>
                </a:solidFill>
              </a:rPr>
              <a:t>FELLOWSHIP</a:t>
            </a:r>
            <a:endParaRPr lang="en-US" sz="48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04800" y="4572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sng"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Fellowship</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with God - 1 John 1:3-7</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Our fellowship is with the Father and Son</a:t>
            </a:r>
          </a:p>
          <a:p>
            <a:pPr marL="742950" marR="0" lvl="1" indent="-28575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Cannot have fellowship with God while living in spiritual darkness</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Spiritual Vitality</a:t>
            </a:r>
            <a:endParaRPr lang="en-US" dirty="0"/>
          </a:p>
        </p:txBody>
      </p:sp>
      <p:sp>
        <p:nvSpPr>
          <p:cNvPr id="4" name="Subtitle 2"/>
          <p:cNvSpPr txBox="1">
            <a:spLocks/>
          </p:cNvSpPr>
          <p:nvPr/>
        </p:nvSpPr>
        <p:spPr>
          <a:xfrm>
            <a:off x="1447800" y="3962400"/>
            <a:ext cx="6400800" cy="1752600"/>
          </a:xfrm>
          <a:prstGeom prst="rect">
            <a:avLst/>
          </a:prstGeom>
        </p:spPr>
        <p:txBody>
          <a:bodyPr vert="horz" lIns="91440" tIns="45720" rIns="91440" bIns="45720" rtlCol="0">
            <a:normAutofit/>
          </a:bodyPr>
          <a:lstStyle/>
          <a:p>
            <a:pPr lvl="0" algn="ctr">
              <a:spcBef>
                <a:spcPct val="20000"/>
              </a:spcBef>
              <a:defRPr/>
            </a:pPr>
            <a:r>
              <a:rPr lang="en-US" sz="2800" dirty="0" smtClean="0"/>
              <a:t>Reaching (Y)our Potential</a:t>
            </a:r>
            <a:endParaRPr kumimoji="0" lang="en-US" sz="2800" b="0" i="0" u="none" strike="noStrike" kern="1200" cap="none" spc="0" normalizeH="0" baseline="0" noProof="0" dirty="0">
              <a:ln>
                <a:noFill/>
              </a:ln>
              <a:solidFill>
                <a:schemeClr val="tx1">
                  <a:tint val="75000"/>
                </a:schemeClr>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smtClean="0"/>
          </a:p>
        </p:txBody>
      </p:sp>
      <p:pic>
        <p:nvPicPr>
          <p:cNvPr id="2050" name="Picture 2" descr="http://curtic.tripod.com/Nehemiah.jpg"/>
          <p:cNvPicPr>
            <a:picLocks noChangeAspect="1" noChangeArrowheads="1"/>
          </p:cNvPicPr>
          <p:nvPr/>
        </p:nvPicPr>
        <p:blipFill>
          <a:blip r:embed="rId2" cstate="print"/>
          <a:srcRect/>
          <a:stretch>
            <a:fillRect/>
          </a:stretch>
        </p:blipFill>
        <p:spPr bwMode="auto">
          <a:xfrm>
            <a:off x="152400" y="304800"/>
            <a:ext cx="6096000" cy="4000501"/>
          </a:xfrm>
          <a:prstGeom prst="rect">
            <a:avLst/>
          </a:prstGeom>
          <a:noFill/>
        </p:spPr>
      </p:pic>
      <p:pic>
        <p:nvPicPr>
          <p:cNvPr id="2052" name="Picture 4" descr="http://www.crossconnection.net/wp-content/themes/striking5/cache/images/nehemiah-2-9-628x250.jpg"/>
          <p:cNvPicPr>
            <a:picLocks noChangeAspect="1" noChangeArrowheads="1"/>
          </p:cNvPicPr>
          <p:nvPr/>
        </p:nvPicPr>
        <p:blipFill>
          <a:blip r:embed="rId3" cstate="print"/>
          <a:srcRect/>
          <a:stretch>
            <a:fillRect/>
          </a:stretch>
        </p:blipFill>
        <p:spPr bwMode="auto">
          <a:xfrm>
            <a:off x="2895600" y="304800"/>
            <a:ext cx="5981700" cy="2381250"/>
          </a:xfrm>
          <a:prstGeom prst="rect">
            <a:avLst/>
          </a:prstGeom>
          <a:noFill/>
        </p:spPr>
      </p:pic>
      <p:pic>
        <p:nvPicPr>
          <p:cNvPr id="2054" name="Picture 6" descr="http://www.thelightanddarkseries.com/info111808/NEHEMIAH-4_COPYRIGHT-LaRoyce-Jones-2003.jpg"/>
          <p:cNvPicPr>
            <a:picLocks noChangeAspect="1" noChangeArrowheads="1"/>
          </p:cNvPicPr>
          <p:nvPr/>
        </p:nvPicPr>
        <p:blipFill>
          <a:blip r:embed="rId4" cstate="print"/>
          <a:srcRect/>
          <a:stretch>
            <a:fillRect/>
          </a:stretch>
        </p:blipFill>
        <p:spPr bwMode="auto">
          <a:xfrm>
            <a:off x="3733800" y="2590800"/>
            <a:ext cx="5591175" cy="4981575"/>
          </a:xfrm>
          <a:prstGeom prst="rect">
            <a:avLst/>
          </a:prstGeom>
          <a:noFill/>
        </p:spPr>
      </p:pic>
      <p:pic>
        <p:nvPicPr>
          <p:cNvPr id="2056" name="Picture 8" descr="http://farm1.static.flickr.com/94/237613757_3d1cb6a488.jpg"/>
          <p:cNvPicPr>
            <a:picLocks noChangeAspect="1" noChangeArrowheads="1"/>
          </p:cNvPicPr>
          <p:nvPr/>
        </p:nvPicPr>
        <p:blipFill>
          <a:blip r:embed="rId5" cstate="print"/>
          <a:srcRect/>
          <a:stretch>
            <a:fillRect/>
          </a:stretch>
        </p:blipFill>
        <p:spPr bwMode="auto">
          <a:xfrm>
            <a:off x="0" y="4143374"/>
            <a:ext cx="4762500" cy="2714626"/>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 Vitality   </a:t>
            </a:r>
            <a:endParaRPr lang="en-US" dirty="0"/>
          </a:p>
        </p:txBody>
      </p:sp>
      <p:sp>
        <p:nvSpPr>
          <p:cNvPr id="3" name="Content Placeholder 2"/>
          <p:cNvSpPr>
            <a:spLocks noGrp="1"/>
          </p:cNvSpPr>
          <p:nvPr>
            <p:ph idx="1"/>
          </p:nvPr>
        </p:nvSpPr>
        <p:spPr/>
        <p:txBody>
          <a:bodyPr>
            <a:normAutofit/>
          </a:bodyPr>
          <a:lstStyle/>
          <a:p>
            <a:r>
              <a:rPr lang="en-US" dirty="0" smtClean="0"/>
              <a:t>Defined - Vitality </a:t>
            </a:r>
          </a:p>
          <a:p>
            <a:pPr lvl="1"/>
            <a:r>
              <a:rPr lang="en-US" dirty="0" smtClean="0"/>
              <a:t>Exuberant physical strength or mental </a:t>
            </a:r>
            <a:r>
              <a:rPr lang="en-US" u="sng" dirty="0" smtClean="0"/>
              <a:t>vigor</a:t>
            </a:r>
          </a:p>
          <a:p>
            <a:pPr lvl="1"/>
            <a:r>
              <a:rPr lang="en-US" dirty="0" smtClean="0"/>
              <a:t>Capacity for survival or for the continuation of a meaningful or </a:t>
            </a:r>
            <a:r>
              <a:rPr lang="en-US" u="sng" dirty="0" smtClean="0"/>
              <a:t>purposeful</a:t>
            </a:r>
            <a:r>
              <a:rPr lang="en-US" dirty="0" smtClean="0"/>
              <a:t> existence</a:t>
            </a:r>
          </a:p>
          <a:p>
            <a:pPr lvl="1"/>
            <a:r>
              <a:rPr lang="en-US" u="sng" dirty="0" smtClean="0"/>
              <a:t>Power</a:t>
            </a:r>
            <a:r>
              <a:rPr lang="en-US" dirty="0" smtClean="0"/>
              <a:t> to live or grow</a:t>
            </a:r>
          </a:p>
          <a:p>
            <a:pPr lvl="1"/>
            <a:r>
              <a:rPr lang="en-US" dirty="0" smtClean="0"/>
              <a:t>Vital </a:t>
            </a:r>
            <a:r>
              <a:rPr lang="en-US" u="sng" dirty="0" smtClean="0"/>
              <a:t>force</a:t>
            </a:r>
            <a:r>
              <a:rPr lang="en-US" dirty="0" smtClean="0"/>
              <a:t> or principle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ensfitness.com/sites/mensfitness.com/files/imagecache/node_page_image/article_images/strong-man-main.jpg"/>
          <p:cNvPicPr>
            <a:picLocks noChangeAspect="1" noChangeArrowheads="1"/>
          </p:cNvPicPr>
          <p:nvPr/>
        </p:nvPicPr>
        <p:blipFill>
          <a:blip r:embed="rId2" cstate="print"/>
          <a:srcRect l="25236" r="28076"/>
          <a:stretch>
            <a:fillRect/>
          </a:stretch>
        </p:blipFill>
        <p:spPr bwMode="auto">
          <a:xfrm>
            <a:off x="1676400" y="2133600"/>
            <a:ext cx="2819400" cy="3305175"/>
          </a:xfrm>
          <a:prstGeom prst="rect">
            <a:avLst/>
          </a:prstGeom>
          <a:noFill/>
        </p:spPr>
      </p:pic>
      <p:pic>
        <p:nvPicPr>
          <p:cNvPr id="27652" name="Picture 4" descr="http://www.muscleandstrength.com/gallery/data/500/weakling.png"/>
          <p:cNvPicPr>
            <a:picLocks noChangeAspect="1" noChangeArrowheads="1"/>
          </p:cNvPicPr>
          <p:nvPr/>
        </p:nvPicPr>
        <p:blipFill>
          <a:blip r:embed="rId3" cstate="print"/>
          <a:srcRect l="9403" r="7852"/>
          <a:stretch>
            <a:fillRect/>
          </a:stretch>
        </p:blipFill>
        <p:spPr bwMode="auto">
          <a:xfrm>
            <a:off x="5029200" y="2133600"/>
            <a:ext cx="3352800" cy="3352800"/>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tality Index scan.jpg"/>
          <p:cNvPicPr>
            <a:picLocks noChangeAspect="1"/>
          </p:cNvPicPr>
          <p:nvPr/>
        </p:nvPicPr>
        <p:blipFill>
          <a:blip r:embed="rId2" cstate="print"/>
          <a:stretch>
            <a:fillRect/>
          </a:stretch>
        </p:blipFill>
        <p:spPr>
          <a:xfrm>
            <a:off x="0" y="0"/>
            <a:ext cx="9164858"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Vitality Index scan.jpg"/>
          <p:cNvPicPr>
            <a:picLocks noChangeAspect="1"/>
          </p:cNvPicPr>
          <p:nvPr/>
        </p:nvPicPr>
        <p:blipFill>
          <a:blip r:embed="rId2" cstate="print"/>
          <a:stretch>
            <a:fillRect/>
          </a:stretch>
        </p:blipFill>
        <p:spPr>
          <a:xfrm>
            <a:off x="0" y="0"/>
            <a:ext cx="9164858" cy="6858000"/>
          </a:xfrm>
          <a:prstGeom prst="rect">
            <a:avLst/>
          </a:prstGeom>
          <a:noFill/>
        </p:spPr>
      </p:pic>
      <p:sp>
        <p:nvSpPr>
          <p:cNvPr id="4" name="Oval 3"/>
          <p:cNvSpPr/>
          <p:nvPr/>
        </p:nvSpPr>
        <p:spPr>
          <a:xfrm rot="20707374">
            <a:off x="2133600" y="2803423"/>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74</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3886200"/>
            <a:ext cx="9144000" cy="2971800"/>
          </a:xfrm>
          <a:prstGeom prst="round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a:ln w="12700" algn="ctr">
            <a:solidFill>
              <a:schemeClr val="bg1">
                <a:lumMod val="75000"/>
              </a:schemeClr>
            </a:solidFill>
            <a:miter lim="800000"/>
            <a:headEnd/>
            <a:tailEnd/>
          </a:ln>
          <a:effectLst/>
        </p:spPr>
        <p:txBody>
          <a:bodyPr anchor="ctr"/>
          <a:lstStyle/>
          <a:p>
            <a:pPr eaLnBrk="0" hangingPunct="0">
              <a:defRPr/>
            </a:pPr>
            <a:r>
              <a:rPr lang="en-US" sz="2800" dirty="0" smtClean="0">
                <a:solidFill>
                  <a:schemeClr val="bg1"/>
                </a:solidFill>
                <a:latin typeface="Arial" charset="0"/>
                <a:cs typeface="+mn-cs"/>
              </a:rPr>
              <a:t>Your congregation</a:t>
            </a:r>
            <a:r>
              <a:rPr lang="en-US" sz="2800" dirty="0" smtClean="0">
                <a:solidFill>
                  <a:schemeClr val="bg1"/>
                </a:solidFill>
                <a:latin typeface="Arial" charset="0"/>
              </a:rPr>
              <a:t>’s personal spiritual practices are close to the average of the total sample.  Key factors include how many read the Bible, pray and experience solitude on a daily basis.  How many tithe, donating 10% or more to the church. Personal engagement with the Bible is a critical spiritual growth catalyst for all people regardless of spiritual maturity</a:t>
            </a:r>
            <a:endParaRPr lang="en-US" sz="2800" dirty="0" smtClean="0">
              <a:solidFill>
                <a:schemeClr val="bg1"/>
              </a:solidFill>
              <a:latin typeface="Arial" charset="0"/>
              <a:cs typeface="+mn-cs"/>
            </a:endParaRPr>
          </a:p>
        </p:txBody>
      </p:sp>
      <p:sp>
        <p:nvSpPr>
          <p:cNvPr id="6" name="Text Box 9"/>
          <p:cNvSpPr txBox="1">
            <a:spLocks noChangeArrowheads="1"/>
          </p:cNvSpPr>
          <p:nvPr/>
        </p:nvSpPr>
        <p:spPr bwMode="auto">
          <a:xfrm>
            <a:off x="4267200" y="228600"/>
            <a:ext cx="5486400" cy="1077218"/>
          </a:xfrm>
          <a:prstGeom prst="rect">
            <a:avLst/>
          </a:prstGeom>
          <a:noFill/>
          <a:ln w="28575" algn="ctr">
            <a:noFill/>
            <a:miter lim="800000"/>
            <a:headEnd/>
            <a:tailEnd/>
          </a:ln>
        </p:spPr>
        <p:txBody>
          <a:bodyPr wrap="square">
            <a:spAutoFit/>
          </a:bodyPr>
          <a:lstStyle/>
          <a:p>
            <a:pPr eaLnBrk="0" hangingPunct="0"/>
            <a:r>
              <a:rPr lang="en-US" sz="3200" b="1" dirty="0">
                <a:solidFill>
                  <a:srgbClr val="0E6EBA"/>
                </a:solidFill>
              </a:rPr>
              <a:t>Personal Spiritual Practices: Observations</a:t>
            </a:r>
          </a:p>
        </p:txBody>
      </p:sp>
      <p:pic>
        <p:nvPicPr>
          <p:cNvPr id="5" name="Content Placeholder 3" descr="Vitality Index scan.jpg"/>
          <p:cNvPicPr>
            <a:picLocks noChangeAspect="1"/>
          </p:cNvPicPr>
          <p:nvPr/>
        </p:nvPicPr>
        <p:blipFill>
          <a:blip r:embed="rId2" cstate="print"/>
          <a:srcRect l="9146" t="11111" r="56765" b="45556"/>
          <a:stretch>
            <a:fillRect/>
          </a:stretch>
        </p:blipFill>
        <p:spPr>
          <a:xfrm>
            <a:off x="0" y="0"/>
            <a:ext cx="3925277" cy="3733800"/>
          </a:xfrm>
          <a:prstGeom prst="rect">
            <a:avLst/>
          </a:prstGeom>
          <a:noFill/>
        </p:spPr>
      </p:pic>
      <p:sp>
        <p:nvSpPr>
          <p:cNvPr id="7" name="Oval 6"/>
          <p:cNvSpPr/>
          <p:nvPr/>
        </p:nvSpPr>
        <p:spPr>
          <a:xfrm>
            <a:off x="212622" y="-533400"/>
            <a:ext cx="1905000" cy="1905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smtClean="0">
                <a:solidFill>
                  <a:srgbClr val="FF0000"/>
                </a:solidFill>
                <a:effectLst>
                  <a:outerShdw blurRad="38100" dist="38100" dir="2700000" algn="tl">
                    <a:srgbClr val="000000">
                      <a:alpha val="43137"/>
                    </a:srgbClr>
                  </a:outerShdw>
                </a:effectLst>
              </a:rPr>
              <a:t>_</a:t>
            </a:r>
            <a:endParaRPr lang="en-US" sz="8000" dirty="0">
              <a:solidFill>
                <a:srgbClr val="FF00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llenwhite.info/images/chapt-illus/PK/RH-SigningDecree_DSC_0050.jpg"/>
          <p:cNvPicPr>
            <a:picLocks noChangeAspect="1" noChangeArrowheads="1"/>
          </p:cNvPicPr>
          <p:nvPr/>
        </p:nvPicPr>
        <p:blipFill>
          <a:blip r:embed="rId2" cstate="print"/>
          <a:srcRect/>
          <a:stretch>
            <a:fillRect/>
          </a:stretch>
        </p:blipFill>
        <p:spPr bwMode="auto">
          <a:xfrm>
            <a:off x="-1" y="1219200"/>
            <a:ext cx="9090833" cy="4343400"/>
          </a:xfrm>
          <a:prstGeom prst="rect">
            <a:avLst/>
          </a:prstGeom>
          <a:noFill/>
        </p:spPr>
      </p:pic>
      <p:sp>
        <p:nvSpPr>
          <p:cNvPr id="5" name="Content Placeholder 2"/>
          <p:cNvSpPr txBox="1">
            <a:spLocks/>
          </p:cNvSpPr>
          <p:nvPr/>
        </p:nvSpPr>
        <p:spPr>
          <a:xfrm>
            <a:off x="457200" y="381000"/>
            <a:ext cx="8534400" cy="6172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Blip>
                <a:blip r:embed="rId3"/>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Nehemiah’s Dream and Steam Team</a:t>
            </a:r>
            <a:endParaRPr kumimoji="0" lang="en-US" sz="28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11973</TotalTime>
  <Words>540</Words>
  <Application>Microsoft Office PowerPoint</Application>
  <PresentationFormat>On-screen Show (4:3)</PresentationFormat>
  <Paragraphs>58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Spiritual Vitality</vt:lpstr>
      <vt:lpstr>I. Vitality   </vt:lpstr>
      <vt:lpstr>Slide 5</vt:lpstr>
      <vt:lpstr>Slide 6</vt:lpstr>
      <vt:lpstr>Slide 7</vt:lpstr>
      <vt:lpstr>Slide 8</vt:lpstr>
      <vt:lpstr>Slide 9</vt:lpstr>
      <vt:lpstr>Slide 10</vt:lpstr>
      <vt:lpstr>Slide 11</vt:lpstr>
      <vt:lpstr>Slide 12</vt:lpstr>
      <vt:lpstr>Slide 13</vt:lpstr>
      <vt:lpstr>Slide 14</vt:lpstr>
      <vt:lpstr>II. Relationship </vt:lpstr>
      <vt:lpstr>Slide 16</vt:lpstr>
      <vt:lpstr>Slide 17</vt:lpstr>
      <vt:lpstr>Slide 18</vt:lpstr>
      <vt:lpstr>III. The Starting Gate </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243</cp:revision>
  <dcterms:created xsi:type="dcterms:W3CDTF">2010-04-18T00:31:04Z</dcterms:created>
  <dcterms:modified xsi:type="dcterms:W3CDTF">2012-11-04T17:01:34Z</dcterms:modified>
</cp:coreProperties>
</file>