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1" r:id="rId2"/>
    <p:sldId id="317" r:id="rId3"/>
    <p:sldId id="326" r:id="rId4"/>
    <p:sldId id="257" r:id="rId5"/>
    <p:sldId id="329" r:id="rId6"/>
    <p:sldId id="325" r:id="rId7"/>
    <p:sldId id="322" r:id="rId8"/>
    <p:sldId id="305" r:id="rId9"/>
    <p:sldId id="327" r:id="rId10"/>
    <p:sldId id="341" r:id="rId11"/>
    <p:sldId id="328" r:id="rId12"/>
    <p:sldId id="314" r:id="rId13"/>
    <p:sldId id="306" r:id="rId14"/>
    <p:sldId id="334" r:id="rId15"/>
    <p:sldId id="335" r:id="rId16"/>
    <p:sldId id="330" r:id="rId17"/>
    <p:sldId id="336" r:id="rId18"/>
    <p:sldId id="339" r:id="rId19"/>
    <p:sldId id="340" r:id="rId20"/>
    <p:sldId id="337" r:id="rId21"/>
    <p:sldId id="333" r:id="rId22"/>
    <p:sldId id="33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0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7EC8E-CEC8-43AA-96CC-9AB61F9830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9373F-1997-4E46-B098-382C1112C6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354ACB-D78D-4450-9868-C07D28BA47E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1090301" y="4438651"/>
            <a:ext cx="4939727" cy="47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6" rIns="91413" bIns="45706"/>
          <a:lstStyle/>
          <a:p>
            <a:pPr marL="228600" indent="-228600" eaLnBrk="0" hangingPunct="0">
              <a:spcBef>
                <a:spcPct val="30000"/>
              </a:spcBef>
              <a:buFontTx/>
              <a:buChar char="•"/>
            </a:pPr>
            <a:endParaRPr lang="en-US" sz="1200"/>
          </a:p>
          <a:p>
            <a:pPr marL="228600" indent="-228600" eaLnBrk="0" hangingPunct="0">
              <a:spcBef>
                <a:spcPct val="30000"/>
              </a:spcBef>
              <a:buFontTx/>
              <a:buChar char="•"/>
            </a:pPr>
            <a:endParaRPr lang="en-US" sz="1200"/>
          </a:p>
          <a:p>
            <a:pPr marL="228600" indent="-228600" eaLnBrk="0" hangingPunct="0">
              <a:spcBef>
                <a:spcPct val="30000"/>
              </a:spcBef>
              <a:buFontTx/>
              <a:buChar char="•"/>
            </a:pPr>
            <a:endParaRPr lang="en-US" sz="1200"/>
          </a:p>
          <a:p>
            <a:pPr marL="228600" indent="-228600" eaLnBrk="0" hangingPunct="0">
              <a:spcBef>
                <a:spcPct val="30000"/>
              </a:spcBef>
              <a:buFontTx/>
              <a:buChar char="•"/>
            </a:pPr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500" dirty="0"/>
            </a:lvl1pPr>
          </a:lstStyle>
          <a:p>
            <a:pPr>
              <a:defRPr/>
            </a:pPr>
            <a:r>
              <a:rPr lang="en-US"/>
              <a:t>	</a:t>
            </a:r>
          </a:p>
          <a:p>
            <a:pPr>
              <a:defRPr/>
            </a:pPr>
            <a:r>
              <a:rPr lang="en-US"/>
              <a:t>    		     </a:t>
            </a:r>
            <a:r>
              <a:rPr lang="en-US" sz="800" smtClean="0"/>
              <a:t>© 2012 Willow Creek Association.</a:t>
            </a:r>
            <a:r>
              <a:rPr lang="en-US" sz="800"/>
              <a:t>  All Rights Reserved.  Unauthorized distribution is prohibited.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0D60D-2411-4C11-A411-4CF92E70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revealnow.com/imgs/SpiritualLifeSurveyLogo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534400" cy="6172200"/>
          </a:xfrm>
        </p:spPr>
        <p:txBody>
          <a:bodyPr>
            <a:noAutofit/>
          </a:bodyPr>
          <a:lstStyle/>
          <a:p>
            <a:pPr lvl="1"/>
            <a:r>
              <a:rPr lang="en-US" dirty="0" smtClean="0"/>
              <a:t>Exile – 70 years</a:t>
            </a:r>
          </a:p>
          <a:p>
            <a:pPr lvl="2"/>
            <a:r>
              <a:rPr lang="en-US" dirty="0" smtClean="0"/>
              <a:t>Israel taken captive by Assyrians</a:t>
            </a:r>
          </a:p>
          <a:p>
            <a:pPr lvl="2"/>
            <a:r>
              <a:rPr lang="en-US" dirty="0" smtClean="0"/>
              <a:t>Judah conquered by Babylonians</a:t>
            </a:r>
          </a:p>
          <a:p>
            <a:pPr lvl="2"/>
            <a:r>
              <a:rPr lang="en-US" dirty="0" smtClean="0"/>
              <a:t>Fall of Babylon to </a:t>
            </a:r>
            <a:r>
              <a:rPr lang="en-US" dirty="0" err="1" smtClean="0"/>
              <a:t>Medo</a:t>
            </a:r>
            <a:r>
              <a:rPr lang="en-US" dirty="0" smtClean="0"/>
              <a:t>-Persians</a:t>
            </a:r>
          </a:p>
          <a:p>
            <a:pPr lvl="2"/>
            <a:r>
              <a:rPr lang="en-US" dirty="0" smtClean="0"/>
              <a:t>King Cyrus allows a remnant to return </a:t>
            </a:r>
          </a:p>
          <a:p>
            <a:pPr lvl="1"/>
            <a:r>
              <a:rPr lang="en-US" dirty="0" smtClean="0"/>
              <a:t>Restoration</a:t>
            </a:r>
          </a:p>
          <a:p>
            <a:pPr lvl="2"/>
            <a:r>
              <a:rPr lang="en-US" dirty="0" smtClean="0"/>
              <a:t>Rebuilding the temple</a:t>
            </a:r>
          </a:p>
          <a:p>
            <a:pPr lvl="2"/>
            <a:r>
              <a:rPr lang="en-US" dirty="0" smtClean="0"/>
              <a:t>Rebuilding the wall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Hearing the News - Nehemiah 1:1-10</a:t>
            </a:r>
          </a:p>
          <a:p>
            <a:pPr lvl="1"/>
            <a:r>
              <a:rPr lang="en-US" dirty="0" smtClean="0"/>
              <a:t>Things are not going well</a:t>
            </a:r>
          </a:p>
          <a:p>
            <a:pPr lvl="1"/>
            <a:r>
              <a:rPr lang="en-US" u="sng" dirty="0" smtClean="0"/>
              <a:t>Walls</a:t>
            </a:r>
            <a:r>
              <a:rPr lang="en-US" dirty="0" smtClean="0"/>
              <a:t> torn down</a:t>
            </a:r>
          </a:p>
          <a:p>
            <a:pPr lvl="1"/>
            <a:r>
              <a:rPr lang="en-US" u="sng" dirty="0" smtClean="0"/>
              <a:t>Gates</a:t>
            </a:r>
            <a:r>
              <a:rPr lang="en-US" dirty="0" smtClean="0"/>
              <a:t> have been destroyed</a:t>
            </a:r>
          </a:p>
          <a:p>
            <a:pPr lvl="1"/>
            <a:r>
              <a:rPr lang="en-US" dirty="0" smtClean="0"/>
              <a:t>Prayer of </a:t>
            </a:r>
            <a:r>
              <a:rPr lang="en-US" u="sng" dirty="0" smtClean="0"/>
              <a:t>repentance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Gathering the Facts – Nehemiah 2:11-18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trouble</a:t>
            </a:r>
            <a:r>
              <a:rPr lang="en-US" dirty="0" smtClean="0"/>
              <a:t> we are in</a:t>
            </a:r>
          </a:p>
          <a:p>
            <a:pPr lvl="1"/>
            <a:r>
              <a:rPr lang="en-US" dirty="0" smtClean="0"/>
              <a:t>City in ruins</a:t>
            </a:r>
          </a:p>
          <a:p>
            <a:pPr lvl="1"/>
            <a:r>
              <a:rPr lang="en-US" dirty="0" smtClean="0"/>
              <a:t>Gates destroyed</a:t>
            </a:r>
          </a:p>
          <a:p>
            <a:pPr lvl="1"/>
            <a:r>
              <a:rPr lang="en-US" u="sng" dirty="0" smtClean="0"/>
              <a:t>disgrace</a:t>
            </a:r>
          </a:p>
          <a:p>
            <a:pPr lvl="1"/>
            <a:r>
              <a:rPr lang="en-US" dirty="0" smtClean="0"/>
              <a:t>Let’s </a:t>
            </a:r>
            <a:r>
              <a:rPr lang="en-US" u="sng" dirty="0" smtClean="0"/>
              <a:t>rebuild</a:t>
            </a:r>
            <a:r>
              <a:rPr lang="en-US" dirty="0" smtClean="0"/>
              <a:t> the wall</a:t>
            </a:r>
          </a:p>
          <a:p>
            <a:pPr lvl="1"/>
            <a:r>
              <a:rPr lang="en-US" dirty="0" smtClean="0"/>
              <a:t>Yes, let’s rebuild – they began the </a:t>
            </a:r>
            <a:r>
              <a:rPr lang="en-US" u="sng" dirty="0" smtClean="0"/>
              <a:t>good work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Gaps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4:13-20 – the parable of the soils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83" y="0"/>
            <a:ext cx="915168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0" y="2362200"/>
            <a:ext cx="2286000" cy="3886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127543">
            <a:off x="2650963" y="1033449"/>
            <a:ext cx="4849366" cy="4247317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Vulnerabilities</a:t>
            </a:r>
          </a:p>
          <a:p>
            <a:pPr>
              <a:buFontTx/>
              <a:buChar char="-"/>
            </a:pPr>
            <a:r>
              <a:rPr lang="en-US" sz="5400" b="1" dirty="0" smtClean="0">
                <a:solidFill>
                  <a:srgbClr val="FF0000"/>
                </a:solidFill>
              </a:rPr>
              <a:t>Unsaved</a:t>
            </a:r>
          </a:p>
          <a:p>
            <a:pPr>
              <a:buFontTx/>
              <a:buChar char="-"/>
            </a:pPr>
            <a:r>
              <a:rPr lang="en-US" sz="5400" b="1" dirty="0" smtClean="0">
                <a:solidFill>
                  <a:srgbClr val="FF0000"/>
                </a:solidFill>
              </a:rPr>
              <a:t>footpath soil, Satan steals the Word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83" y="0"/>
            <a:ext cx="915168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2667000" y="1524000"/>
            <a:ext cx="2286000" cy="3886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127543">
            <a:off x="4854012" y="383058"/>
            <a:ext cx="4849366" cy="369331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Vulnerabilities</a:t>
            </a:r>
          </a:p>
          <a:p>
            <a:pPr>
              <a:buFontTx/>
              <a:buChar char="-"/>
            </a:pPr>
            <a:r>
              <a:rPr lang="en-US" sz="3600" b="1" dirty="0" err="1" smtClean="0">
                <a:solidFill>
                  <a:srgbClr val="FF0000"/>
                </a:solidFill>
              </a:rPr>
              <a:t>Unrenewed</a:t>
            </a:r>
            <a:r>
              <a:rPr lang="en-US" sz="3600" b="1" dirty="0" smtClean="0">
                <a:solidFill>
                  <a:srgbClr val="FF0000"/>
                </a:solidFill>
              </a:rPr>
              <a:t> Mind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Can be lukewarm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Thorny soil - </a:t>
            </a:r>
            <a:r>
              <a:rPr lang="en-US" sz="3600" dirty="0" smtClean="0">
                <a:solidFill>
                  <a:srgbClr val="FF0000"/>
                </a:solidFill>
              </a:rPr>
              <a:t>worries, desires, deceit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1.bp.blogspot.com/-0oeP76RRe-I/UGPMDU1ef4I/AAAAAAAAALE/9iN8uGHiqB8/s1600/600-RichYoungRu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5656881" cy="68580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609600"/>
            <a:ext cx="3962400" cy="6172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Rich Man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Mark 10:20-22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…he went away grieving, for he was one who owned much property.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83" y="0"/>
            <a:ext cx="915168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4876800" y="609600"/>
            <a:ext cx="2286000" cy="3886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127543">
            <a:off x="319363" y="1498258"/>
            <a:ext cx="4849366" cy="3139321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Vulnerabilities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Not sold out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No deep roots, </a:t>
            </a:r>
            <a:r>
              <a:rPr lang="en-US" sz="3600" dirty="0" smtClean="0">
                <a:solidFill>
                  <a:srgbClr val="FF0000"/>
                </a:solidFill>
              </a:rPr>
              <a:t>fall away when trouble comes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helife.com/wp-content/uploads/2008/04/p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2276" y="223345"/>
            <a:ext cx="6636324" cy="503445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5410200"/>
            <a:ext cx="8534400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D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isciples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Gethsemane Mark 14:50 …And they all left Him and fled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allaboutthebible.net/wp-content/uploads/2010/11/5-Caravaggio-Deni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637" y="0"/>
            <a:ext cx="7425763" cy="54102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5486400"/>
            <a:ext cx="8534400" cy="1371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Peter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- Mark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14:71 But he began to curse and swear, "I do not know this man you are talking about!"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Reaching (Y)our Potential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Guarding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Against Vulnerabilities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683" y="0"/>
            <a:ext cx="915168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4" name="Oval 3"/>
          <p:cNvSpPr/>
          <p:nvPr/>
        </p:nvSpPr>
        <p:spPr>
          <a:xfrm>
            <a:off x="6858000" y="228600"/>
            <a:ext cx="2286000" cy="3886200"/>
          </a:xfrm>
          <a:prstGeom prst="ellipse">
            <a:avLst/>
          </a:prstGeom>
          <a:noFill/>
          <a:ln w="101600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127543">
            <a:off x="1334120" y="969914"/>
            <a:ext cx="5177779" cy="369331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Vulnerabilities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Weary in well doing?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Fear of man?</a:t>
            </a:r>
          </a:p>
          <a:p>
            <a:pPr>
              <a:buFontTx/>
              <a:buChar char="-"/>
            </a:pPr>
            <a:r>
              <a:rPr lang="en-US" sz="3600" b="1" dirty="0" smtClean="0">
                <a:solidFill>
                  <a:srgbClr val="FF0000"/>
                </a:solidFill>
              </a:rPr>
              <a:t>Good soil, producing much fruit – reaching potential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Putting ourselves in the best position to reach our potential and guarding ourselves from the vulnerabilities that come with lack of maturity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Potential – Colossians 1:25-29</a:t>
            </a:r>
          </a:p>
          <a:p>
            <a:pPr lvl="1"/>
            <a:r>
              <a:rPr lang="en-US" dirty="0" smtClean="0"/>
              <a:t>Responsibility of serving his church</a:t>
            </a:r>
          </a:p>
          <a:p>
            <a:pPr lvl="1"/>
            <a:r>
              <a:rPr lang="en-US" dirty="0" smtClean="0"/>
              <a:t>Proclaiming his entire message</a:t>
            </a:r>
          </a:p>
          <a:p>
            <a:pPr lvl="1"/>
            <a:r>
              <a:rPr lang="en-US" dirty="0" smtClean="0"/>
              <a:t>Teaching with all the wisdom God has given</a:t>
            </a:r>
          </a:p>
          <a:p>
            <a:pPr lvl="1"/>
            <a:r>
              <a:rPr lang="en-US" dirty="0" smtClean="0"/>
              <a:t>Present them to Christ – mature</a:t>
            </a:r>
          </a:p>
          <a:p>
            <a:pPr lvl="1"/>
            <a:r>
              <a:rPr lang="en-US" dirty="0" smtClean="0"/>
              <a:t>Work hard – depending on Christ’s mighty power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Facts  </a:t>
            </a:r>
            <a:endParaRPr lang="en-US" dirty="0"/>
          </a:p>
        </p:txBody>
      </p:sp>
      <p:pic>
        <p:nvPicPr>
          <p:cNvPr id="1026" name="Picture 2" descr="http://www.revealnow.com/imgs/SpiritualLifeSurveyLogo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114800" y="381000"/>
            <a:ext cx="409320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5600"/>
            <a:ext cx="8229600" cy="36115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Your spiritual growth is of central importance to our church.  Whether you’re just starting to explore the Christian faith, or you’re a long-time Christ-follower, we want to do everything we can to help you on your spiritual journey. We’re asking for your feedback on our church and your spiritual journey through a Spiritual Life Survey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/>
              <a:t>Praise Fellowship Church’s</a:t>
            </a:r>
          </a:p>
          <a:p>
            <a:pPr algn="ctr" eaLnBrk="0" hangingPunct="0"/>
            <a:r>
              <a:rPr lang="en-US" sz="2800" b="1"/>
              <a:t>Spiritual Growth Framework </a:t>
            </a:r>
          </a:p>
        </p:txBody>
      </p:sp>
      <p:sp>
        <p:nvSpPr>
          <p:cNvPr id="28" name="Round Same Side Corner Rectangle 27"/>
          <p:cNvSpPr/>
          <p:nvPr/>
        </p:nvSpPr>
        <p:spPr>
          <a:xfrm>
            <a:off x="6259513" y="1524000"/>
            <a:ext cx="1676400" cy="768350"/>
          </a:xfrm>
          <a:prstGeom prst="round2SameRect">
            <a:avLst>
              <a:gd name="adj1" fmla="val 20960"/>
              <a:gd name="adj2" fmla="val 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0" name="Round Same Side Corner Rectangle 29"/>
          <p:cNvSpPr/>
          <p:nvPr/>
        </p:nvSpPr>
        <p:spPr bwMode="auto">
          <a:xfrm rot="10800000">
            <a:off x="6259513" y="4876799"/>
            <a:ext cx="1676400" cy="533400"/>
          </a:xfrm>
          <a:prstGeom prst="round2SameRect">
            <a:avLst>
              <a:gd name="adj1" fmla="val 20960"/>
              <a:gd name="adj2" fmla="val 0"/>
            </a:avLst>
          </a:prstGeom>
          <a:solidFill>
            <a:srgbClr val="FF99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261100" y="2292350"/>
            <a:ext cx="1676400" cy="258445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" name="Round Same Side Corner Rectangle 35"/>
          <p:cNvSpPr/>
          <p:nvPr/>
        </p:nvSpPr>
        <p:spPr>
          <a:xfrm>
            <a:off x="4459288" y="2057400"/>
            <a:ext cx="1676400" cy="706438"/>
          </a:xfrm>
          <a:prstGeom prst="round2SameRect">
            <a:avLst>
              <a:gd name="adj1" fmla="val 20960"/>
              <a:gd name="adj2" fmla="val 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" name="Round Same Side Corner Rectangle 37"/>
          <p:cNvSpPr/>
          <p:nvPr/>
        </p:nvSpPr>
        <p:spPr bwMode="auto">
          <a:xfrm rot="10800000">
            <a:off x="4459288" y="5105399"/>
            <a:ext cx="1676400" cy="533400"/>
          </a:xfrm>
          <a:prstGeom prst="round2SameRect">
            <a:avLst>
              <a:gd name="adj1" fmla="val 20960"/>
              <a:gd name="adj2" fmla="val 0"/>
            </a:avLst>
          </a:prstGeom>
          <a:solidFill>
            <a:srgbClr val="FF99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59288" y="2763838"/>
            <a:ext cx="1712911" cy="2341562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" name="Oval 43"/>
          <p:cNvSpPr/>
          <p:nvPr/>
        </p:nvSpPr>
        <p:spPr bwMode="auto">
          <a:xfrm rot="20568792">
            <a:off x="5856288" y="2566988"/>
            <a:ext cx="577850" cy="577850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2" name="Group 39"/>
          <p:cNvGrpSpPr/>
          <p:nvPr/>
        </p:nvGrpSpPr>
        <p:grpSpPr bwMode="auto">
          <a:xfrm rot="20568792">
            <a:off x="5958690" y="2754314"/>
            <a:ext cx="380999" cy="207414"/>
            <a:chOff x="2730500" y="4351826"/>
            <a:chExt cx="707253" cy="406400"/>
          </a:xfrm>
          <a:solidFill>
            <a:schemeClr val="bg1"/>
          </a:solidFill>
        </p:grpSpPr>
        <p:sp>
          <p:nvSpPr>
            <p:cNvPr id="46" name="Rounded Rectangle 45"/>
            <p:cNvSpPr/>
            <p:nvPr/>
          </p:nvSpPr>
          <p:spPr>
            <a:xfrm>
              <a:off x="2730500" y="4483100"/>
              <a:ext cx="673100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47" name="Rounded Rectangle 46"/>
            <p:cNvSpPr/>
            <p:nvPr/>
          </p:nvSpPr>
          <p:spPr>
            <a:xfrm rot="19007906">
              <a:off x="2981216" y="4599476"/>
              <a:ext cx="456537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48" name="Rounded Rectangle 47"/>
            <p:cNvSpPr/>
            <p:nvPr/>
          </p:nvSpPr>
          <p:spPr>
            <a:xfrm rot="2656919">
              <a:off x="2968516" y="4351826"/>
              <a:ext cx="456537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51" name="Round Same Side Corner Rectangle 50"/>
          <p:cNvSpPr/>
          <p:nvPr/>
        </p:nvSpPr>
        <p:spPr bwMode="auto">
          <a:xfrm>
            <a:off x="2684463" y="2362200"/>
            <a:ext cx="1677987" cy="747713"/>
          </a:xfrm>
          <a:prstGeom prst="round2SameRect">
            <a:avLst>
              <a:gd name="adj1" fmla="val 20960"/>
              <a:gd name="adj2" fmla="val 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0" name="Round Same Side Corner Rectangle 59"/>
          <p:cNvSpPr/>
          <p:nvPr/>
        </p:nvSpPr>
        <p:spPr bwMode="auto">
          <a:xfrm rot="10800000">
            <a:off x="2667000" y="5486400"/>
            <a:ext cx="1677987" cy="533400"/>
          </a:xfrm>
          <a:prstGeom prst="round2SameRect">
            <a:avLst>
              <a:gd name="adj1" fmla="val 20960"/>
              <a:gd name="adj2" fmla="val 0"/>
            </a:avLst>
          </a:prstGeom>
          <a:solidFill>
            <a:srgbClr val="FF9900"/>
          </a:solidFill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 bwMode="auto">
          <a:xfrm>
            <a:off x="2686050" y="3109912"/>
            <a:ext cx="1677988" cy="2376487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 rot="-1031208">
            <a:off x="4083050" y="3006725"/>
            <a:ext cx="577850" cy="577850"/>
            <a:chOff x="2356196" y="3219536"/>
            <a:chExt cx="577474" cy="577925"/>
          </a:xfrm>
        </p:grpSpPr>
        <p:sp>
          <p:nvSpPr>
            <p:cNvPr id="55" name="Oval 54"/>
            <p:cNvSpPr/>
            <p:nvPr/>
          </p:nvSpPr>
          <p:spPr>
            <a:xfrm>
              <a:off x="2356196" y="3219536"/>
              <a:ext cx="577474" cy="577925"/>
            </a:xfrm>
            <a:prstGeom prst="ellipse">
              <a:avLst/>
            </a:prstGeo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grpSp>
          <p:nvGrpSpPr>
            <p:cNvPr id="4" name="Group 39"/>
            <p:cNvGrpSpPr/>
            <p:nvPr/>
          </p:nvGrpSpPr>
          <p:grpSpPr>
            <a:xfrm>
              <a:off x="2457451" y="3407857"/>
              <a:ext cx="380999" cy="207414"/>
              <a:chOff x="2730500" y="4351826"/>
              <a:chExt cx="707253" cy="406400"/>
            </a:xfrm>
            <a:solidFill>
              <a:schemeClr val="bg1"/>
            </a:solidFill>
          </p:grpSpPr>
          <p:sp>
            <p:nvSpPr>
              <p:cNvPr id="57" name="Rounded Rectangle 56"/>
              <p:cNvSpPr/>
              <p:nvPr/>
            </p:nvSpPr>
            <p:spPr>
              <a:xfrm>
                <a:off x="2730500" y="4483100"/>
                <a:ext cx="673100" cy="15875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 rot="19007906">
                <a:off x="2981216" y="4599476"/>
                <a:ext cx="456537" cy="15875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  <p:sp>
            <p:nvSpPr>
              <p:cNvPr id="59" name="Rounded Rectangle 58"/>
              <p:cNvSpPr/>
              <p:nvPr/>
            </p:nvSpPr>
            <p:spPr>
              <a:xfrm rot="2656919">
                <a:off x="2968516" y="4351826"/>
                <a:ext cx="456537" cy="15875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/>
              </a:p>
            </p:txBody>
          </p:sp>
        </p:grpSp>
      </p:grpSp>
      <p:sp>
        <p:nvSpPr>
          <p:cNvPr id="66" name="Round Same Side Corner Rectangle 26"/>
          <p:cNvSpPr/>
          <p:nvPr/>
        </p:nvSpPr>
        <p:spPr bwMode="auto">
          <a:xfrm>
            <a:off x="911225" y="2743200"/>
            <a:ext cx="1677988" cy="727075"/>
          </a:xfrm>
          <a:prstGeom prst="round2SameRect">
            <a:avLst>
              <a:gd name="adj1" fmla="val 20960"/>
              <a:gd name="adj2" fmla="val 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5" name="Round Same Side Corner Rectangle 74"/>
          <p:cNvSpPr/>
          <p:nvPr/>
        </p:nvSpPr>
        <p:spPr bwMode="auto">
          <a:xfrm rot="10800000">
            <a:off x="911225" y="5943600"/>
            <a:ext cx="1677988" cy="533400"/>
          </a:xfrm>
          <a:prstGeom prst="round2SameRect">
            <a:avLst>
              <a:gd name="adj1" fmla="val 20960"/>
              <a:gd name="adj2" fmla="val 0"/>
            </a:avLst>
          </a:prstGeom>
          <a:solidFill>
            <a:srgbClr val="FF9900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8" name="Rectangle 67"/>
          <p:cNvSpPr/>
          <p:nvPr/>
        </p:nvSpPr>
        <p:spPr bwMode="auto">
          <a:xfrm>
            <a:off x="914400" y="3429000"/>
            <a:ext cx="1677987" cy="25146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0" name="Oval 69"/>
          <p:cNvSpPr/>
          <p:nvPr/>
        </p:nvSpPr>
        <p:spPr bwMode="auto">
          <a:xfrm rot="20568792">
            <a:off x="2309813" y="3387725"/>
            <a:ext cx="577850" cy="577850"/>
          </a:xfrm>
          <a:prstGeom prst="ellips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grpSp>
        <p:nvGrpSpPr>
          <p:cNvPr id="5" name="Group 39"/>
          <p:cNvGrpSpPr/>
          <p:nvPr/>
        </p:nvGrpSpPr>
        <p:grpSpPr bwMode="auto">
          <a:xfrm rot="20568792">
            <a:off x="2411903" y="3576095"/>
            <a:ext cx="381247" cy="207387"/>
            <a:chOff x="2730500" y="4351826"/>
            <a:chExt cx="707253" cy="406400"/>
          </a:xfrm>
          <a:solidFill>
            <a:schemeClr val="bg1"/>
          </a:solidFill>
        </p:grpSpPr>
        <p:sp>
          <p:nvSpPr>
            <p:cNvPr id="72" name="Rounded Rectangle 71"/>
            <p:cNvSpPr/>
            <p:nvPr/>
          </p:nvSpPr>
          <p:spPr>
            <a:xfrm>
              <a:off x="2730500" y="4483100"/>
              <a:ext cx="673100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 rot="19007906">
              <a:off x="2981216" y="4599476"/>
              <a:ext cx="456537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 rot="2656919">
              <a:off x="2968516" y="4351826"/>
              <a:ext cx="456537" cy="15875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sp>
        <p:nvSpPr>
          <p:cNvPr id="79" name="Text Box 29"/>
          <p:cNvSpPr txBox="1">
            <a:spLocks noChangeArrowheads="1"/>
          </p:cNvSpPr>
          <p:nvPr/>
        </p:nvSpPr>
        <p:spPr bwMode="gray">
          <a:xfrm>
            <a:off x="2881313" y="3414713"/>
            <a:ext cx="13716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“I believe in Jesus and am working on what it means to get to know him.”</a:t>
            </a:r>
          </a:p>
        </p:txBody>
      </p:sp>
      <p:sp>
        <p:nvSpPr>
          <p:cNvPr id="80" name="Text Box 30"/>
          <p:cNvSpPr txBox="1">
            <a:spLocks noChangeArrowheads="1"/>
          </p:cNvSpPr>
          <p:nvPr/>
        </p:nvSpPr>
        <p:spPr bwMode="gray">
          <a:xfrm>
            <a:off x="4648200" y="2971800"/>
            <a:ext cx="1330325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“I feel really close to Christ and depend on him daily for guidance.”</a:t>
            </a:r>
          </a:p>
        </p:txBody>
      </p:sp>
      <p:sp>
        <p:nvSpPr>
          <p:cNvPr id="81" name="Text Box 31"/>
          <p:cNvSpPr txBox="1">
            <a:spLocks noChangeArrowheads="1"/>
          </p:cNvSpPr>
          <p:nvPr/>
        </p:nvSpPr>
        <p:spPr bwMode="gray">
          <a:xfrm>
            <a:off x="6415088" y="2438400"/>
            <a:ext cx="14478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“My relationship with Jesus is the most important relationship in my life  It guides everything I do.”</a:t>
            </a:r>
          </a:p>
        </p:txBody>
      </p:sp>
      <p:sp>
        <p:nvSpPr>
          <p:cNvPr id="82" name="Text Box 46"/>
          <p:cNvSpPr txBox="1">
            <a:spLocks noChangeArrowheads="1"/>
          </p:cNvSpPr>
          <p:nvPr/>
        </p:nvSpPr>
        <p:spPr bwMode="auto">
          <a:xfrm>
            <a:off x="2584450" y="2362200"/>
            <a:ext cx="19113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latin typeface="+mn-lt"/>
                <a:cs typeface="+mn-cs"/>
              </a:rPr>
              <a:t>Growing in Christ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4545013" y="2057400"/>
            <a:ext cx="1468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latin typeface="+mn-lt"/>
                <a:cs typeface="+mn-cs"/>
              </a:rPr>
              <a:t>Close to Christ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6275388" y="1600200"/>
            <a:ext cx="16637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latin typeface="+mn-lt"/>
                <a:cs typeface="+mn-cs"/>
              </a:rPr>
              <a:t>Christ-Centered</a:t>
            </a:r>
          </a:p>
        </p:txBody>
      </p:sp>
      <p:sp>
        <p:nvSpPr>
          <p:cNvPr id="85" name="Text Box 45"/>
          <p:cNvSpPr txBox="1">
            <a:spLocks noChangeArrowheads="1"/>
          </p:cNvSpPr>
          <p:nvPr/>
        </p:nvSpPr>
        <p:spPr bwMode="auto">
          <a:xfrm>
            <a:off x="915988" y="2743200"/>
            <a:ext cx="1674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000" b="1" dirty="0">
                <a:latin typeface="+mn-lt"/>
                <a:cs typeface="+mn-cs"/>
              </a:rPr>
              <a:t>Exploring Christ</a:t>
            </a: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gray">
          <a:xfrm>
            <a:off x="990600" y="3657600"/>
            <a:ext cx="14478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“I believe in God, but I am not sure about Christ. My faith is not a significant part of my life.”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66800" y="5953780"/>
            <a:ext cx="1371600" cy="523220"/>
          </a:xfrm>
          <a:prstGeom prst="rect">
            <a:avLst/>
          </a:prstGeom>
          <a:noFill/>
          <a:effectLst>
            <a:outerShdw blurRad="50800" dist="50800" dir="126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95600" y="5486400"/>
            <a:ext cx="1371600" cy="523220"/>
          </a:xfrm>
          <a:prstGeom prst="rect">
            <a:avLst/>
          </a:prstGeom>
          <a:noFill/>
          <a:effectLst>
            <a:outerShdw blurRad="50800" dist="50800" dir="78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572000" y="5115580"/>
            <a:ext cx="1371600" cy="523220"/>
          </a:xfrm>
          <a:prstGeom prst="rect">
            <a:avLst/>
          </a:prstGeom>
          <a:noFill/>
          <a:effectLst>
            <a:outerShdw blurRad="50800" dist="508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400800" y="4886980"/>
            <a:ext cx="1371600" cy="523220"/>
          </a:xfrm>
          <a:prstGeom prst="rect">
            <a:avLst/>
          </a:prstGeom>
          <a:noFill/>
          <a:effectLst>
            <a:outerShdw blurRad="50800" dist="508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44" y="0"/>
            <a:ext cx="915168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Vulnerabilities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Thessalonians 3:10 (NLT) </a:t>
            </a:r>
            <a:r>
              <a:rPr lang="en-US" baseline="30000" dirty="0" smtClean="0"/>
              <a:t>10 </a:t>
            </a:r>
            <a:r>
              <a:rPr lang="en-US" dirty="0" smtClean="0"/>
              <a:t> Night and day we pray earnestly for you, asking God to let us see you again to fill the </a:t>
            </a:r>
            <a:r>
              <a:rPr lang="en-US" u="sng" dirty="0" smtClean="0"/>
              <a:t>gaps</a:t>
            </a:r>
            <a:r>
              <a:rPr lang="en-US" dirty="0" smtClean="0"/>
              <a:t> in your faith.</a:t>
            </a:r>
          </a:p>
          <a:p>
            <a:r>
              <a:rPr lang="en-US" dirty="0" smtClean="0"/>
              <a:t>Nehemiah – rebuilding the Wall</a:t>
            </a:r>
          </a:p>
          <a:p>
            <a:r>
              <a:rPr lang="en-US" dirty="0" smtClean="0"/>
              <a:t>Proverbs 25:28 (NLT) </a:t>
            </a:r>
            <a:r>
              <a:rPr lang="en-US" baseline="30000" dirty="0" smtClean="0"/>
              <a:t>28 </a:t>
            </a:r>
            <a:r>
              <a:rPr lang="en-US" dirty="0" smtClean="0"/>
              <a:t> A person without self-control is like a city with </a:t>
            </a:r>
            <a:r>
              <a:rPr lang="en-US" u="sng" dirty="0" smtClean="0"/>
              <a:t>broken-down</a:t>
            </a:r>
            <a:r>
              <a:rPr lang="en-US" dirty="0" smtClean="0"/>
              <a:t> walls.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534400" cy="6172200"/>
          </a:xfrm>
        </p:spPr>
        <p:txBody>
          <a:bodyPr>
            <a:noAutofit/>
          </a:bodyPr>
          <a:lstStyle/>
          <a:p>
            <a:r>
              <a:rPr lang="en-US" smtClean="0"/>
              <a:t>Notes </a:t>
            </a:r>
            <a:r>
              <a:rPr lang="en-US" dirty="0" smtClean="0"/>
              <a:t>on Jerusalem’s circumstances</a:t>
            </a:r>
          </a:p>
          <a:p>
            <a:pPr lvl="1"/>
            <a:r>
              <a:rPr lang="en-US" dirty="0" smtClean="0"/>
              <a:t>Beginnings and Judgment</a:t>
            </a:r>
          </a:p>
          <a:p>
            <a:pPr lvl="1"/>
            <a:r>
              <a:rPr lang="en-US" dirty="0" smtClean="0"/>
              <a:t>Patriarchs – Abraham, Isaac and Jacob</a:t>
            </a:r>
          </a:p>
          <a:p>
            <a:pPr lvl="1"/>
            <a:r>
              <a:rPr lang="en-US" dirty="0" smtClean="0"/>
              <a:t>Theocracy – God’s rule by Law and Prophets</a:t>
            </a:r>
          </a:p>
          <a:p>
            <a:pPr lvl="1"/>
            <a:r>
              <a:rPr lang="en-US" dirty="0" smtClean="0"/>
              <a:t>Monarchy – Kings – David and Solomon</a:t>
            </a:r>
          </a:p>
          <a:p>
            <a:pPr lvl="1"/>
            <a:r>
              <a:rPr lang="en-US" dirty="0" smtClean="0"/>
              <a:t>Divided Kingdom and deterioration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10077</TotalTime>
  <Words>459</Words>
  <Application>Microsoft Office PowerPoint</Application>
  <PresentationFormat>On-screen Show (4:3)</PresentationFormat>
  <Paragraphs>79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Reaching (Y)our Potential</vt:lpstr>
      <vt:lpstr>Slide 3</vt:lpstr>
      <vt:lpstr>I. Facts  </vt:lpstr>
      <vt:lpstr>Slide 5</vt:lpstr>
      <vt:lpstr>Slide 6</vt:lpstr>
      <vt:lpstr>Slide 7</vt:lpstr>
      <vt:lpstr>II. Vulnerabilities </vt:lpstr>
      <vt:lpstr>Slide 9</vt:lpstr>
      <vt:lpstr>Slide 10</vt:lpstr>
      <vt:lpstr>Slide 11</vt:lpstr>
      <vt:lpstr>Slide 12</vt:lpstr>
      <vt:lpstr>III. Gaps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277</cp:revision>
  <dcterms:created xsi:type="dcterms:W3CDTF">2010-04-18T00:31:04Z</dcterms:created>
  <dcterms:modified xsi:type="dcterms:W3CDTF">2012-10-28T02:40:50Z</dcterms:modified>
</cp:coreProperties>
</file>