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63" r:id="rId5"/>
    <p:sldId id="267" r:id="rId6"/>
    <p:sldId id="258" r:id="rId7"/>
    <p:sldId id="271" r:id="rId8"/>
    <p:sldId id="272" r:id="rId9"/>
    <p:sldId id="259" r:id="rId10"/>
    <p:sldId id="274" r:id="rId11"/>
    <p:sldId id="285" r:id="rId12"/>
    <p:sldId id="284" r:id="rId13"/>
    <p:sldId id="287" r:id="rId14"/>
    <p:sldId id="275" r:id="rId15"/>
    <p:sldId id="296" r:id="rId16"/>
    <p:sldId id="295" r:id="rId17"/>
    <p:sldId id="292" r:id="rId18"/>
    <p:sldId id="278" r:id="rId19"/>
    <p:sldId id="293" r:id="rId20"/>
    <p:sldId id="276" r:id="rId21"/>
    <p:sldId id="279" r:id="rId22"/>
    <p:sldId id="297" r:id="rId23"/>
    <p:sldId id="298" r:id="rId24"/>
    <p:sldId id="260"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729" autoAdjust="0"/>
  </p:normalViewPr>
  <p:slideViewPr>
    <p:cSldViewPr>
      <p:cViewPr varScale="1">
        <p:scale>
          <a:sx n="72" d="100"/>
          <a:sy n="72" d="100"/>
        </p:scale>
        <p:origin x="-1104" y="-102"/>
      </p:cViewPr>
      <p:guideLst>
        <p:guide orient="horz" pos="2160"/>
        <p:guide pos="2880"/>
      </p:guideLst>
    </p:cSldViewPr>
  </p:slideViewPr>
  <p:outlineViewPr>
    <p:cViewPr>
      <p:scale>
        <a:sx n="33" d="100"/>
        <a:sy n="33" d="100"/>
      </p:scale>
      <p:origin x="0" y="1017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9/25/2010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9/25/2010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9/25/2010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9/25/2010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
        <p:nvSpPr>
          <p:cNvPr id="7" name="Rectangle 6"/>
          <p:cNvSpPr/>
          <p:nvPr userDrawn="1"/>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9/25/2010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9/25/2010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9/25/2010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9/25/2010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9/25/2010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9/25/2010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9/25/2010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gs>
            <a:gs pos="100000">
              <a:schemeClr val="bg2">
                <a:shade val="30000"/>
                <a:satMod val="20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9/25/2010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Introduction</a:t>
            </a:r>
          </a:p>
          <a:p>
            <a:pPr lvl="1"/>
            <a:r>
              <a:rPr lang="en-US" dirty="0" smtClean="0"/>
              <a:t>Faith Required</a:t>
            </a:r>
          </a:p>
          <a:p>
            <a:pPr lvl="2"/>
            <a:r>
              <a:rPr lang="en-US" dirty="0" smtClean="0"/>
              <a:t>My people shall live by faith</a:t>
            </a:r>
          </a:p>
          <a:p>
            <a:pPr lvl="2"/>
            <a:r>
              <a:rPr lang="en-US" dirty="0" smtClean="0"/>
              <a:t>Without faith it is impossible to please God</a:t>
            </a:r>
          </a:p>
          <a:p>
            <a:pPr lvl="1"/>
            <a:r>
              <a:rPr lang="en-US" dirty="0" smtClean="0"/>
              <a:t>Faith initiated</a:t>
            </a:r>
          </a:p>
          <a:p>
            <a:pPr lvl="1"/>
            <a:r>
              <a:rPr lang="en-US" dirty="0" smtClean="0"/>
              <a:t>Faith challenged</a:t>
            </a:r>
          </a:p>
          <a:p>
            <a:pPr lvl="2"/>
            <a:r>
              <a:rPr lang="en-US" dirty="0" smtClean="0"/>
              <a:t>Faith developed</a:t>
            </a:r>
          </a:p>
          <a:p>
            <a:pPr lvl="2"/>
            <a:r>
              <a:rPr lang="en-US" dirty="0" smtClean="0"/>
              <a:t>or Faith abandoned</a:t>
            </a:r>
          </a:p>
          <a:p>
            <a:pPr lvl="1"/>
            <a:r>
              <a:rPr lang="en-US" dirty="0" smtClean="0"/>
              <a:t>Examples of people and their successful response to the faith challenge</a:t>
            </a:r>
          </a:p>
          <a:p>
            <a:pPr lvl="1"/>
            <a:r>
              <a:rPr lang="en-US" dirty="0" smtClean="0"/>
              <a:t>Examples and encouragement for our own faith challenges</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dirty="0" smtClean="0"/>
              <a:t>God Rewards</a:t>
            </a:r>
          </a:p>
          <a:p>
            <a:pPr lvl="1"/>
            <a:r>
              <a:rPr lang="en-US" dirty="0" smtClean="0"/>
              <a:t>Long and satisfying life</a:t>
            </a:r>
          </a:p>
          <a:p>
            <a:pPr lvl="1"/>
            <a:r>
              <a:rPr lang="en-US" dirty="0" smtClean="0"/>
              <a:t>A good reputation and favor with God and people</a:t>
            </a:r>
          </a:p>
          <a:p>
            <a:pPr lvl="1"/>
            <a:r>
              <a:rPr lang="en-US" dirty="0" smtClean="0"/>
              <a:t>Direction for your life</a:t>
            </a:r>
          </a:p>
          <a:p>
            <a:pPr lvl="1"/>
            <a:r>
              <a:rPr lang="en-US" dirty="0" smtClean="0"/>
              <a:t>Healing and strength for your body</a:t>
            </a:r>
          </a:p>
          <a:p>
            <a:pPr lvl="1"/>
            <a:r>
              <a:rPr lang="en-US" dirty="0" smtClean="0"/>
              <a:t>Abundant provision</a:t>
            </a:r>
          </a:p>
          <a:p>
            <a:pPr lvl="1"/>
            <a:r>
              <a:rPr lang="en-US" dirty="0" smtClean="0"/>
              <a:t>Proverbs 3:1-10</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God exists</a:t>
            </a:r>
          </a:p>
          <a:p>
            <a:pPr lvl="1"/>
            <a:r>
              <a:rPr lang="en-US" b="1" dirty="0" smtClean="0"/>
              <a:t>Romans 1:19 – 20 </a:t>
            </a:r>
            <a:r>
              <a:rPr lang="en-US" baseline="30000" dirty="0" smtClean="0"/>
              <a:t>19</a:t>
            </a:r>
            <a:r>
              <a:rPr lang="en-US" dirty="0" smtClean="0"/>
              <a:t>They know the truth about God because he has made it obvious to them.  </a:t>
            </a:r>
            <a:r>
              <a:rPr lang="en-US" baseline="30000" dirty="0" smtClean="0"/>
              <a:t>20</a:t>
            </a:r>
            <a:r>
              <a:rPr lang="en-US" dirty="0" smtClean="0"/>
              <a:t>For ever since the world was created, people have seen the earth and sky. Through everything God made, they can clearly see his invisible qualities—his eternal power and divine nature. So they have no excuse for not knowing God.</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IV. The Universe Formed </a:t>
            </a:r>
            <a:endParaRPr lang="en-US" dirty="0"/>
          </a:p>
        </p:txBody>
      </p:sp>
      <p:sp>
        <p:nvSpPr>
          <p:cNvPr id="3" name="Content Placeholder 2"/>
          <p:cNvSpPr>
            <a:spLocks noGrp="1"/>
          </p:cNvSpPr>
          <p:nvPr>
            <p:ph idx="1"/>
          </p:nvPr>
        </p:nvSpPr>
        <p:spPr/>
        <p:txBody>
          <a:bodyPr/>
          <a:lstStyle/>
          <a:p>
            <a:r>
              <a:rPr lang="en-US" dirty="0" smtClean="0"/>
              <a:t>Hebrews 11:3</a:t>
            </a:r>
          </a:p>
          <a:p>
            <a:pPr lvl="1"/>
            <a:r>
              <a:rPr lang="en-US" dirty="0" smtClean="0"/>
              <a:t>The universe </a:t>
            </a:r>
            <a:r>
              <a:rPr lang="en-US" u="sng" dirty="0" smtClean="0"/>
              <a:t>formed</a:t>
            </a:r>
            <a:r>
              <a:rPr lang="en-US" dirty="0" smtClean="0"/>
              <a:t> at God’s command</a:t>
            </a:r>
          </a:p>
          <a:p>
            <a:pPr lvl="1"/>
            <a:r>
              <a:rPr lang="en-US" dirty="0" smtClean="0"/>
              <a:t>It did not come from anything that can be </a:t>
            </a:r>
            <a:r>
              <a:rPr lang="en-US" u="sng" dirty="0" smtClean="0"/>
              <a:t>seen</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Observation via </a:t>
            </a:r>
            <a:r>
              <a:rPr lang="en-US" u="sng" dirty="0" smtClean="0"/>
              <a:t>telescope</a:t>
            </a:r>
            <a:endParaRPr lang="en-US" u="sng" dirty="0"/>
          </a:p>
        </p:txBody>
      </p:sp>
      <p:pic>
        <p:nvPicPr>
          <p:cNvPr id="1026" name="Picture 2"/>
          <p:cNvPicPr>
            <a:picLocks noChangeAspect="1" noChangeArrowheads="1"/>
          </p:cNvPicPr>
          <p:nvPr/>
        </p:nvPicPr>
        <p:blipFill>
          <a:blip r:embed="rId2" cstate="print"/>
          <a:srcRect/>
          <a:stretch>
            <a:fillRect/>
          </a:stretch>
        </p:blipFill>
        <p:spPr bwMode="auto">
          <a:xfrm>
            <a:off x="609600" y="982132"/>
            <a:ext cx="7619999" cy="587586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Francis Chan – Crazy Love – the Awe Factor of God</a:t>
            </a:r>
          </a:p>
          <a:p>
            <a:r>
              <a:rPr lang="en-US" sz="2600" dirty="0" smtClean="0"/>
              <a:t>http://www.crazylovebook.com/videos_awe.html</a:t>
            </a:r>
            <a:endParaRPr lang="en-US" sz="26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152400"/>
            <a:ext cx="9095873" cy="6400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3962400" cy="6172200"/>
          </a:xfrm>
        </p:spPr>
        <p:txBody>
          <a:bodyPr/>
          <a:lstStyle/>
          <a:p>
            <a:r>
              <a:rPr lang="en-US" dirty="0" smtClean="0"/>
              <a:t>Observation via the </a:t>
            </a:r>
            <a:r>
              <a:rPr lang="en-US" u="sng" dirty="0" smtClean="0"/>
              <a:t>Microscope</a:t>
            </a:r>
          </a:p>
        </p:txBody>
      </p:sp>
      <p:pic>
        <p:nvPicPr>
          <p:cNvPr id="2050" name="Picture 2"/>
          <p:cNvPicPr>
            <a:picLocks noChangeAspect="1" noChangeArrowheads="1"/>
          </p:cNvPicPr>
          <p:nvPr/>
        </p:nvPicPr>
        <p:blipFill>
          <a:blip r:embed="rId2" cstate="print"/>
          <a:srcRect/>
          <a:stretch>
            <a:fillRect/>
          </a:stretch>
        </p:blipFill>
        <p:spPr bwMode="auto">
          <a:xfrm>
            <a:off x="4343400" y="-1"/>
            <a:ext cx="4800600" cy="683437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2" name="Picture 4"/>
          <p:cNvPicPr>
            <a:picLocks noChangeAspect="1" noChangeArrowheads="1"/>
          </p:cNvPicPr>
          <p:nvPr/>
        </p:nvPicPr>
        <p:blipFill>
          <a:blip r:embed="rId2" cstate="print"/>
          <a:srcRect/>
          <a:stretch>
            <a:fillRect/>
          </a:stretch>
        </p:blipFill>
        <p:spPr bwMode="auto">
          <a:xfrm>
            <a:off x="381000" y="685800"/>
            <a:ext cx="5368925" cy="5562600"/>
          </a:xfrm>
          <a:prstGeom prst="rect">
            <a:avLst/>
          </a:prstGeom>
          <a:noFill/>
          <a:ln w="9525">
            <a:noFill/>
            <a:miter lim="800000"/>
            <a:headEnd/>
            <a:tailEnd/>
          </a:ln>
          <a:effectLst/>
        </p:spPr>
      </p:pic>
      <p:sp>
        <p:nvSpPr>
          <p:cNvPr id="5" name="Rectangle 2"/>
          <p:cNvSpPr txBox="1">
            <a:spLocks noChangeArrowheads="1"/>
          </p:cNvSpPr>
          <p:nvPr/>
        </p:nvSpPr>
        <p:spPr>
          <a:xfrm>
            <a:off x="5105400" y="2209800"/>
            <a:ext cx="3352800" cy="3886200"/>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A - Adenine</a:t>
            </a:r>
          </a:p>
          <a:p>
            <a:pPr marL="742950" marR="0" lvl="1" indent="-28575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G - Guanine</a:t>
            </a:r>
          </a:p>
          <a:p>
            <a:pPr marL="742950" marR="0" lvl="1" indent="-28575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T - Thymine</a:t>
            </a:r>
          </a:p>
          <a:p>
            <a:pPr marL="742950" marR="0" lvl="1" indent="-28575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C - Cytosine</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685800" y="1"/>
            <a:ext cx="10266466" cy="685799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body" idx="1"/>
          </p:nvPr>
        </p:nvSpPr>
        <p:spPr>
          <a:xfrm>
            <a:off x="304800" y="685800"/>
            <a:ext cx="8153400" cy="5410200"/>
          </a:xfrm>
        </p:spPr>
        <p:txBody>
          <a:bodyPr/>
          <a:lstStyle/>
          <a:p>
            <a:pPr lvl="1">
              <a:buFont typeface="Wingdings" pitchFamily="2" charset="2"/>
              <a:buNone/>
            </a:pPr>
            <a:r>
              <a:rPr lang="en-US" i="1" dirty="0"/>
              <a:t>“More than thirty years of experimentation on the origin of life in the fields of chemical and molecular evolution have led to a better perception of the immensity of the problem of the origin of life on Earth rather than its solution.  At present all discussions on principle theories and experiments in the field either end in stalemate or in a confession of ignorance.”</a:t>
            </a:r>
            <a:r>
              <a:rPr lang="en-US" dirty="0"/>
              <a:t> 					Biochemist Klaus Dose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Living by Faith</a:t>
            </a:r>
            <a:endParaRPr lang="en-US" dirty="0"/>
          </a:p>
        </p:txBody>
      </p:sp>
      <p:sp>
        <p:nvSpPr>
          <p:cNvPr id="5" name="Subtitle 2"/>
          <p:cNvSpPr>
            <a:spLocks noGrp="1"/>
          </p:cNvSpPr>
          <p:nvPr>
            <p:ph type="subTitle" idx="1"/>
          </p:nvPr>
        </p:nvSpPr>
        <p:spPr>
          <a:xfrm>
            <a:off x="1371600" y="3886200"/>
            <a:ext cx="6400800" cy="1752600"/>
          </a:xfrm>
        </p:spPr>
        <p:txBody>
          <a:bodyPr/>
          <a:lstStyle/>
          <a:p>
            <a:r>
              <a:rPr lang="en-US" dirty="0" smtClean="0"/>
              <a:t>Perfecting Our Faith</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381000"/>
            <a:ext cx="7696200" cy="6172200"/>
          </a:xfrm>
        </p:spPr>
        <p:txBody>
          <a:bodyPr/>
          <a:lstStyle/>
          <a:p>
            <a:pPr>
              <a:buNone/>
            </a:pPr>
            <a:r>
              <a:rPr lang="en-US" i="1" dirty="0" smtClean="0"/>
              <a:t>“The origin of life appears to be almost a miracle, so many are the conditions which would have had to be satisfied to get it started”</a:t>
            </a:r>
            <a:r>
              <a:rPr lang="en-US" dirty="0" smtClean="0"/>
              <a:t> 		   					Nobel Prize winner Sir Francis Crick, 		 origin-of-life scientist</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1143000" y="3048000"/>
            <a:ext cx="7010400" cy="3505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b="1" dirty="0" smtClean="0"/>
              <a:t>Genesis 1:1 - 3 (MESSAGE) </a:t>
            </a:r>
            <a:r>
              <a:rPr lang="en-US" baseline="30000" dirty="0" smtClean="0"/>
              <a:t>1</a:t>
            </a:r>
            <a:r>
              <a:rPr lang="en-US" dirty="0" smtClean="0"/>
              <a:t>First this: God created the Heavens and Earth—all you see, all you don’t see.  </a:t>
            </a:r>
            <a:r>
              <a:rPr lang="en-US" baseline="30000" dirty="0" smtClean="0"/>
              <a:t>2</a:t>
            </a:r>
            <a:r>
              <a:rPr lang="en-US" dirty="0" smtClean="0"/>
              <a:t>Earth was a soup of nothingness, a bottomless emptiness, an inky blackness. God’s Spirit brooded like a bird above the watery abyss. </a:t>
            </a:r>
            <a:r>
              <a:rPr lang="en-US" baseline="30000" dirty="0" smtClean="0"/>
              <a:t>3</a:t>
            </a:r>
            <a:r>
              <a:rPr lang="en-US" dirty="0" smtClean="0"/>
              <a:t>God spoke: “Light!” And light appeared. </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b="1" dirty="0" smtClean="0"/>
              <a:t>Hebrews 11:3 (NASB) </a:t>
            </a:r>
            <a:r>
              <a:rPr lang="en-US" baseline="30000" dirty="0" smtClean="0"/>
              <a:t>3</a:t>
            </a:r>
            <a:r>
              <a:rPr lang="en-US" dirty="0" smtClean="0"/>
              <a:t>By faith we understand that the worlds were prepared by the word of God, so that what is seen was not made out of things which are visible.</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Next week – by faith Abel…</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IV. </a:t>
            </a:r>
            <a:endParaRPr lang="en-US" sz="3600" dirty="0"/>
          </a:p>
        </p:txBody>
      </p:sp>
      <p:sp>
        <p:nvSpPr>
          <p:cNvPr id="3" name="Content Placeholder 2"/>
          <p:cNvSpPr>
            <a:spLocks noGrp="1"/>
          </p:cNvSpPr>
          <p:nvPr>
            <p:ph idx="1"/>
          </p:nvPr>
        </p:nvSpPr>
        <p:spPr/>
        <p:txBody>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Faith Initiated </a:t>
            </a:r>
            <a:endParaRPr lang="en-US" dirty="0"/>
          </a:p>
        </p:txBody>
      </p:sp>
      <p:sp>
        <p:nvSpPr>
          <p:cNvPr id="3" name="Content Placeholder 2"/>
          <p:cNvSpPr>
            <a:spLocks noGrp="1"/>
          </p:cNvSpPr>
          <p:nvPr>
            <p:ph idx="1"/>
          </p:nvPr>
        </p:nvSpPr>
        <p:spPr/>
        <p:txBody>
          <a:bodyPr/>
          <a:lstStyle/>
          <a:p>
            <a:r>
              <a:rPr lang="en-US" dirty="0" smtClean="0"/>
              <a:t>Hebrews 12:1-4</a:t>
            </a:r>
          </a:p>
          <a:p>
            <a:pPr lvl="1"/>
            <a:r>
              <a:rPr lang="en-US" dirty="0" smtClean="0"/>
              <a:t>Surrounded by a huge crowd of </a:t>
            </a:r>
            <a:r>
              <a:rPr lang="en-US" u="sng" dirty="0" smtClean="0"/>
              <a:t>witnesses</a:t>
            </a:r>
            <a:r>
              <a:rPr lang="en-US" dirty="0" smtClean="0"/>
              <a:t> to the life of faith (MESSAGE - these pioneers who blazed the way)</a:t>
            </a:r>
          </a:p>
          <a:p>
            <a:pPr lvl="1"/>
            <a:r>
              <a:rPr lang="en-US" dirty="0" smtClean="0"/>
              <a:t>A race to be run with </a:t>
            </a:r>
            <a:r>
              <a:rPr lang="en-US" u="sng" dirty="0" smtClean="0"/>
              <a:t>endurance</a:t>
            </a:r>
          </a:p>
          <a:p>
            <a:pPr lvl="1"/>
            <a:r>
              <a:rPr lang="en-US" dirty="0" smtClean="0"/>
              <a:t>Jesus the Champion initiates and </a:t>
            </a:r>
            <a:r>
              <a:rPr lang="en-US" u="sng" dirty="0" smtClean="0"/>
              <a:t>perfects</a:t>
            </a:r>
            <a:r>
              <a:rPr lang="en-US" dirty="0" smtClean="0"/>
              <a:t> our faith</a:t>
            </a:r>
          </a:p>
          <a:p>
            <a:pPr lvl="1"/>
            <a:r>
              <a:rPr lang="en-US" dirty="0" smtClean="0"/>
              <a:t>Don’t become </a:t>
            </a:r>
            <a:r>
              <a:rPr lang="en-US" u="sng" dirty="0" smtClean="0"/>
              <a:t>weary</a:t>
            </a:r>
            <a:r>
              <a:rPr lang="en-US" dirty="0" smtClean="0"/>
              <a:t> and give up</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Hebrews 10:32-39 – the righteous will live by faith</a:t>
            </a:r>
          </a:p>
          <a:p>
            <a:pPr lvl="1"/>
            <a:r>
              <a:rPr lang="en-US" dirty="0" smtClean="0"/>
              <a:t>Think back on those </a:t>
            </a:r>
            <a:r>
              <a:rPr lang="en-US" u="sng" dirty="0" smtClean="0"/>
              <a:t>early</a:t>
            </a:r>
            <a:r>
              <a:rPr lang="en-US" dirty="0" smtClean="0"/>
              <a:t> days</a:t>
            </a:r>
          </a:p>
          <a:p>
            <a:pPr lvl="1"/>
            <a:r>
              <a:rPr lang="en-US" dirty="0" smtClean="0"/>
              <a:t>Faithful even through </a:t>
            </a:r>
            <a:r>
              <a:rPr lang="en-US" u="sng" dirty="0" smtClean="0"/>
              <a:t>difficulties</a:t>
            </a:r>
          </a:p>
          <a:p>
            <a:pPr lvl="1"/>
            <a:r>
              <a:rPr lang="en-US" dirty="0" smtClean="0"/>
              <a:t>Do not throw away your confident </a:t>
            </a:r>
            <a:r>
              <a:rPr lang="en-US" u="sng" dirty="0" smtClean="0"/>
              <a:t>trust</a:t>
            </a:r>
            <a:r>
              <a:rPr lang="en-US" dirty="0" smtClean="0"/>
              <a:t> in the Lord</a:t>
            </a:r>
          </a:p>
          <a:p>
            <a:pPr lvl="1"/>
            <a:r>
              <a:rPr lang="en-US" dirty="0" smtClean="0"/>
              <a:t>Do not be among those who turn </a:t>
            </a:r>
            <a:r>
              <a:rPr lang="en-US" u="sng" dirty="0" smtClean="0"/>
              <a:t>away</a:t>
            </a:r>
            <a:endParaRPr lang="en-US" u="sng"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Hebrews 11 – Examples of those who lived by faith</a:t>
            </a:r>
          </a:p>
          <a:p>
            <a:pPr lvl="1"/>
            <a:r>
              <a:rPr lang="en-US" dirty="0" smtClean="0"/>
              <a:t>People earned a good reputation through their </a:t>
            </a:r>
            <a:r>
              <a:rPr lang="en-US" u="sng" dirty="0" smtClean="0"/>
              <a:t>faith</a:t>
            </a:r>
            <a:r>
              <a:rPr lang="en-US" dirty="0" smtClean="0"/>
              <a:t> (v.2, v.39)</a:t>
            </a:r>
          </a:p>
          <a:p>
            <a:pPr lvl="1"/>
            <a:r>
              <a:rPr lang="en-US" dirty="0" smtClean="0"/>
              <a:t>Approved by God, but </a:t>
            </a:r>
            <a:r>
              <a:rPr lang="en-US" u="sng" dirty="0" smtClean="0"/>
              <a:t>persecuted</a:t>
            </a:r>
            <a:r>
              <a:rPr lang="en-US" dirty="0" smtClean="0"/>
              <a:t> by men</a:t>
            </a:r>
          </a:p>
          <a:p>
            <a:pPr lvl="1"/>
            <a:r>
              <a:rPr lang="en-US" u="sng" dirty="0" smtClean="0"/>
              <a:t>Pleased</a:t>
            </a:r>
            <a:r>
              <a:rPr lang="en-US" dirty="0" smtClean="0"/>
              <a:t> God</a:t>
            </a:r>
          </a:p>
          <a:p>
            <a:pPr lvl="1"/>
            <a:r>
              <a:rPr lang="en-US" dirty="0" smtClean="0"/>
              <a:t>Too good for this </a:t>
            </a:r>
            <a:r>
              <a:rPr lang="en-US" u="sng" dirty="0" smtClean="0"/>
              <a:t>world</a:t>
            </a:r>
            <a:r>
              <a:rPr lang="en-US" dirty="0" smtClean="0"/>
              <a:t> (v.38)</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effectLst>
                  <a:outerShdw blurRad="38100" dist="38100" dir="2700000" algn="tl">
                    <a:srgbClr val="000000">
                      <a:alpha val="43137"/>
                    </a:srgbClr>
                  </a:outerShdw>
                </a:effectLst>
              </a:rPr>
              <a:t>II. Faith Defined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Hebrews 11:1</a:t>
            </a:r>
          </a:p>
          <a:p>
            <a:pPr lvl="1"/>
            <a:r>
              <a:rPr lang="en-US" dirty="0" smtClean="0"/>
              <a:t>Faith is the </a:t>
            </a:r>
            <a:r>
              <a:rPr lang="en-US" u="sng" dirty="0" smtClean="0"/>
              <a:t>confidence</a:t>
            </a:r>
            <a:r>
              <a:rPr lang="en-US" dirty="0" smtClean="0"/>
              <a:t> that what we hope for will actually happen</a:t>
            </a:r>
          </a:p>
          <a:p>
            <a:pPr lvl="1"/>
            <a:r>
              <a:rPr lang="en-US" dirty="0" smtClean="0"/>
              <a:t>Faith gives us </a:t>
            </a:r>
            <a:r>
              <a:rPr lang="en-US" u="sng" dirty="0" smtClean="0"/>
              <a:t>assurance</a:t>
            </a:r>
            <a:r>
              <a:rPr lang="en-US" dirty="0" smtClean="0"/>
              <a:t> about things we cannot see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Confidence – </a:t>
            </a:r>
          </a:p>
          <a:p>
            <a:pPr lvl="1"/>
            <a:r>
              <a:rPr lang="en-US" dirty="0" smtClean="0"/>
              <a:t>That which is placed under; foundation, support. </a:t>
            </a:r>
          </a:p>
          <a:p>
            <a:pPr lvl="1"/>
            <a:r>
              <a:rPr lang="en-US" dirty="0" smtClean="0"/>
              <a:t>Also “reality, substance, existence,” in contrast to what is unreal, imaginary, or deceptive</a:t>
            </a:r>
          </a:p>
          <a:p>
            <a:r>
              <a:rPr lang="en-US" dirty="0" smtClean="0"/>
              <a:t>Assurance – seen in Greek business documents with the meaning “title deed.” Proof, evidence</a:t>
            </a:r>
          </a:p>
          <a:p>
            <a:r>
              <a:rPr lang="en-US" dirty="0" smtClean="0"/>
              <a:t>Such confidence and assurance as to enable one to persevere through difficulties – giving substance to the hope that things will be different than what they are, things not yet seen</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Hope - </a:t>
            </a:r>
            <a:r>
              <a:rPr lang="en-US" b="1" dirty="0" smtClean="0"/>
              <a:t>Romans 8:24 - 25 </a:t>
            </a:r>
            <a:r>
              <a:rPr lang="en-US" baseline="30000" dirty="0" smtClean="0"/>
              <a:t>24</a:t>
            </a:r>
            <a:r>
              <a:rPr lang="en-US" dirty="0" smtClean="0"/>
              <a:t>For in hope we have been saved, but hope that is seen is not hope; for who hopes for what he </a:t>
            </a:r>
            <a:r>
              <a:rPr lang="en-US" i="1" dirty="0" smtClean="0"/>
              <a:t>already</a:t>
            </a:r>
            <a:r>
              <a:rPr lang="en-US" dirty="0" smtClean="0"/>
              <a:t> sees?  </a:t>
            </a:r>
            <a:r>
              <a:rPr lang="en-US" baseline="30000" dirty="0" smtClean="0"/>
              <a:t>25</a:t>
            </a:r>
            <a:r>
              <a:rPr lang="en-US" dirty="0" smtClean="0"/>
              <a:t>But if we hope for what we do not see, with perseverance we wait eagerly for it. </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III. Faith Required</a:t>
            </a:r>
            <a:endParaRPr lang="en-US" dirty="0"/>
          </a:p>
        </p:txBody>
      </p:sp>
      <p:sp>
        <p:nvSpPr>
          <p:cNvPr id="3" name="Content Placeholder 2"/>
          <p:cNvSpPr>
            <a:spLocks noGrp="1"/>
          </p:cNvSpPr>
          <p:nvPr>
            <p:ph idx="1"/>
          </p:nvPr>
        </p:nvSpPr>
        <p:spPr/>
        <p:txBody>
          <a:bodyPr>
            <a:normAutofit/>
          </a:bodyPr>
          <a:lstStyle/>
          <a:p>
            <a:r>
              <a:rPr lang="en-US" dirty="0" smtClean="0"/>
              <a:t>My people shall live by faith – Habakkuk 2:4, Romans 1:17, Galatians 3:11, Hebrews 10:38</a:t>
            </a:r>
          </a:p>
          <a:p>
            <a:r>
              <a:rPr lang="en-US" dirty="0" smtClean="0"/>
              <a:t>Hebrews 11:6</a:t>
            </a:r>
          </a:p>
          <a:p>
            <a:pPr lvl="1"/>
            <a:r>
              <a:rPr lang="en-US" dirty="0" smtClean="0"/>
              <a:t>Impossible to </a:t>
            </a:r>
            <a:r>
              <a:rPr lang="en-US" u="sng" dirty="0" smtClean="0"/>
              <a:t>please</a:t>
            </a:r>
            <a:r>
              <a:rPr lang="en-US" dirty="0" smtClean="0"/>
              <a:t> God without faith</a:t>
            </a:r>
          </a:p>
          <a:p>
            <a:pPr lvl="1"/>
            <a:r>
              <a:rPr lang="en-US" dirty="0" smtClean="0"/>
              <a:t>Must believe that God </a:t>
            </a:r>
            <a:r>
              <a:rPr lang="en-US" u="sng" dirty="0" smtClean="0"/>
              <a:t>exists</a:t>
            </a:r>
          </a:p>
          <a:p>
            <a:pPr lvl="1"/>
            <a:r>
              <a:rPr lang="en-US" dirty="0" smtClean="0"/>
              <a:t>Must believe that God </a:t>
            </a:r>
            <a:r>
              <a:rPr lang="en-US" u="sng" dirty="0" smtClean="0"/>
              <a:t>rewards</a:t>
            </a:r>
            <a:r>
              <a:rPr lang="en-US" dirty="0" smtClean="0"/>
              <a:t> those who sincerely seek him</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7781</TotalTime>
  <Words>629</Words>
  <Application>Microsoft Office PowerPoint</Application>
  <PresentationFormat>On-screen Show (4:3)</PresentationFormat>
  <Paragraphs>71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Living by Faith</vt:lpstr>
      <vt:lpstr>I. Faith Initiated </vt:lpstr>
      <vt:lpstr>Slide 4</vt:lpstr>
      <vt:lpstr>Slide 5</vt:lpstr>
      <vt:lpstr>II. Faith Defined </vt:lpstr>
      <vt:lpstr>Slide 7</vt:lpstr>
      <vt:lpstr>Slide 8</vt:lpstr>
      <vt:lpstr>III. Faith Required</vt:lpstr>
      <vt:lpstr>Slide 10</vt:lpstr>
      <vt:lpstr>Slide 11</vt:lpstr>
      <vt:lpstr>IV. The Universe Formed </vt:lpstr>
      <vt:lpstr>Slide 13</vt:lpstr>
      <vt:lpstr>Slide 14</vt:lpstr>
      <vt:lpstr>Slide 15</vt:lpstr>
      <vt:lpstr>Slide 16</vt:lpstr>
      <vt:lpstr>Slide 17</vt:lpstr>
      <vt:lpstr>Slide 18</vt:lpstr>
      <vt:lpstr>Slide 19</vt:lpstr>
      <vt:lpstr>Slide 20</vt:lpstr>
      <vt:lpstr>Slide 21</vt:lpstr>
      <vt:lpstr>Slide 22</vt:lpstr>
      <vt:lpstr>Slide 23</vt:lpstr>
      <vt:lpstr>IV. </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134</cp:revision>
  <dcterms:created xsi:type="dcterms:W3CDTF">2010-04-18T00:31:04Z</dcterms:created>
  <dcterms:modified xsi:type="dcterms:W3CDTF">2010-09-26T12:07:46Z</dcterms:modified>
</cp:coreProperties>
</file>