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320" r:id="rId2"/>
    <p:sldId id="317" r:id="rId3"/>
    <p:sldId id="257" r:id="rId4"/>
    <p:sldId id="310" r:id="rId5"/>
    <p:sldId id="305" r:id="rId6"/>
    <p:sldId id="318" r:id="rId7"/>
    <p:sldId id="314" r:id="rId8"/>
    <p:sldId id="324" r:id="rId9"/>
    <p:sldId id="323" r:id="rId10"/>
    <p:sldId id="325" r:id="rId11"/>
    <p:sldId id="328" r:id="rId12"/>
    <p:sldId id="329" r:id="rId13"/>
    <p:sldId id="327" r:id="rId14"/>
    <p:sldId id="306" r:id="rId15"/>
    <p:sldId id="331" r:id="rId16"/>
    <p:sldId id="332" r:id="rId17"/>
    <p:sldId id="315" r:id="rId18"/>
    <p:sldId id="326" r:id="rId19"/>
    <p:sldId id="31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0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Psalm 138:2 AMPL – For you have exalted above all else Your name and Your Word and You have magnified Your word above all your name</a:t>
            </a:r>
          </a:p>
        </p:txBody>
      </p:sp>
      <p:pic>
        <p:nvPicPr>
          <p:cNvPr id="4" name="Picture 2" descr="http://static.vecteezy.com/system/resources/thumbnails/000/015/088/large/magnify.jpg?12857939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057400"/>
            <a:ext cx="633888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fda.gov/ohrms/dockets/AC/08/slides/2008-0471S1-2_files/slide0034_image074.jpg"/>
          <p:cNvPicPr>
            <a:picLocks noChangeAspect="1" noChangeArrowheads="1"/>
          </p:cNvPicPr>
          <p:nvPr/>
        </p:nvPicPr>
        <p:blipFill>
          <a:blip r:embed="rId2" cstate="print"/>
          <a:srcRect b="60580"/>
          <a:stretch>
            <a:fillRect/>
          </a:stretch>
        </p:blipFill>
        <p:spPr bwMode="auto">
          <a:xfrm>
            <a:off x="1142999" y="1018562"/>
            <a:ext cx="6937349" cy="5839438"/>
          </a:xfrm>
          <a:prstGeom prst="rect">
            <a:avLst/>
          </a:prstGeom>
          <a:noFill/>
        </p:spPr>
      </p:pic>
      <p:pic>
        <p:nvPicPr>
          <p:cNvPr id="4111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b="3030"/>
          <a:stretch>
            <a:fillRect/>
          </a:stretch>
        </p:blipFill>
        <p:spPr bwMode="auto">
          <a:xfrm>
            <a:off x="3572554" y="762000"/>
            <a:ext cx="2088015" cy="2362200"/>
          </a:xfrm>
          <a:prstGeom prst="rect">
            <a:avLst/>
          </a:prstGeom>
          <a:noFill/>
        </p:spPr>
      </p:pic>
      <p:pic>
        <p:nvPicPr>
          <p:cNvPr id="4113" name="Picture 17" descr="http://t2.gstatic.com/images?q=tbn:ANd9GcSNNoksT7eTp9-dngOrAEcVvw4YPq9nU-3ls0CAQpztaqPu9mGG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437914"/>
            <a:ext cx="1295400" cy="1200886"/>
          </a:xfrm>
          <a:prstGeom prst="rect">
            <a:avLst/>
          </a:prstGeom>
          <a:noFill/>
        </p:spPr>
      </p:pic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638800" y="1447800"/>
            <a:ext cx="3124200" cy="2133600"/>
          </a:xfrm>
          <a:prstGeom prst="wedgeEllipseCallout">
            <a:avLst>
              <a:gd name="adj1" fmla="val -68579"/>
              <a:gd name="adj2" fmla="val 44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Be anxious for nothing.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Seek first his kingdom and all these things shall be added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369526" y="2403566"/>
            <a:ext cx="1626325" cy="2508068"/>
          </a:xfrm>
          <a:custGeom>
            <a:avLst/>
            <a:gdLst>
              <a:gd name="connsiteX0" fmla="*/ 254725 w 1626325"/>
              <a:gd name="connsiteY0" fmla="*/ 2508068 h 2508068"/>
              <a:gd name="connsiteX1" fmla="*/ 228600 w 1626325"/>
              <a:gd name="connsiteY1" fmla="*/ 418011 h 2508068"/>
              <a:gd name="connsiteX2" fmla="*/ 1626325 w 1626325"/>
              <a:gd name="connsiteY2" fmla="*/ 0 h 250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325" h="2508068">
                <a:moveTo>
                  <a:pt x="254725" y="2508068"/>
                </a:moveTo>
                <a:cubicBezTo>
                  <a:pt x="127362" y="1672045"/>
                  <a:pt x="0" y="836022"/>
                  <a:pt x="228600" y="418011"/>
                </a:cubicBezTo>
                <a:cubicBezTo>
                  <a:pt x="457200" y="0"/>
                  <a:pt x="1041762" y="0"/>
                  <a:pt x="1626325" y="0"/>
                </a:cubicBez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4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fda.gov/ohrms/dockets/AC/08/slides/2008-0471S1-2_files/slide0034_image074.jpg"/>
          <p:cNvPicPr>
            <a:picLocks noChangeAspect="1" noChangeArrowheads="1"/>
          </p:cNvPicPr>
          <p:nvPr/>
        </p:nvPicPr>
        <p:blipFill>
          <a:blip r:embed="rId2" cstate="print"/>
          <a:srcRect b="60580"/>
          <a:stretch>
            <a:fillRect/>
          </a:stretch>
        </p:blipFill>
        <p:spPr bwMode="auto">
          <a:xfrm>
            <a:off x="1142999" y="1018562"/>
            <a:ext cx="6937349" cy="5839438"/>
          </a:xfrm>
          <a:prstGeom prst="rect">
            <a:avLst/>
          </a:prstGeom>
          <a:noFill/>
        </p:spPr>
      </p:pic>
      <p:pic>
        <p:nvPicPr>
          <p:cNvPr id="4111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b="3030"/>
          <a:stretch>
            <a:fillRect/>
          </a:stretch>
        </p:blipFill>
        <p:spPr bwMode="auto">
          <a:xfrm>
            <a:off x="3572554" y="762000"/>
            <a:ext cx="2088015" cy="2362200"/>
          </a:xfrm>
          <a:prstGeom prst="rect">
            <a:avLst/>
          </a:prstGeom>
          <a:noFill/>
        </p:spPr>
      </p:pic>
      <p:pic>
        <p:nvPicPr>
          <p:cNvPr id="4113" name="Picture 17" descr="http://t2.gstatic.com/images?q=tbn:ANd9GcSNNoksT7eTp9-dngOrAEcVvw4YPq9nU-3ls0CAQpztaqPu9mGG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437914"/>
            <a:ext cx="1295400" cy="1200886"/>
          </a:xfrm>
          <a:prstGeom prst="rect">
            <a:avLst/>
          </a:prstGeom>
          <a:noFill/>
        </p:spPr>
      </p:pic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638800" y="1524000"/>
            <a:ext cx="2590800" cy="1447800"/>
          </a:xfrm>
          <a:prstGeom prst="wedgeEllipseCallout">
            <a:avLst>
              <a:gd name="adj1" fmla="val -66907"/>
              <a:gd name="adj2" fmla="val 301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369526" y="2403566"/>
            <a:ext cx="1626325" cy="2508068"/>
          </a:xfrm>
          <a:custGeom>
            <a:avLst/>
            <a:gdLst>
              <a:gd name="connsiteX0" fmla="*/ 254725 w 1626325"/>
              <a:gd name="connsiteY0" fmla="*/ 2508068 h 2508068"/>
              <a:gd name="connsiteX1" fmla="*/ 228600 w 1626325"/>
              <a:gd name="connsiteY1" fmla="*/ 418011 h 2508068"/>
              <a:gd name="connsiteX2" fmla="*/ 1626325 w 1626325"/>
              <a:gd name="connsiteY2" fmla="*/ 0 h 250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325" h="2508068">
                <a:moveTo>
                  <a:pt x="254725" y="2508068"/>
                </a:moveTo>
                <a:cubicBezTo>
                  <a:pt x="127362" y="1672045"/>
                  <a:pt x="0" y="836022"/>
                  <a:pt x="228600" y="418011"/>
                </a:cubicBezTo>
                <a:cubicBezTo>
                  <a:pt x="457200" y="0"/>
                  <a:pt x="1041762" y="0"/>
                  <a:pt x="1626325" y="0"/>
                </a:cubicBez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1295400"/>
            <a:ext cx="12192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1371600"/>
            <a:ext cx="3048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724400" y="1295400"/>
            <a:ext cx="3048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://www.cartoonstock.com/newscartoons/cartoonists/rma/lowres/rman5769l.jpg"/>
          <p:cNvPicPr>
            <a:picLocks noChangeAspect="1" noChangeArrowheads="1"/>
          </p:cNvPicPr>
          <p:nvPr/>
        </p:nvPicPr>
        <p:blipFill>
          <a:blip r:embed="rId5" cstate="print"/>
          <a:srcRect l="14577" t="18056" r="63557" b="73611"/>
          <a:stretch>
            <a:fillRect/>
          </a:stretch>
        </p:blipFill>
        <p:spPr bwMode="auto">
          <a:xfrm>
            <a:off x="6019800" y="1981200"/>
            <a:ext cx="1828800" cy="609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fda.gov/ohrms/dockets/AC/08/slides/2008-0471S1-2_files/slide0034_image074.jpg"/>
          <p:cNvPicPr>
            <a:picLocks noChangeAspect="1" noChangeArrowheads="1"/>
          </p:cNvPicPr>
          <p:nvPr/>
        </p:nvPicPr>
        <p:blipFill>
          <a:blip r:embed="rId2" cstate="print"/>
          <a:srcRect b="60580"/>
          <a:stretch>
            <a:fillRect/>
          </a:stretch>
        </p:blipFill>
        <p:spPr bwMode="auto">
          <a:xfrm>
            <a:off x="1142999" y="1018562"/>
            <a:ext cx="6937349" cy="5839438"/>
          </a:xfrm>
          <a:prstGeom prst="rect">
            <a:avLst/>
          </a:prstGeom>
          <a:noFill/>
        </p:spPr>
      </p:pic>
      <p:pic>
        <p:nvPicPr>
          <p:cNvPr id="4111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b="3030"/>
          <a:stretch>
            <a:fillRect/>
          </a:stretch>
        </p:blipFill>
        <p:spPr bwMode="auto">
          <a:xfrm>
            <a:off x="3572554" y="762000"/>
            <a:ext cx="2088015" cy="2362200"/>
          </a:xfrm>
          <a:prstGeom prst="rect">
            <a:avLst/>
          </a:prstGeom>
          <a:noFill/>
        </p:spPr>
      </p:pic>
      <p:pic>
        <p:nvPicPr>
          <p:cNvPr id="4113" name="Picture 17" descr="http://t2.gstatic.com/images?q=tbn:ANd9GcSNNoksT7eTp9-dngOrAEcVvw4YPq9nU-3ls0CAQpztaqPu9mGG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437914"/>
            <a:ext cx="1295400" cy="1200886"/>
          </a:xfrm>
          <a:prstGeom prst="rect">
            <a:avLst/>
          </a:prstGeom>
          <a:noFill/>
        </p:spPr>
      </p:pic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638800" y="1524000"/>
            <a:ext cx="2590800" cy="1447800"/>
          </a:xfrm>
          <a:prstGeom prst="wedgeEllipseCallout">
            <a:avLst>
              <a:gd name="adj1" fmla="val -66907"/>
              <a:gd name="adj2" fmla="val 301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Divine Being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Condemn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369526" y="2403566"/>
            <a:ext cx="1626325" cy="2508068"/>
          </a:xfrm>
          <a:custGeom>
            <a:avLst/>
            <a:gdLst>
              <a:gd name="connsiteX0" fmla="*/ 254725 w 1626325"/>
              <a:gd name="connsiteY0" fmla="*/ 2508068 h 2508068"/>
              <a:gd name="connsiteX1" fmla="*/ 228600 w 1626325"/>
              <a:gd name="connsiteY1" fmla="*/ 418011 h 2508068"/>
              <a:gd name="connsiteX2" fmla="*/ 1626325 w 1626325"/>
              <a:gd name="connsiteY2" fmla="*/ 0 h 250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325" h="2508068">
                <a:moveTo>
                  <a:pt x="254725" y="2508068"/>
                </a:moveTo>
                <a:cubicBezTo>
                  <a:pt x="127362" y="1672045"/>
                  <a:pt x="0" y="836022"/>
                  <a:pt x="228600" y="418011"/>
                </a:cubicBezTo>
                <a:cubicBezTo>
                  <a:pt x="457200" y="0"/>
                  <a:pt x="1041762" y="0"/>
                  <a:pt x="1626325" y="0"/>
                </a:cubicBez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1295400"/>
            <a:ext cx="12192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1371600"/>
            <a:ext cx="3048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724400" y="1295400"/>
            <a:ext cx="3048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8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fda.gov/ohrms/dockets/AC/08/slides/2008-0471S1-2_files/slide0034_image074.jpg"/>
          <p:cNvPicPr>
            <a:picLocks noChangeAspect="1" noChangeArrowheads="1"/>
          </p:cNvPicPr>
          <p:nvPr/>
        </p:nvPicPr>
        <p:blipFill>
          <a:blip r:embed="rId2" cstate="print"/>
          <a:srcRect b="60580"/>
          <a:stretch>
            <a:fillRect/>
          </a:stretch>
        </p:blipFill>
        <p:spPr bwMode="auto">
          <a:xfrm>
            <a:off x="1142999" y="1018562"/>
            <a:ext cx="6937349" cy="5839438"/>
          </a:xfrm>
          <a:prstGeom prst="rect">
            <a:avLst/>
          </a:prstGeom>
          <a:noFill/>
        </p:spPr>
      </p:pic>
      <p:pic>
        <p:nvPicPr>
          <p:cNvPr id="4111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b="3030"/>
          <a:stretch>
            <a:fillRect/>
          </a:stretch>
        </p:blipFill>
        <p:spPr bwMode="auto">
          <a:xfrm>
            <a:off x="3572554" y="762000"/>
            <a:ext cx="2088015" cy="2362200"/>
          </a:xfrm>
          <a:prstGeom prst="rect">
            <a:avLst/>
          </a:prstGeom>
          <a:noFill/>
        </p:spPr>
      </p:pic>
      <p:pic>
        <p:nvPicPr>
          <p:cNvPr id="4113" name="Picture 17" descr="http://t2.gstatic.com/images?q=tbn:ANd9GcSNNoksT7eTp9-dngOrAEcVvw4YPq9nU-3ls0CAQpztaqPu9mGG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437914"/>
            <a:ext cx="1295400" cy="1200886"/>
          </a:xfrm>
          <a:prstGeom prst="rect">
            <a:avLst/>
          </a:prstGeom>
          <a:noFill/>
        </p:spPr>
      </p:pic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638800" y="1524000"/>
            <a:ext cx="2590800" cy="1447800"/>
          </a:xfrm>
          <a:prstGeom prst="wedgeEllipseCallout">
            <a:avLst>
              <a:gd name="adj1" fmla="val -66907"/>
              <a:gd name="adj2" fmla="val 301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369526" y="2403566"/>
            <a:ext cx="1626325" cy="2508068"/>
          </a:xfrm>
          <a:custGeom>
            <a:avLst/>
            <a:gdLst>
              <a:gd name="connsiteX0" fmla="*/ 254725 w 1626325"/>
              <a:gd name="connsiteY0" fmla="*/ 2508068 h 2508068"/>
              <a:gd name="connsiteX1" fmla="*/ 228600 w 1626325"/>
              <a:gd name="connsiteY1" fmla="*/ 418011 h 2508068"/>
              <a:gd name="connsiteX2" fmla="*/ 1626325 w 1626325"/>
              <a:gd name="connsiteY2" fmla="*/ 0 h 250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325" h="2508068">
                <a:moveTo>
                  <a:pt x="254725" y="2508068"/>
                </a:moveTo>
                <a:cubicBezTo>
                  <a:pt x="127362" y="1672045"/>
                  <a:pt x="0" y="836022"/>
                  <a:pt x="228600" y="418011"/>
                </a:cubicBezTo>
                <a:cubicBezTo>
                  <a:pt x="457200" y="0"/>
                  <a:pt x="1041762" y="0"/>
                  <a:pt x="1626325" y="0"/>
                </a:cubicBez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56217" y="1478280"/>
            <a:ext cx="901337" cy="389709"/>
          </a:xfrm>
          <a:custGeom>
            <a:avLst/>
            <a:gdLst>
              <a:gd name="connsiteX0" fmla="*/ 901337 w 901337"/>
              <a:gd name="connsiteY0" fmla="*/ 389709 h 389709"/>
              <a:gd name="connsiteX1" fmla="*/ 339634 w 901337"/>
              <a:gd name="connsiteY1" fmla="*/ 37011 h 389709"/>
              <a:gd name="connsiteX2" fmla="*/ 0 w 901337"/>
              <a:gd name="connsiteY2" fmla="*/ 167640 h 3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1337" h="389709">
                <a:moveTo>
                  <a:pt x="901337" y="389709"/>
                </a:moveTo>
                <a:cubicBezTo>
                  <a:pt x="695597" y="231866"/>
                  <a:pt x="489857" y="74023"/>
                  <a:pt x="339634" y="37011"/>
                </a:cubicBezTo>
                <a:cubicBezTo>
                  <a:pt x="189411" y="0"/>
                  <a:pt x="94705" y="83820"/>
                  <a:pt x="0" y="167640"/>
                </a:cubicBez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21725" y="204652"/>
            <a:ext cx="3714206" cy="1611085"/>
          </a:xfrm>
          <a:custGeom>
            <a:avLst/>
            <a:gdLst>
              <a:gd name="connsiteX0" fmla="*/ 3714206 w 3714206"/>
              <a:gd name="connsiteY0" fmla="*/ 1611085 h 1611085"/>
              <a:gd name="connsiteX1" fmla="*/ 1989909 w 3714206"/>
              <a:gd name="connsiteY1" fmla="*/ 108857 h 1611085"/>
              <a:gd name="connsiteX2" fmla="*/ 239486 w 3714206"/>
              <a:gd name="connsiteY2" fmla="*/ 957942 h 1611085"/>
              <a:gd name="connsiteX3" fmla="*/ 552995 w 3714206"/>
              <a:gd name="connsiteY3" fmla="*/ 1545771 h 1611085"/>
              <a:gd name="connsiteX4" fmla="*/ 552995 w 3714206"/>
              <a:gd name="connsiteY4" fmla="*/ 1545771 h 16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206" h="1611085">
                <a:moveTo>
                  <a:pt x="3714206" y="1611085"/>
                </a:moveTo>
                <a:cubicBezTo>
                  <a:pt x="3141617" y="914399"/>
                  <a:pt x="2569029" y="217714"/>
                  <a:pt x="1989909" y="108857"/>
                </a:cubicBezTo>
                <a:cubicBezTo>
                  <a:pt x="1410789" y="0"/>
                  <a:pt x="478972" y="718456"/>
                  <a:pt x="239486" y="957942"/>
                </a:cubicBezTo>
                <a:cubicBezTo>
                  <a:pt x="0" y="1197428"/>
                  <a:pt x="552995" y="1545771"/>
                  <a:pt x="552995" y="1545771"/>
                </a:cubicBezTo>
                <a:lnTo>
                  <a:pt x="552995" y="1545771"/>
                </a:ln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343400" y="3048000"/>
            <a:ext cx="0" cy="1828800"/>
          </a:xfrm>
          <a:prstGeom prst="straightConnector1">
            <a:avLst/>
          </a:pr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Mouth to Success </a:t>
            </a:r>
            <a:r>
              <a:rPr lang="en-US" sz="2800" dirty="0" smtClean="0"/>
              <a:t>(or destruction)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3:2-12 – controlling the tongue</a:t>
            </a:r>
          </a:p>
          <a:p>
            <a:pPr lvl="1"/>
            <a:r>
              <a:rPr lang="en-US" dirty="0" smtClean="0"/>
              <a:t>The tongue sets the </a:t>
            </a:r>
            <a:r>
              <a:rPr lang="en-US" u="sng" dirty="0" smtClean="0"/>
              <a:t>course</a:t>
            </a:r>
            <a:r>
              <a:rPr lang="en-US" dirty="0" smtClean="0"/>
              <a:t> of your life</a:t>
            </a:r>
          </a:p>
          <a:p>
            <a:pPr lvl="1"/>
            <a:r>
              <a:rPr lang="en-US" dirty="0" smtClean="0"/>
              <a:t>For blessing or for cursing</a:t>
            </a:r>
          </a:p>
          <a:p>
            <a:pPr lvl="1"/>
            <a:r>
              <a:rPr lang="en-US" dirty="0" smtClean="0"/>
              <a:t>For success or for destruction</a:t>
            </a:r>
          </a:p>
          <a:p>
            <a:pPr lvl="1"/>
            <a:r>
              <a:rPr lang="en-US" dirty="0" smtClean="0"/>
              <a:t>Can’t draw </a:t>
            </a:r>
            <a:r>
              <a:rPr lang="en-US" u="sng" dirty="0" smtClean="0"/>
              <a:t>fresh</a:t>
            </a:r>
            <a:r>
              <a:rPr lang="en-US" dirty="0" smtClean="0"/>
              <a:t> water from a salty spring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fda.gov/ohrms/dockets/AC/08/slides/2008-0471S1-2_files/slide0034_image074.jpg"/>
          <p:cNvPicPr>
            <a:picLocks noChangeAspect="1" noChangeArrowheads="1"/>
          </p:cNvPicPr>
          <p:nvPr/>
        </p:nvPicPr>
        <p:blipFill>
          <a:blip r:embed="rId2" cstate="print"/>
          <a:srcRect b="60580"/>
          <a:stretch>
            <a:fillRect/>
          </a:stretch>
        </p:blipFill>
        <p:spPr bwMode="auto">
          <a:xfrm>
            <a:off x="1142999" y="1018562"/>
            <a:ext cx="6937349" cy="5839438"/>
          </a:xfrm>
          <a:prstGeom prst="rect">
            <a:avLst/>
          </a:prstGeom>
          <a:noFill/>
        </p:spPr>
      </p:pic>
      <p:pic>
        <p:nvPicPr>
          <p:cNvPr id="4111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b="3030"/>
          <a:stretch>
            <a:fillRect/>
          </a:stretch>
        </p:blipFill>
        <p:spPr bwMode="auto">
          <a:xfrm>
            <a:off x="3572554" y="762000"/>
            <a:ext cx="2088015" cy="2362200"/>
          </a:xfrm>
          <a:prstGeom prst="rect">
            <a:avLst/>
          </a:prstGeom>
          <a:noFill/>
        </p:spPr>
      </p:pic>
      <p:pic>
        <p:nvPicPr>
          <p:cNvPr id="4113" name="Picture 17" descr="http://t2.gstatic.com/images?q=tbn:ANd9GcSNNoksT7eTp9-dngOrAEcVvw4YPq9nU-3ls0CAQpztaqPu9mGG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437914"/>
            <a:ext cx="1295400" cy="120088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962400" y="1295400"/>
            <a:ext cx="12192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1371600"/>
            <a:ext cx="3048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724400" y="1295400"/>
            <a:ext cx="3048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5791200" y="1143000"/>
            <a:ext cx="2667000" cy="2057400"/>
          </a:xfrm>
          <a:prstGeom prst="wedgeEllipseCallout">
            <a:avLst>
              <a:gd name="adj1" fmla="val -67397"/>
              <a:gd name="adj2" fmla="val 2158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Divine Being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Condemn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--------------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Bless you…</a:t>
            </a:r>
          </a:p>
        </p:txBody>
      </p:sp>
      <p:pic>
        <p:nvPicPr>
          <p:cNvPr id="14" name="Picture 2" descr="http://www.cartoonstock.com/newscartoons/cartoonists/rma/lowres/rman5769l.jpg"/>
          <p:cNvPicPr>
            <a:picLocks noChangeAspect="1" noChangeArrowheads="1"/>
          </p:cNvPicPr>
          <p:nvPr/>
        </p:nvPicPr>
        <p:blipFill>
          <a:blip r:embed="rId5" cstate="print"/>
          <a:srcRect l="14577" t="18056" r="63557" b="73611"/>
          <a:stretch>
            <a:fillRect/>
          </a:stretch>
        </p:blipFill>
        <p:spPr bwMode="auto">
          <a:xfrm>
            <a:off x="6400800" y="1320800"/>
            <a:ext cx="1295400" cy="431800"/>
          </a:xfrm>
          <a:prstGeom prst="rect">
            <a:avLst/>
          </a:prstGeom>
          <a:noFill/>
        </p:spPr>
      </p:pic>
      <p:sp>
        <p:nvSpPr>
          <p:cNvPr id="15" name="Freeform 14"/>
          <p:cNvSpPr/>
          <p:nvPr/>
        </p:nvSpPr>
        <p:spPr>
          <a:xfrm>
            <a:off x="4369526" y="2403566"/>
            <a:ext cx="1626325" cy="2508068"/>
          </a:xfrm>
          <a:custGeom>
            <a:avLst/>
            <a:gdLst>
              <a:gd name="connsiteX0" fmla="*/ 254725 w 1626325"/>
              <a:gd name="connsiteY0" fmla="*/ 2508068 h 2508068"/>
              <a:gd name="connsiteX1" fmla="*/ 228600 w 1626325"/>
              <a:gd name="connsiteY1" fmla="*/ 418011 h 2508068"/>
              <a:gd name="connsiteX2" fmla="*/ 1626325 w 1626325"/>
              <a:gd name="connsiteY2" fmla="*/ 0 h 250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6325" h="2508068">
                <a:moveTo>
                  <a:pt x="254725" y="2508068"/>
                </a:moveTo>
                <a:cubicBezTo>
                  <a:pt x="127362" y="1672045"/>
                  <a:pt x="0" y="836022"/>
                  <a:pt x="228600" y="418011"/>
                </a:cubicBezTo>
                <a:cubicBezTo>
                  <a:pt x="457200" y="0"/>
                  <a:pt x="1041762" y="0"/>
                  <a:pt x="1626325" y="0"/>
                </a:cubicBez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l="47442" t="21897" r="19713" b="68093"/>
          <a:stretch>
            <a:fillRect/>
          </a:stretch>
        </p:blipFill>
        <p:spPr bwMode="auto">
          <a:xfrm>
            <a:off x="4572000" y="1295400"/>
            <a:ext cx="685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8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2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2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mouth speaks out of that which fills the heart – can’t </a:t>
            </a:r>
            <a:r>
              <a:rPr lang="en-US" u="sng" dirty="0" smtClean="0"/>
              <a:t>tame</a:t>
            </a:r>
            <a:r>
              <a:rPr lang="en-US" dirty="0" smtClean="0"/>
              <a:t> it (self discipline into saying the right things)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fda.gov/ohrms/dockets/AC/08/slides/2008-0471S1-2_files/slide0034_image074.jpg"/>
          <p:cNvPicPr>
            <a:picLocks noChangeAspect="1" noChangeArrowheads="1"/>
          </p:cNvPicPr>
          <p:nvPr/>
        </p:nvPicPr>
        <p:blipFill>
          <a:blip r:embed="rId2" cstate="print"/>
          <a:srcRect b="60580"/>
          <a:stretch>
            <a:fillRect/>
          </a:stretch>
        </p:blipFill>
        <p:spPr bwMode="auto">
          <a:xfrm>
            <a:off x="1142999" y="1018562"/>
            <a:ext cx="6937349" cy="5839438"/>
          </a:xfrm>
          <a:prstGeom prst="rect">
            <a:avLst/>
          </a:prstGeom>
          <a:noFill/>
        </p:spPr>
      </p:pic>
      <p:pic>
        <p:nvPicPr>
          <p:cNvPr id="4111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b="3030"/>
          <a:stretch>
            <a:fillRect/>
          </a:stretch>
        </p:blipFill>
        <p:spPr bwMode="auto">
          <a:xfrm>
            <a:off x="3572554" y="762000"/>
            <a:ext cx="2088015" cy="2362200"/>
          </a:xfrm>
          <a:prstGeom prst="rect">
            <a:avLst/>
          </a:prstGeom>
          <a:noFill/>
        </p:spPr>
      </p:pic>
      <p:pic>
        <p:nvPicPr>
          <p:cNvPr id="4113" name="Picture 17" descr="http://t2.gstatic.com/images?q=tbn:ANd9GcSNNoksT7eTp9-dngOrAEcVvw4YPq9nU-3ls0CAQpztaqPu9mGG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437914"/>
            <a:ext cx="1295400" cy="1200886"/>
          </a:xfrm>
          <a:prstGeom prst="rect">
            <a:avLst/>
          </a:prstGeom>
          <a:noFill/>
        </p:spPr>
      </p:pic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638800" y="1524000"/>
            <a:ext cx="2590800" cy="1447800"/>
          </a:xfrm>
          <a:prstGeom prst="wedgeEllipseCallout">
            <a:avLst>
              <a:gd name="adj1" fmla="val -66907"/>
              <a:gd name="adj2" fmla="val 301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Speaking God’s Word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Magnified Word of God 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The Spoken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Joshua 1:1-9 – Joshua’s great task</a:t>
            </a:r>
          </a:p>
          <a:p>
            <a:pPr lvl="1"/>
            <a:r>
              <a:rPr lang="en-US" dirty="0" smtClean="0"/>
              <a:t>You’re the </a:t>
            </a:r>
            <a:r>
              <a:rPr lang="en-US" u="sng" dirty="0" smtClean="0"/>
              <a:t>leader</a:t>
            </a:r>
            <a:r>
              <a:rPr lang="en-US" dirty="0" smtClean="0"/>
              <a:t> – be strong and courageous</a:t>
            </a:r>
          </a:p>
          <a:p>
            <a:pPr lvl="1"/>
            <a:r>
              <a:rPr lang="en-US" dirty="0" smtClean="0"/>
              <a:t>Be careful to </a:t>
            </a:r>
            <a:r>
              <a:rPr lang="en-US" u="sng" dirty="0" smtClean="0"/>
              <a:t>obey</a:t>
            </a:r>
            <a:r>
              <a:rPr lang="en-US" dirty="0" smtClean="0"/>
              <a:t> Moses’ instructions</a:t>
            </a:r>
          </a:p>
          <a:p>
            <a:pPr lvl="1"/>
            <a:r>
              <a:rPr lang="en-US" u="sng" dirty="0" smtClean="0"/>
              <a:t>Study</a:t>
            </a:r>
            <a:r>
              <a:rPr lang="en-US" dirty="0" smtClean="0"/>
              <a:t> this book of instruction continually</a:t>
            </a:r>
          </a:p>
          <a:p>
            <a:pPr lvl="1"/>
            <a:r>
              <a:rPr lang="en-US" u="sng" dirty="0" smtClean="0"/>
              <a:t>Meditate</a:t>
            </a:r>
            <a:r>
              <a:rPr lang="en-US" dirty="0" smtClean="0"/>
              <a:t> on it day and night</a:t>
            </a:r>
          </a:p>
          <a:p>
            <a:pPr lvl="1"/>
            <a:r>
              <a:rPr lang="en-US" dirty="0" smtClean="0"/>
              <a:t>Only then will you prosper and </a:t>
            </a:r>
            <a:r>
              <a:rPr lang="en-US" u="sng" dirty="0" smtClean="0"/>
              <a:t>succeed</a:t>
            </a:r>
            <a:r>
              <a:rPr lang="en-US" dirty="0" smtClean="0"/>
              <a:t> in all you do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Meditate – (</a:t>
            </a:r>
            <a:r>
              <a:rPr lang="en-US" b="1" dirty="0" smtClean="0"/>
              <a:t>Hebrew </a:t>
            </a:r>
            <a:r>
              <a:rPr lang="en-US" b="1" i="1" dirty="0" err="1" smtClean="0"/>
              <a:t>hagah</a:t>
            </a:r>
            <a:r>
              <a:rPr lang="en-US" b="1" i="1" dirty="0" smtClean="0"/>
              <a:t>)</a:t>
            </a:r>
            <a:r>
              <a:rPr lang="en-US" b="1" dirty="0" smtClean="0"/>
              <a:t> </a:t>
            </a:r>
            <a:r>
              <a:rPr lang="en-US" i="1" dirty="0" smtClean="0"/>
              <a:t>to moan, growl, utter, speak, muse:--</a:t>
            </a:r>
          </a:p>
          <a:p>
            <a:r>
              <a:rPr lang="en-US" dirty="0" smtClean="0"/>
              <a:t>Joshua 1:8 (NASB) </a:t>
            </a:r>
            <a:r>
              <a:rPr lang="en-US" baseline="30000" dirty="0" smtClean="0"/>
              <a:t>8 </a:t>
            </a:r>
            <a:r>
              <a:rPr lang="en-US" dirty="0" smtClean="0"/>
              <a:t>"This book of the law shall not depart from your </a:t>
            </a:r>
            <a:r>
              <a:rPr lang="en-US" u="sng" dirty="0" smtClean="0"/>
              <a:t>mouth</a:t>
            </a:r>
            <a:r>
              <a:rPr lang="en-US" dirty="0" smtClean="0"/>
              <a:t>, but you shall meditate on it day and night, so that you may be careful to do according to all that is written in it; for then you will make your way prosperous, and then you will have success.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Heart and Mouth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10:5-10</a:t>
            </a:r>
          </a:p>
          <a:p>
            <a:pPr lvl="1"/>
            <a:r>
              <a:rPr lang="en-US" dirty="0" smtClean="0"/>
              <a:t>Faith’s way of getting right with God – the message is on your </a:t>
            </a:r>
            <a:r>
              <a:rPr lang="en-US" u="sng" dirty="0" smtClean="0"/>
              <a:t>lips</a:t>
            </a:r>
            <a:r>
              <a:rPr lang="en-US" dirty="0" smtClean="0"/>
              <a:t> and in your </a:t>
            </a:r>
            <a:r>
              <a:rPr lang="en-US" u="sng" dirty="0" smtClean="0"/>
              <a:t>hearts</a:t>
            </a:r>
          </a:p>
          <a:p>
            <a:pPr lvl="1"/>
            <a:r>
              <a:rPr lang="en-US" dirty="0" smtClean="0"/>
              <a:t>Confess with your </a:t>
            </a:r>
            <a:r>
              <a:rPr lang="en-US" u="sng" dirty="0" smtClean="0"/>
              <a:t>mouth</a:t>
            </a:r>
            <a:r>
              <a:rPr lang="en-US" dirty="0" smtClean="0"/>
              <a:t> Jesus is Lord</a:t>
            </a:r>
          </a:p>
          <a:p>
            <a:pPr lvl="1"/>
            <a:r>
              <a:rPr lang="en-US" dirty="0" smtClean="0"/>
              <a:t>Believe in your </a:t>
            </a:r>
            <a:r>
              <a:rPr lang="en-US" u="sng" dirty="0" smtClean="0"/>
              <a:t>heart</a:t>
            </a:r>
            <a:r>
              <a:rPr lang="en-US" dirty="0" smtClean="0"/>
              <a:t> God raised him from the dead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The mouth to heart and heart to mouth principle of success</a:t>
            </a:r>
          </a:p>
          <a:p>
            <a:r>
              <a:rPr lang="en-US" dirty="0" smtClean="0"/>
              <a:t>Mouth to heart - Romans 10:17</a:t>
            </a:r>
          </a:p>
          <a:p>
            <a:pPr lvl="1"/>
            <a:r>
              <a:rPr lang="en-US" dirty="0" smtClean="0"/>
              <a:t>Faith comes from </a:t>
            </a:r>
            <a:r>
              <a:rPr lang="en-US" u="sng" dirty="0" smtClean="0"/>
              <a:t>hearing</a:t>
            </a:r>
          </a:p>
          <a:p>
            <a:pPr lvl="1"/>
            <a:r>
              <a:rPr lang="en-US" dirty="0" smtClean="0"/>
              <a:t>Hearing the </a:t>
            </a:r>
            <a:r>
              <a:rPr lang="en-US" u="sng" dirty="0" smtClean="0"/>
              <a:t>good news</a:t>
            </a:r>
            <a:r>
              <a:rPr lang="en-US" dirty="0" smtClean="0"/>
              <a:t> about Christ</a:t>
            </a:r>
          </a:p>
          <a:p>
            <a:r>
              <a:rPr lang="en-US" dirty="0" smtClean="0"/>
              <a:t>Romans 10:14</a:t>
            </a:r>
          </a:p>
          <a:p>
            <a:pPr lvl="1"/>
            <a:r>
              <a:rPr lang="en-US" dirty="0" smtClean="0"/>
              <a:t>How can they </a:t>
            </a:r>
            <a:r>
              <a:rPr lang="en-US" u="sng" dirty="0" smtClean="0"/>
              <a:t>believe</a:t>
            </a:r>
            <a:r>
              <a:rPr lang="en-US" dirty="0" smtClean="0"/>
              <a:t> if they’ve never heard</a:t>
            </a:r>
          </a:p>
          <a:p>
            <a:pPr lvl="1"/>
            <a:r>
              <a:rPr lang="en-US" dirty="0" smtClean="0"/>
              <a:t>How can they </a:t>
            </a:r>
            <a:r>
              <a:rPr lang="en-US" u="sng" dirty="0" smtClean="0"/>
              <a:t>hear</a:t>
            </a:r>
            <a:r>
              <a:rPr lang="en-US" dirty="0" smtClean="0"/>
              <a:t> unless someone tells them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fda.gov/ohrms/dockets/AC/08/slides/2008-0471S1-2_files/slide0034_image074.jpg"/>
          <p:cNvPicPr>
            <a:picLocks noChangeAspect="1" noChangeArrowheads="1"/>
          </p:cNvPicPr>
          <p:nvPr/>
        </p:nvPicPr>
        <p:blipFill>
          <a:blip r:embed="rId2" cstate="print"/>
          <a:srcRect b="60580"/>
          <a:stretch>
            <a:fillRect/>
          </a:stretch>
        </p:blipFill>
        <p:spPr bwMode="auto">
          <a:xfrm>
            <a:off x="1142999" y="1018562"/>
            <a:ext cx="6937349" cy="5839438"/>
          </a:xfrm>
          <a:prstGeom prst="rect">
            <a:avLst/>
          </a:prstGeom>
          <a:noFill/>
        </p:spPr>
      </p:pic>
      <p:pic>
        <p:nvPicPr>
          <p:cNvPr id="4111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b="3030"/>
          <a:stretch>
            <a:fillRect/>
          </a:stretch>
        </p:blipFill>
        <p:spPr bwMode="auto">
          <a:xfrm>
            <a:off x="3572554" y="762000"/>
            <a:ext cx="2088015" cy="2362200"/>
          </a:xfrm>
          <a:prstGeom prst="rect">
            <a:avLst/>
          </a:prstGeom>
          <a:noFill/>
        </p:spPr>
      </p:pic>
      <p:pic>
        <p:nvPicPr>
          <p:cNvPr id="4113" name="Picture 17" descr="http://t2.gstatic.com/images?q=tbn:ANd9GcSNNoksT7eTp9-dngOrAEcVvw4YPq9nU-3ls0CAQpztaqPu9mGG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437914"/>
            <a:ext cx="1295400" cy="1200886"/>
          </a:xfrm>
          <a:prstGeom prst="rect">
            <a:avLst/>
          </a:prstGeom>
          <a:noFill/>
        </p:spPr>
      </p:pic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609600" y="381000"/>
            <a:ext cx="2971800" cy="1828800"/>
          </a:xfrm>
          <a:prstGeom prst="wedgeEllipseCallout">
            <a:avLst>
              <a:gd name="adj1" fmla="val -66907"/>
              <a:gd name="adj2" fmla="val 301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God is not counting your sins against you.  Be made right with God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3124200"/>
            <a:ext cx="0" cy="1828800"/>
          </a:xfrm>
          <a:prstGeom prst="straightConnector1">
            <a:avLst/>
          </a:pr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299063" y="274320"/>
            <a:ext cx="3842657" cy="1293223"/>
          </a:xfrm>
          <a:custGeom>
            <a:avLst/>
            <a:gdLst>
              <a:gd name="connsiteX0" fmla="*/ 0 w 3842657"/>
              <a:gd name="connsiteY0" fmla="*/ 39189 h 1293223"/>
              <a:gd name="connsiteX1" fmla="*/ 3265714 w 3842657"/>
              <a:gd name="connsiteY1" fmla="*/ 209006 h 1293223"/>
              <a:gd name="connsiteX2" fmla="*/ 3461657 w 3842657"/>
              <a:gd name="connsiteY2" fmla="*/ 1293223 h 129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2657" h="1293223">
                <a:moveTo>
                  <a:pt x="0" y="39189"/>
                </a:moveTo>
                <a:cubicBezTo>
                  <a:pt x="1344385" y="19594"/>
                  <a:pt x="2688771" y="0"/>
                  <a:pt x="3265714" y="209006"/>
                </a:cubicBezTo>
                <a:cubicBezTo>
                  <a:pt x="3842657" y="418012"/>
                  <a:pt x="3652157" y="855617"/>
                  <a:pt x="3461657" y="1293223"/>
                </a:cubicBez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12571" y="1881051"/>
            <a:ext cx="966652" cy="169818"/>
          </a:xfrm>
          <a:custGeom>
            <a:avLst/>
            <a:gdLst>
              <a:gd name="connsiteX0" fmla="*/ 0 w 966652"/>
              <a:gd name="connsiteY0" fmla="*/ 169818 h 169818"/>
              <a:gd name="connsiteX1" fmla="*/ 705395 w 966652"/>
              <a:gd name="connsiteY1" fmla="*/ 156755 h 169818"/>
              <a:gd name="connsiteX2" fmla="*/ 966652 w 966652"/>
              <a:gd name="connsiteY2" fmla="*/ 0 h 1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652" h="169818">
                <a:moveTo>
                  <a:pt x="0" y="169818"/>
                </a:moveTo>
                <a:lnTo>
                  <a:pt x="705395" y="156755"/>
                </a:lnTo>
                <a:cubicBezTo>
                  <a:pt x="866504" y="128452"/>
                  <a:pt x="916578" y="64226"/>
                  <a:pt x="966652" y="0"/>
                </a:cubicBezTo>
              </a:path>
            </a:pathLst>
          </a:custGeom>
          <a:ln w="952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fda.gov/ohrms/dockets/AC/08/slides/2008-0471S1-2_files/slide0034_image074.jpg"/>
          <p:cNvPicPr>
            <a:picLocks noChangeAspect="1" noChangeArrowheads="1"/>
          </p:cNvPicPr>
          <p:nvPr/>
        </p:nvPicPr>
        <p:blipFill>
          <a:blip r:embed="rId2" cstate="print"/>
          <a:srcRect b="60580"/>
          <a:stretch>
            <a:fillRect/>
          </a:stretch>
        </p:blipFill>
        <p:spPr bwMode="auto">
          <a:xfrm>
            <a:off x="1142999" y="1018562"/>
            <a:ext cx="6937349" cy="5839438"/>
          </a:xfrm>
          <a:prstGeom prst="rect">
            <a:avLst/>
          </a:prstGeom>
          <a:noFill/>
        </p:spPr>
      </p:pic>
      <p:pic>
        <p:nvPicPr>
          <p:cNvPr id="4111" name="Picture 15" descr="http://t3.gstatic.com/images?q=tbn:ANd9GcT3MFeAUFkIfrO5BnGFfI6vJiyJbdSt911TvLMkyn2F9IR4B9BmeA"/>
          <p:cNvPicPr>
            <a:picLocks noChangeAspect="1" noChangeArrowheads="1"/>
          </p:cNvPicPr>
          <p:nvPr/>
        </p:nvPicPr>
        <p:blipFill>
          <a:blip r:embed="rId3" cstate="print"/>
          <a:srcRect b="3030"/>
          <a:stretch>
            <a:fillRect/>
          </a:stretch>
        </p:blipFill>
        <p:spPr bwMode="auto">
          <a:xfrm>
            <a:off x="3572554" y="762000"/>
            <a:ext cx="2088015" cy="2362200"/>
          </a:xfrm>
          <a:prstGeom prst="rect">
            <a:avLst/>
          </a:prstGeom>
          <a:noFill/>
        </p:spPr>
      </p:pic>
      <p:pic>
        <p:nvPicPr>
          <p:cNvPr id="4113" name="Picture 17" descr="http://t2.gstatic.com/images?q=tbn:ANd9GcSNNoksT7eTp9-dngOrAEcVvw4YPq9nU-3ls0CAQpztaqPu9mGG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302193"/>
            <a:ext cx="1524000" cy="1412807"/>
          </a:xfrm>
          <a:prstGeom prst="rect">
            <a:avLst/>
          </a:prstGeom>
          <a:noFill/>
        </p:spPr>
      </p:pic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638800" y="1524000"/>
            <a:ext cx="2590800" cy="1447800"/>
          </a:xfrm>
          <a:prstGeom prst="wedgeEllipseCallout">
            <a:avLst>
              <a:gd name="adj1" fmla="val -66907"/>
              <a:gd name="adj2" fmla="val 301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 confess with my mouth,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Jesus Christ is Lord!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5352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 believe in my heart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Heart to Mouth – Matthew 12:33-35</a:t>
            </a:r>
          </a:p>
          <a:p>
            <a:pPr lvl="1"/>
            <a:r>
              <a:rPr lang="en-US" dirty="0" smtClean="0"/>
              <a:t>Whatever is in your </a:t>
            </a:r>
            <a:r>
              <a:rPr lang="en-US" u="sng" dirty="0" smtClean="0"/>
              <a:t>heart</a:t>
            </a:r>
            <a:r>
              <a:rPr lang="en-US" dirty="0" smtClean="0"/>
              <a:t> determines what you say</a:t>
            </a:r>
          </a:p>
          <a:p>
            <a:pPr lvl="1"/>
            <a:r>
              <a:rPr lang="en-US" u="sng" dirty="0" smtClean="0"/>
              <a:t>Good</a:t>
            </a:r>
            <a:r>
              <a:rPr lang="en-US" dirty="0" smtClean="0"/>
              <a:t> things produced from a treasury of a good heart - Success</a:t>
            </a:r>
          </a:p>
          <a:p>
            <a:pPr lvl="1"/>
            <a:r>
              <a:rPr lang="en-US" u="sng" dirty="0" smtClean="0"/>
              <a:t>Evil</a:t>
            </a:r>
            <a:r>
              <a:rPr lang="en-US" dirty="0" smtClean="0"/>
              <a:t> things produced from a treasury of an evil heart - destruction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10993</TotalTime>
  <Words>414</Words>
  <Application>Microsoft Office PowerPoint</Application>
  <PresentationFormat>On-screen Show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Speaking God’s Word</vt:lpstr>
      <vt:lpstr>I. The Spoken Word</vt:lpstr>
      <vt:lpstr>Slide 4</vt:lpstr>
      <vt:lpstr>II. Heart and Mouth Faith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III. Mouth to Success (or destruction)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261</cp:revision>
  <dcterms:created xsi:type="dcterms:W3CDTF">2010-04-18T00:31:04Z</dcterms:created>
  <dcterms:modified xsi:type="dcterms:W3CDTF">2012-06-03T00:23:27Z</dcterms:modified>
</cp:coreProperties>
</file>