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6" r:id="rId2"/>
    <p:sldId id="289" r:id="rId3"/>
    <p:sldId id="282" r:id="rId4"/>
    <p:sldId id="256" r:id="rId5"/>
    <p:sldId id="290" r:id="rId6"/>
    <p:sldId id="269" r:id="rId7"/>
    <p:sldId id="270" r:id="rId8"/>
    <p:sldId id="294" r:id="rId9"/>
    <p:sldId id="273" r:id="rId10"/>
    <p:sldId id="274" r:id="rId11"/>
    <p:sldId id="275" r:id="rId12"/>
    <p:sldId id="298" r:id="rId13"/>
    <p:sldId id="276" r:id="rId14"/>
    <p:sldId id="277" r:id="rId15"/>
    <p:sldId id="278" r:id="rId16"/>
    <p:sldId id="279" r:id="rId17"/>
    <p:sldId id="284" r:id="rId18"/>
    <p:sldId id="283" r:id="rId19"/>
    <p:sldId id="280" r:id="rId20"/>
    <p:sldId id="285" r:id="rId21"/>
    <p:sldId id="297" r:id="rId22"/>
    <p:sldId id="281" r:id="rId23"/>
    <p:sldId id="286" r:id="rId24"/>
    <p:sldId id="264" r:id="rId25"/>
    <p:sldId id="287" r:id="rId26"/>
    <p:sldId id="302" r:id="rId27"/>
    <p:sldId id="303" r:id="rId28"/>
    <p:sldId id="304" r:id="rId29"/>
    <p:sldId id="299" r:id="rId30"/>
    <p:sldId id="305" r:id="rId31"/>
    <p:sldId id="258" r:id="rId32"/>
    <p:sldId id="271" r:id="rId33"/>
    <p:sldId id="259" r:id="rId34"/>
    <p:sldId id="261" r:id="rId35"/>
    <p:sldId id="272" r:id="rId36"/>
    <p:sldId id="260" r:id="rId37"/>
    <p:sldId id="263" r:id="rId38"/>
    <p:sldId id="265" r:id="rId39"/>
    <p:sldId id="266" r:id="rId40"/>
    <p:sldId id="267" r:id="rId41"/>
    <p:sldId id="26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76" autoAdjust="0"/>
  </p:normalViewPr>
  <p:slideViewPr>
    <p:cSldViewPr>
      <p:cViewPr varScale="1">
        <p:scale>
          <a:sx n="73" d="100"/>
          <a:sy n="73" d="100"/>
        </p:scale>
        <p:origin x="-516" y="-102"/>
      </p:cViewPr>
      <p:guideLst>
        <p:guide orient="horz" pos="2160"/>
        <p:guide pos="2880"/>
      </p:guideLst>
    </p:cSldViewPr>
  </p:slideViewPr>
  <p:outlineViewPr>
    <p:cViewPr>
      <p:scale>
        <a:sx n="33" d="100"/>
        <a:sy n="33" d="100"/>
      </p:scale>
      <p:origin x="0" y="10368"/>
    </p:cViewPr>
  </p:outlineViewPr>
  <p:notesTextViewPr>
    <p:cViewPr>
      <p:scale>
        <a:sx n="100" d="100"/>
        <a:sy n="100" d="100"/>
      </p:scale>
      <p:origin x="0" y="0"/>
    </p:cViewPr>
  </p:notesTextViewPr>
  <p:notesViewPr>
    <p:cSldViewPr>
      <p:cViewPr varScale="1">
        <p:scale>
          <a:sx n="59" d="100"/>
          <a:sy n="59" d="100"/>
        </p:scale>
        <p:origin x="-249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75806-B168-45E1-8EA4-9E48C498598B}" type="datetimeFigureOut">
              <a:rPr lang="en-US" smtClean="0"/>
              <a:t>5/8/2010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F60E3-4545-43CD-AFD8-D8D183EA89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5/8/2010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5/8/2010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5/8/2010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5/8/2010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5/8/2010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5/8/2010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5/8/2010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5/8/2010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592763"/>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Philippians 3:5   Paul’s Pedigree</a:t>
            </a:r>
          </a:p>
          <a:p>
            <a:pPr lvl="1"/>
            <a:r>
              <a:rPr lang="en-US" dirty="0" smtClean="0"/>
              <a:t>Circumcision-</a:t>
            </a:r>
            <a:endParaRPr lang="en-US" dirty="0" smtClean="0"/>
          </a:p>
          <a:p>
            <a:pPr lvl="1"/>
            <a:r>
              <a:rPr lang="en-US" dirty="0" smtClean="0"/>
              <a:t>Stock </a:t>
            </a:r>
            <a:r>
              <a:rPr lang="en-US" dirty="0" smtClean="0"/>
              <a:t>of Israel-</a:t>
            </a:r>
          </a:p>
          <a:p>
            <a:pPr lvl="1"/>
            <a:r>
              <a:rPr lang="en-US" dirty="0" smtClean="0"/>
              <a:t>Tribe </a:t>
            </a:r>
            <a:r>
              <a:rPr lang="en-US" dirty="0" smtClean="0"/>
              <a:t>of Benjamin-</a:t>
            </a:r>
          </a:p>
          <a:p>
            <a:pPr lvl="1"/>
            <a:r>
              <a:rPr lang="en-US" dirty="0" smtClean="0"/>
              <a:t>Hebrew </a:t>
            </a:r>
            <a:r>
              <a:rPr lang="en-US" dirty="0" smtClean="0"/>
              <a:t>of Hebrews-</a:t>
            </a:r>
          </a:p>
          <a:p>
            <a:pPr lvl="1"/>
            <a:r>
              <a:rPr lang="en-US" dirty="0" smtClean="0"/>
              <a:t>Pharisee-</a:t>
            </a:r>
            <a:endParaRPr lang="en-US" dirty="0" smtClean="0"/>
          </a:p>
          <a:p>
            <a:pPr lvl="1"/>
            <a:r>
              <a:rPr lang="en-US" dirty="0" smtClean="0"/>
              <a:t>Zealot-</a:t>
            </a:r>
            <a:endParaRPr lang="en-US" dirty="0" smtClean="0"/>
          </a:p>
          <a:p>
            <a:pPr lvl="1"/>
            <a:r>
              <a:rPr lang="en-US" dirty="0" smtClean="0"/>
              <a:t>Righteousness-</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9:10  Ananias  called by Jesus to confirm His words to Saul</a:t>
            </a:r>
            <a:r>
              <a:rPr lang="en-US" dirty="0" smtClean="0"/>
              <a:t>.</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
            <a:ext cx="8382000" cy="5592763"/>
          </a:xfrm>
        </p:spPr>
        <p:txBody>
          <a:bodyPr/>
          <a:lstStyle/>
          <a:p>
            <a:r>
              <a:rPr lang="en-US" dirty="0" smtClean="0"/>
              <a:t>Acts 9:26-31   Paul in Jerusalem</a:t>
            </a:r>
          </a:p>
          <a:p>
            <a:r>
              <a:rPr lang="en-US" dirty="0" smtClean="0"/>
              <a:t>Paul is sent home to Tarsus</a:t>
            </a:r>
          </a:p>
          <a:p>
            <a:r>
              <a:rPr lang="en-US" dirty="0" smtClean="0"/>
              <a:t>Paul disappears for 3 years</a:t>
            </a:r>
          </a:p>
          <a:p>
            <a:endParaRPr lang="en-US" dirty="0" smtClean="0"/>
          </a:p>
        </p:txBody>
      </p:sp>
      <p:pic>
        <p:nvPicPr>
          <p:cNvPr id="6146" name="Picture 2"/>
          <p:cNvPicPr>
            <a:picLocks noChangeAspect="1" noChangeArrowheads="1"/>
          </p:cNvPicPr>
          <p:nvPr/>
        </p:nvPicPr>
        <p:blipFill>
          <a:blip r:embed="rId2" cstate="print"/>
          <a:srcRect/>
          <a:stretch>
            <a:fillRect/>
          </a:stretch>
        </p:blipFill>
        <p:spPr bwMode="auto">
          <a:xfrm>
            <a:off x="1295400" y="1600200"/>
            <a:ext cx="5970063" cy="5257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13:1-3  The Hub of Activity moves to Antioch in Syria</a:t>
            </a:r>
          </a:p>
          <a:p>
            <a:pPr lvl="1"/>
            <a:r>
              <a:rPr lang="en-US" dirty="0" smtClean="0"/>
              <a:t>Barnabas-</a:t>
            </a:r>
            <a:endParaRPr lang="en-US" dirty="0" smtClean="0"/>
          </a:p>
          <a:p>
            <a:pPr lvl="1"/>
            <a:r>
              <a:rPr lang="en-US" dirty="0" smtClean="0"/>
              <a:t>Simeon-</a:t>
            </a:r>
            <a:endParaRPr lang="en-US" dirty="0" smtClean="0"/>
          </a:p>
          <a:p>
            <a:pPr lvl="1"/>
            <a:r>
              <a:rPr lang="en-US" dirty="0" err="1" smtClean="0"/>
              <a:t>Lucius</a:t>
            </a:r>
            <a:r>
              <a:rPr lang="en-US" dirty="0" smtClean="0"/>
              <a:t>-</a:t>
            </a:r>
            <a:endParaRPr lang="en-US" dirty="0" smtClean="0"/>
          </a:p>
          <a:p>
            <a:pPr lvl="1"/>
            <a:r>
              <a:rPr lang="en-US" dirty="0" err="1" smtClean="0"/>
              <a:t>Manaen</a:t>
            </a:r>
            <a:r>
              <a:rPr lang="en-US" dirty="0" smtClean="0"/>
              <a:t>-</a:t>
            </a:r>
            <a:endParaRPr lang="en-US" dirty="0" smtClean="0"/>
          </a:p>
          <a:p>
            <a:pPr lvl="1"/>
            <a:r>
              <a:rPr lang="en-US" dirty="0" smtClean="0"/>
              <a:t>Saul-</a:t>
            </a:r>
            <a:endParaRPr lang="en-US" dirty="0" smtClean="0"/>
          </a:p>
          <a:p>
            <a:pPr lvl="1"/>
            <a:r>
              <a:rPr lang="en-US" dirty="0" smtClean="0"/>
              <a:t>Prophets:	</a:t>
            </a:r>
            <a:r>
              <a:rPr lang="en-US" dirty="0" smtClean="0"/>
              <a:t>Teachers</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13:2  Barnabas and Paul are “sent forth“:   </a:t>
            </a:r>
            <a:r>
              <a:rPr lang="en-US" dirty="0" smtClean="0"/>
              <a:t>Greek</a:t>
            </a:r>
            <a:r>
              <a:rPr lang="en-US" dirty="0" smtClean="0"/>
              <a:t>:  </a:t>
            </a:r>
            <a:r>
              <a:rPr lang="en-US" dirty="0" err="1" smtClean="0"/>
              <a:t>Apostelo</a:t>
            </a:r>
            <a:endParaRPr lang="en-US" dirty="0" smtClean="0"/>
          </a:p>
          <a:p>
            <a:pPr lvl="1"/>
            <a:r>
              <a:rPr lang="en-US" dirty="0" smtClean="0"/>
              <a:t>Admiral </a:t>
            </a:r>
            <a:r>
              <a:rPr lang="en-US" dirty="0" smtClean="0"/>
              <a:t>of a fleet of ships</a:t>
            </a:r>
          </a:p>
          <a:p>
            <a:r>
              <a:rPr lang="en-US" dirty="0" smtClean="0"/>
              <a:t>1 Corinthians 3   Paul describes the apostolic ministry given to him.</a:t>
            </a:r>
          </a:p>
          <a:p>
            <a:pPr lvl="1"/>
            <a:r>
              <a:rPr lang="en-US" dirty="0" smtClean="0"/>
              <a:t>“</a:t>
            </a:r>
            <a:r>
              <a:rPr lang="en-US" dirty="0" smtClean="0"/>
              <a:t>according” to the grace given to me…</a:t>
            </a:r>
          </a:p>
          <a:p>
            <a:pPr lvl="1"/>
            <a:r>
              <a:rPr lang="en-US" dirty="0" smtClean="0"/>
              <a:t>“</a:t>
            </a:r>
            <a:r>
              <a:rPr lang="en-US" dirty="0" smtClean="0"/>
              <a:t>wise master builder”</a:t>
            </a:r>
          </a:p>
          <a:p>
            <a:pPr lvl="1"/>
            <a:r>
              <a:rPr lang="en-US" dirty="0" smtClean="0"/>
              <a:t>“</a:t>
            </a:r>
            <a:r>
              <a:rPr lang="en-US" dirty="0" smtClean="0"/>
              <a:t>wise”</a:t>
            </a:r>
          </a:p>
          <a:p>
            <a:pPr lvl="1"/>
            <a:r>
              <a:rPr lang="en-US" dirty="0" smtClean="0"/>
              <a:t>“</a:t>
            </a:r>
            <a:r>
              <a:rPr lang="en-US" dirty="0" smtClean="0"/>
              <a:t>master builder”</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191000" cy="6172200"/>
          </a:xfrm>
        </p:spPr>
        <p:txBody>
          <a:bodyPr/>
          <a:lstStyle/>
          <a:p>
            <a:r>
              <a:rPr lang="en-US" dirty="0" smtClean="0"/>
              <a:t>Paul and Barnabas sent off to work with the Gentiles?</a:t>
            </a:r>
          </a:p>
          <a:p>
            <a:pPr lvl="1"/>
            <a:r>
              <a:rPr lang="en-US" dirty="0" smtClean="0"/>
              <a:t>Cyprus- </a:t>
            </a:r>
            <a:r>
              <a:rPr lang="en-US" dirty="0" smtClean="0"/>
              <a:t>Salamis</a:t>
            </a:r>
          </a:p>
          <a:p>
            <a:pPr lvl="1"/>
            <a:r>
              <a:rPr lang="en-US" dirty="0" smtClean="0"/>
              <a:t>Antioch- </a:t>
            </a:r>
            <a:r>
              <a:rPr lang="en-US" dirty="0" err="1" smtClean="0"/>
              <a:t>Pisidia</a:t>
            </a:r>
            <a:endParaRPr lang="en-US" dirty="0" smtClean="0"/>
          </a:p>
          <a:p>
            <a:r>
              <a:rPr lang="sv-SE" dirty="0" smtClean="0"/>
              <a:t>Acts 14:1   Icomium, Lystra, Derbe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338321" y="0"/>
            <a:ext cx="4805680" cy="487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15 “The Debate”   Gentiles must convert to </a:t>
            </a:r>
            <a:r>
              <a:rPr lang="en-US" dirty="0" smtClean="0"/>
              <a:t>Judaism</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16:5  Second Missionary Journey strengthening the churches</a:t>
            </a:r>
          </a:p>
        </p:txBody>
      </p:sp>
      <p:pic>
        <p:nvPicPr>
          <p:cNvPr id="4" name="Picture 2"/>
          <p:cNvPicPr>
            <a:picLocks noChangeAspect="1" noChangeArrowheads="1"/>
          </p:cNvPicPr>
          <p:nvPr/>
        </p:nvPicPr>
        <p:blipFill>
          <a:blip r:embed="rId2" cstate="print"/>
          <a:srcRect/>
          <a:stretch>
            <a:fillRect/>
          </a:stretch>
        </p:blipFill>
        <p:spPr bwMode="auto">
          <a:xfrm>
            <a:off x="1366836" y="1434876"/>
            <a:ext cx="5795964" cy="54231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17 – Thessalonica, Berea</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Paul to Athens</a:t>
            </a:r>
            <a:r>
              <a:rPr lang="en-US" dirty="0" smtClean="0"/>
              <a:t>…..</a:t>
            </a:r>
            <a:endParaRPr lang="en-US" dirty="0" smtClean="0"/>
          </a:p>
        </p:txBody>
      </p:sp>
      <p:pic>
        <p:nvPicPr>
          <p:cNvPr id="4" name="Picture 2"/>
          <p:cNvPicPr>
            <a:picLocks noChangeAspect="1" noChangeArrowheads="1"/>
          </p:cNvPicPr>
          <p:nvPr/>
        </p:nvPicPr>
        <p:blipFill>
          <a:blip r:embed="rId2" cstate="print"/>
          <a:srcRect r="2000" b="8621"/>
          <a:stretch>
            <a:fillRect/>
          </a:stretch>
        </p:blipFill>
        <p:spPr bwMode="auto">
          <a:xfrm>
            <a:off x="609600" y="1066800"/>
            <a:ext cx="8115731" cy="5486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592763"/>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Immoral City of the goddess Athena</a:t>
            </a:r>
          </a:p>
        </p:txBody>
      </p:sp>
      <p:pic>
        <p:nvPicPr>
          <p:cNvPr id="13314" name="Picture 2"/>
          <p:cNvPicPr>
            <a:picLocks noChangeAspect="1" noChangeArrowheads="1"/>
          </p:cNvPicPr>
          <p:nvPr/>
        </p:nvPicPr>
        <p:blipFill>
          <a:blip r:embed="rId2" cstate="print"/>
          <a:srcRect/>
          <a:stretch>
            <a:fillRect/>
          </a:stretch>
        </p:blipFill>
        <p:spPr bwMode="auto">
          <a:xfrm>
            <a:off x="2657475" y="1019175"/>
            <a:ext cx="3829050" cy="5686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592763"/>
          </a:xfrm>
        </p:spPr>
        <p:txBody>
          <a:bodyPr/>
          <a:lstStyle/>
          <a:p>
            <a:pPr lvl="1"/>
            <a:r>
              <a:rPr lang="en-US" dirty="0" smtClean="0"/>
              <a:t>Message of the idol to the Unknown god.</a:t>
            </a:r>
          </a:p>
        </p:txBody>
      </p:sp>
      <p:pic>
        <p:nvPicPr>
          <p:cNvPr id="7170" name="Picture 2"/>
          <p:cNvPicPr>
            <a:picLocks noChangeAspect="1" noChangeArrowheads="1"/>
          </p:cNvPicPr>
          <p:nvPr/>
        </p:nvPicPr>
        <p:blipFill>
          <a:blip r:embed="rId2" cstate="print"/>
          <a:srcRect b="3307"/>
          <a:stretch>
            <a:fillRect/>
          </a:stretch>
        </p:blipFill>
        <p:spPr bwMode="auto">
          <a:xfrm>
            <a:off x="999953" y="1295400"/>
            <a:ext cx="7077247" cy="5495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On to Corinth… If you think Athens was bad, wait till you arrive in Corinth.</a:t>
            </a:r>
          </a:p>
          <a:p>
            <a:pPr lvl="1"/>
            <a:r>
              <a:rPr lang="en-US" dirty="0" smtClean="0"/>
              <a:t>Worship </a:t>
            </a:r>
            <a:r>
              <a:rPr lang="en-US" dirty="0" smtClean="0"/>
              <a:t>of </a:t>
            </a:r>
            <a:r>
              <a:rPr lang="en-US" dirty="0" err="1" smtClean="0"/>
              <a:t>Aphrodities</a:t>
            </a:r>
            <a:r>
              <a:rPr lang="en-US" dirty="0" smtClean="0"/>
              <a:t> </a:t>
            </a:r>
            <a:r>
              <a:rPr lang="en-US" dirty="0" smtClean="0"/>
              <a:t>and </a:t>
            </a:r>
            <a:r>
              <a:rPr lang="en-US" dirty="0" smtClean="0"/>
              <a:t>Dionysus</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62000" y="1905000"/>
            <a:ext cx="2486025" cy="47053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724400" y="1845860"/>
            <a:ext cx="3004661" cy="47835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Meet Aquila and Priscilla</a:t>
            </a:r>
          </a:p>
          <a:p>
            <a:pPr lvl="1"/>
            <a:r>
              <a:rPr lang="en-US" dirty="0" smtClean="0"/>
              <a:t>Establish a church and stays a year in Corinth</a:t>
            </a:r>
          </a:p>
          <a:p>
            <a:pPr lvl="1"/>
            <a:r>
              <a:rPr lang="en-US" dirty="0" smtClean="0"/>
              <a:t>Silas and Timothy show up.</a:t>
            </a:r>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18:6 Paul finally declares what he has known all along.   An Apostle to the Gentiles.</a:t>
            </a:r>
          </a:p>
          <a:p>
            <a:r>
              <a:rPr lang="en-US" dirty="0" smtClean="0"/>
              <a:t>Acts 18:9 Another vision:</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Ephesus Acts 19-20:1</a:t>
            </a:r>
          </a:p>
          <a:p>
            <a:pPr lvl="1"/>
            <a:r>
              <a:rPr lang="en-US" dirty="0" smtClean="0"/>
              <a:t>Worship of the goddess Artemis</a:t>
            </a:r>
          </a:p>
        </p:txBody>
      </p:sp>
      <p:pic>
        <p:nvPicPr>
          <p:cNvPr id="4" name="Picture 4"/>
          <p:cNvPicPr>
            <a:picLocks noChangeAspect="1" noChangeArrowheads="1"/>
          </p:cNvPicPr>
          <p:nvPr/>
        </p:nvPicPr>
        <p:blipFill>
          <a:blip r:embed="rId2" cstate="print"/>
          <a:srcRect b="8789"/>
          <a:stretch>
            <a:fillRect/>
          </a:stretch>
        </p:blipFill>
        <p:spPr bwMode="auto">
          <a:xfrm>
            <a:off x="1964531" y="1447800"/>
            <a:ext cx="4207669" cy="53858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Establishes a large church</a:t>
            </a:r>
          </a:p>
          <a:p>
            <a:pPr lvl="1"/>
            <a:r>
              <a:rPr lang="en-US" dirty="0" smtClean="0"/>
              <a:t>Demetrius  Acts 19:23-41</a:t>
            </a:r>
          </a:p>
          <a:p>
            <a:pPr lvl="1"/>
            <a:r>
              <a:rPr lang="en-US" dirty="0" smtClean="0"/>
              <a:t>Economy - verses 27-28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 Timothy set in as Pastor of Ephesus</a:t>
            </a:r>
          </a:p>
          <a:p>
            <a:pPr lvl="2"/>
            <a:r>
              <a:rPr lang="en-US" dirty="0" smtClean="0"/>
              <a:t>1 Timothy 1:3-5</a:t>
            </a:r>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592763"/>
          </a:xfrm>
        </p:spPr>
        <p:txBody>
          <a:bodyPr/>
          <a:lstStyle/>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243013" y="981075"/>
            <a:ext cx="6657975" cy="4895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4800600" cy="6553200"/>
          </a:xfrm>
        </p:spPr>
        <p:txBody>
          <a:bodyPr>
            <a:normAutofit/>
          </a:bodyPr>
          <a:lstStyle/>
          <a:p>
            <a:r>
              <a:rPr lang="en-US" sz="2600" smtClean="0"/>
              <a:t>Rick and Denise Renner are committed to building a large, powerful church in Red Square, the very heart of Moscow and the church is growing quickly.  Rick's TV show is broadcast in Ukraine, Belarus, Latvia, Moldova, Kazakhstan, Kyrgyzstan, Armenia, Georgia, and large parts of Russia, Azerbaijan, Estonia, Lithuania,  Tajikistan, Uzbekistan, and Siberia.  				     Instructor for AFCM-ITC</a:t>
            </a:r>
            <a:endParaRPr lang="en-US" sz="2600" dirty="0"/>
          </a:p>
        </p:txBody>
      </p:sp>
      <p:pic>
        <p:nvPicPr>
          <p:cNvPr id="4" name="Picture 2"/>
          <p:cNvPicPr>
            <a:picLocks noChangeAspect="1" noChangeArrowheads="1"/>
          </p:cNvPicPr>
          <p:nvPr/>
        </p:nvPicPr>
        <p:blipFill>
          <a:blip r:embed="rId2" cstate="print"/>
          <a:srcRect/>
          <a:stretch>
            <a:fillRect/>
          </a:stretch>
        </p:blipFill>
        <p:spPr bwMode="auto">
          <a:xfrm>
            <a:off x="5078691" y="0"/>
            <a:ext cx="4065309" cy="5257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IV.</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Apostolic Transformations 2</a:t>
            </a:r>
            <a:endParaRPr lang="en-US" dirty="0"/>
          </a:p>
        </p:txBody>
      </p:sp>
      <p:sp>
        <p:nvSpPr>
          <p:cNvPr id="3" name="Subtitle 2"/>
          <p:cNvSpPr>
            <a:spLocks noGrp="1"/>
          </p:cNvSpPr>
          <p:nvPr>
            <p:ph type="subTitle" idx="1"/>
          </p:nvPr>
        </p:nvSpPr>
        <p:spPr/>
        <p:txBody>
          <a:bodyPr/>
          <a:lstStyle/>
          <a:p>
            <a:r>
              <a:rPr lang="en-US" dirty="0" smtClean="0"/>
              <a:t>The Saul/Paul Call</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592763"/>
          </a:xfrm>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292409"/>
            <a:ext cx="9144000" cy="59274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Way</a:t>
            </a:r>
            <a:r>
              <a:rPr lang="en-US" dirty="0" smtClean="0"/>
              <a:t>:</a:t>
            </a:r>
            <a:endParaRPr lang="en-US" dirty="0" smtClean="0"/>
          </a:p>
          <a:p>
            <a:r>
              <a:rPr lang="en-US" dirty="0" smtClean="0"/>
              <a:t>Acts: 8:1-3   Paul before coming to Christ</a:t>
            </a:r>
          </a:p>
          <a:p>
            <a:r>
              <a:rPr lang="en-US" dirty="0" smtClean="0"/>
              <a:t>1 Timothy 1:12  What Paul says about himself.</a:t>
            </a:r>
          </a:p>
          <a:p>
            <a:pPr lvl="1"/>
            <a:r>
              <a:rPr lang="en-US" dirty="0" smtClean="0"/>
              <a:t>Blasphemer</a:t>
            </a:r>
            <a:r>
              <a:rPr lang="en-US" dirty="0" smtClean="0"/>
              <a:t>:</a:t>
            </a:r>
          </a:p>
          <a:p>
            <a:pPr lvl="1"/>
            <a:r>
              <a:rPr lang="en-US" dirty="0" smtClean="0"/>
              <a:t>Persecutor</a:t>
            </a:r>
            <a:r>
              <a:rPr lang="en-US" dirty="0" smtClean="0"/>
              <a:t>:</a:t>
            </a:r>
          </a:p>
          <a:p>
            <a:pPr lvl="1"/>
            <a:r>
              <a:rPr lang="en-US" dirty="0" smtClean="0"/>
              <a:t>Injurious</a:t>
            </a:r>
            <a:r>
              <a:rPr lang="en-US" dirty="0" smtClean="0"/>
              <a:t>:</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Acts 26:11  Paul shares with King Agrippa II about himself</a:t>
            </a:r>
            <a:r>
              <a:rPr lang="en-US" dirty="0" smtClean="0"/>
              <a:t>.</a:t>
            </a:r>
          </a:p>
          <a:p>
            <a:r>
              <a:rPr lang="en-US" dirty="0" smtClean="0"/>
              <a:t>Acts </a:t>
            </a:r>
            <a:r>
              <a:rPr lang="en-US" dirty="0" smtClean="0"/>
              <a:t>9:1</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4191000" cy="5592763"/>
          </a:xfrm>
        </p:spPr>
        <p:txBody>
          <a:bodyPr/>
          <a:lstStyle/>
          <a:p>
            <a:r>
              <a:rPr lang="en-US" dirty="0" smtClean="0"/>
              <a:t>Acts 9:4-6  Paul’s vision in Luke’s account.</a:t>
            </a:r>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3976577" y="0"/>
            <a:ext cx="5167423" cy="6400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191000" cy="6172200"/>
          </a:xfrm>
        </p:spPr>
        <p:txBody>
          <a:bodyPr/>
          <a:lstStyle/>
          <a:p>
            <a:r>
              <a:rPr lang="en-US" dirty="0" smtClean="0"/>
              <a:t>Acts 26:9-17  Paul’s vision given to King Agrippa II</a:t>
            </a:r>
          </a:p>
          <a:p>
            <a:pPr lvl="1"/>
            <a:r>
              <a:rPr lang="en-US" dirty="0" smtClean="0"/>
              <a:t>“</a:t>
            </a:r>
            <a:r>
              <a:rPr lang="en-US" dirty="0" smtClean="0"/>
              <a:t>I am sending you”  </a:t>
            </a:r>
            <a:r>
              <a:rPr lang="en-US" dirty="0" smtClean="0"/>
              <a:t>Greek</a:t>
            </a:r>
            <a:r>
              <a:rPr lang="en-US" dirty="0" smtClean="0"/>
              <a:t>: </a:t>
            </a:r>
            <a:r>
              <a:rPr lang="en-US" dirty="0" err="1" smtClean="0"/>
              <a:t>apostelo</a:t>
            </a:r>
            <a:endParaRPr lang="en-US" dirty="0" smtClean="0"/>
          </a:p>
          <a:p>
            <a:pPr lvl="1"/>
            <a:r>
              <a:rPr lang="en-US" dirty="0" smtClean="0"/>
              <a:t>Apo = </a:t>
            </a:r>
            <a:r>
              <a:rPr lang="en-US" dirty="0" smtClean="0"/>
              <a:t>away	</a:t>
            </a:r>
            <a:r>
              <a:rPr lang="en-US" dirty="0" smtClean="0"/>
              <a:t>     </a:t>
            </a:r>
            <a:r>
              <a:rPr lang="en-US" dirty="0" err="1" smtClean="0"/>
              <a:t>stelo</a:t>
            </a:r>
            <a:r>
              <a:rPr lang="en-US" dirty="0" smtClean="0"/>
              <a:t> = to </a:t>
            </a:r>
            <a:r>
              <a:rPr lang="en-US" dirty="0" smtClean="0"/>
              <a:t>send     compound words means </a:t>
            </a:r>
            <a:r>
              <a:rPr lang="en-US" dirty="0" smtClean="0"/>
              <a:t>                “</a:t>
            </a:r>
            <a:r>
              <a:rPr lang="en-US" dirty="0" smtClean="0"/>
              <a:t>to send away”</a:t>
            </a:r>
          </a:p>
          <a:p>
            <a:pPr lvl="1"/>
            <a:r>
              <a:rPr lang="en-US" dirty="0" smtClean="0"/>
              <a:t>“</a:t>
            </a:r>
            <a:r>
              <a:rPr lang="en-US" dirty="0" smtClean="0"/>
              <a:t>An Apostle to the Dogs”   “An Apostle to the Gentiles”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14850" y="533400"/>
            <a:ext cx="4629150" cy="60178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380</Words>
  <Application>Microsoft Office PowerPoint</Application>
  <PresentationFormat>On-screen Show (4:3)</PresentationFormat>
  <Paragraphs>69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Apostolic Transformations 2</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II.</vt:lpstr>
      <vt:lpstr>Slide 32</vt:lpstr>
      <vt:lpstr>III.</vt:lpstr>
      <vt:lpstr>Slide 34</vt:lpstr>
      <vt:lpstr>Slide 35</vt:lpstr>
      <vt:lpstr>IV.</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23</cp:revision>
  <dcterms:created xsi:type="dcterms:W3CDTF">2010-04-18T00:31:04Z</dcterms:created>
  <dcterms:modified xsi:type="dcterms:W3CDTF">2010-05-09T00:25:41Z</dcterms:modified>
</cp:coreProperties>
</file>