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3" r:id="rId2"/>
    <p:sldId id="276" r:id="rId3"/>
    <p:sldId id="256" r:id="rId4"/>
    <p:sldId id="298" r:id="rId5"/>
    <p:sldId id="299" r:id="rId6"/>
    <p:sldId id="257" r:id="rId7"/>
    <p:sldId id="300" r:id="rId8"/>
    <p:sldId id="304" r:id="rId9"/>
    <p:sldId id="305" r:id="rId10"/>
    <p:sldId id="286" r:id="rId11"/>
    <p:sldId id="301" r:id="rId12"/>
    <p:sldId id="306" r:id="rId13"/>
    <p:sldId id="302" r:id="rId14"/>
    <p:sldId id="258" r:id="rId15"/>
    <p:sldId id="290" r:id="rId16"/>
    <p:sldId id="291" r:id="rId17"/>
    <p:sldId id="292" r:id="rId18"/>
    <p:sldId id="293" r:id="rId19"/>
    <p:sldId id="294" r:id="rId20"/>
    <p:sldId id="295" r:id="rId21"/>
    <p:sldId id="296" r:id="rId22"/>
    <p:sldId id="303" r:id="rId23"/>
    <p:sldId id="259" r:id="rId24"/>
    <p:sldId id="283" r:id="rId25"/>
    <p:sldId id="297" r:id="rId26"/>
    <p:sldId id="284" r:id="rId2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3366"/>
    <a:srgbClr val="800000"/>
    <a:srgbClr val="FF00FF"/>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1" autoAdjust="0"/>
  </p:normalViewPr>
  <p:slideViewPr>
    <p:cSldViewPr>
      <p:cViewPr varScale="1">
        <p:scale>
          <a:sx n="66" d="100"/>
          <a:sy n="66" d="100"/>
        </p:scale>
        <p:origin x="-1002" y="-11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A4B5F8-C3B3-4E02-8C6A-87127AFD2E9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611A9-7E3D-4972-819F-F3ECF0A27AC4}"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D00FD-1784-4AEE-BDC3-251DB7B9812F}" type="slidenum">
              <a:rPr lang="en-US"/>
              <a:pPr/>
              <a:t>10</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64390-B8DC-46D6-8176-83A42CAA749F}" type="slidenum">
              <a:rPr lang="en-US"/>
              <a:pPr/>
              <a:t>11</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64390-B8DC-46D6-8176-83A42CAA749F}" type="slidenum">
              <a:rPr lang="en-US"/>
              <a:pPr/>
              <a:t>12</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F0FEF-3D57-47D8-8FAC-46FAF34541DC}" type="slidenum">
              <a:rPr lang="en-US"/>
              <a:pPr/>
              <a:t>13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0ABBF-7866-4C59-A466-64690DA7E8DA}" type="slidenum">
              <a:rPr lang="en-US"/>
              <a:pPr/>
              <a:t>14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FA08C-E0DD-45D1-87BA-42B78B24C111}" type="slidenum">
              <a:rPr lang="en-US"/>
              <a:pPr/>
              <a:t>15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8CF6D-05EA-40DB-A0CD-147ACFAB76A1}" type="slidenum">
              <a:rPr lang="en-US"/>
              <a:pPr/>
              <a:t>16</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42ED0-0E5B-4665-B271-2AF2D90C1506}" type="slidenum">
              <a:rPr lang="en-US"/>
              <a:pPr/>
              <a:t>17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4E0C3-590A-4B0E-9761-04A8D008A837}" type="slidenum">
              <a:rPr lang="en-US"/>
              <a:pPr/>
              <a:t>18</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EF619-E6B4-4449-8C41-1DB29B1EC1FD}" type="slidenum">
              <a:rPr lang="en-US"/>
              <a:pPr/>
              <a:t>19</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FB434-567F-4A68-9E98-464B7AB5BD5C}" type="slidenum">
              <a:rPr lang="en-US"/>
              <a:pPr/>
              <a:t>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8CC8C-4F16-45D5-B8A4-4A05E54E277D}" type="slidenum">
              <a:rPr lang="en-US"/>
              <a:pPr/>
              <a:t>20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F0FEF-3D57-47D8-8FAC-46FAF34541DC}" type="slidenum">
              <a:rPr lang="en-US"/>
              <a:pPr/>
              <a:t>21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F0FEF-3D57-47D8-8FAC-46FAF34541DC}" type="slidenum">
              <a:rPr lang="en-US"/>
              <a:pPr/>
              <a:t>22</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67314-7E4D-40BB-9F55-5BE8B6083255}" type="slidenum">
              <a:rPr lang="en-US"/>
              <a:pPr/>
              <a:t>23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BA6D4-F885-47EC-842F-F1EAB9980068}" type="slidenum">
              <a:rPr lang="en-US"/>
              <a:pPr/>
              <a:t>24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82007-B5AC-4538-98B5-3F551C5C1727}" type="slidenum">
              <a:rPr lang="en-US"/>
              <a:pPr/>
              <a:t>25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B7C84-18A1-48EB-9FB8-81BF03E2096F}" type="slidenum">
              <a:rPr lang="en-US"/>
              <a:pPr/>
              <a:t>26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2FC42-BDD1-4A37-8D0C-D1523E8F13B3}" type="slidenum">
              <a:rPr lang="en-US"/>
              <a:pPr/>
              <a:t>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6DDEF-F959-49C6-8BDE-BC97F152737C}" type="slidenum">
              <a:rPr lang="en-US"/>
              <a:pPr/>
              <a:t>4</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64390-B8DC-46D6-8176-83A42CAA749F}" type="slidenum">
              <a:rPr lang="en-US"/>
              <a:pPr/>
              <a:t>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7360F-D590-46B1-9A88-17F083CE025F}" type="slidenum">
              <a:rPr lang="en-US"/>
              <a:pPr/>
              <a:t>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64390-B8DC-46D6-8176-83A42CAA749F}" type="slidenum">
              <a:rPr lang="en-US"/>
              <a:pPr/>
              <a:t>7</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64390-B8DC-46D6-8176-83A42CAA749F}" type="slidenum">
              <a:rPr lang="en-US"/>
              <a:pPr/>
              <a:t>8</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64390-B8DC-46D6-8176-83A42CAA749F}" type="slidenum">
              <a:rPr lang="en-US"/>
              <a:pPr/>
              <a:t>9</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5362" name="Rectangle 2"/>
          <p:cNvSpPr>
            <a:spLocks noChangeArrowheads="1"/>
          </p:cNvSpPr>
          <p:nvPr userDrawn="1"/>
        </p:nvSpPr>
        <p:spPr bwMode="auto">
          <a:xfrm>
            <a:off x="0" y="0"/>
            <a:ext cx="9144000" cy="6858000"/>
          </a:xfrm>
          <a:prstGeom prst="rect">
            <a:avLst/>
          </a:prstGeom>
          <a:gradFill rotWithShape="1">
            <a:gsLst>
              <a:gs pos="0">
                <a:schemeClr val="tx1"/>
              </a:gs>
              <a:gs pos="50000">
                <a:srgbClr val="800000"/>
              </a:gs>
              <a:gs pos="100000">
                <a:schemeClr val="tx1"/>
              </a:gs>
            </a:gsLst>
            <a:lin ang="5400000" scaled="1"/>
          </a:gradFill>
          <a:ln w="9525">
            <a:noFill/>
            <a:miter lim="800000"/>
            <a:headEnd/>
            <a:tailEnd/>
          </a:ln>
          <a:effectLst/>
        </p:spPr>
        <p:txBody>
          <a:bodyPr wrap="none" anchor="ctr"/>
          <a:lstStyle/>
          <a:p>
            <a:endParaRPr lang="en-US"/>
          </a:p>
        </p:txBody>
      </p:sp>
      <p:sp>
        <p:nvSpPr>
          <p:cNvPr id="15363"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365" name="Rectangle 5"/>
          <p:cNvSpPr>
            <a:spLocks noGrp="1" noChangeArrowheads="1"/>
          </p:cNvSpPr>
          <p:nvPr>
            <p:ph type="dt" sz="half" idx="2"/>
          </p:nvPr>
        </p:nvSpPr>
        <p:spPr/>
        <p:txBody>
          <a:bodyPr/>
          <a:lstStyle>
            <a:lvl1pPr>
              <a:defRPr/>
            </a:lvl1pPr>
          </a:lstStyle>
          <a:p>
            <a:endParaRPr lang="en-US"/>
          </a:p>
        </p:txBody>
      </p:sp>
      <p:sp>
        <p:nvSpPr>
          <p:cNvPr id="15366" name="Rectangle 6"/>
          <p:cNvSpPr>
            <a:spLocks noGrp="1" noChangeArrowheads="1"/>
          </p:cNvSpPr>
          <p:nvPr>
            <p:ph type="ftr" sz="quarter" idx="3"/>
          </p:nvPr>
        </p:nvSpPr>
        <p:spPr/>
        <p:txBody>
          <a:bodyPr/>
          <a:lstStyle>
            <a:lvl1pPr>
              <a:defRPr/>
            </a:lvl1pPr>
          </a:lstStyle>
          <a:p>
            <a:endParaRPr lang="en-US"/>
          </a:p>
        </p:txBody>
      </p:sp>
      <p:sp>
        <p:nvSpPr>
          <p:cNvPr id="15367" name="Rectangle 7"/>
          <p:cNvSpPr>
            <a:spLocks noGrp="1" noChangeArrowheads="1"/>
          </p:cNvSpPr>
          <p:nvPr>
            <p:ph type="sldNum" sz="quarter" idx="4"/>
          </p:nvPr>
        </p:nvSpPr>
        <p:spPr/>
        <p:txBody>
          <a:bodyPr/>
          <a:lstStyle>
            <a:lvl1pPr>
              <a:defRPr/>
            </a:lvl1pPr>
          </a:lstStyle>
          <a:p>
            <a:fld id="{ADD6B275-DF9F-4D94-B82A-850EBA3AC8BC}"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8674A1-CC4E-4F70-A9D3-C2ADCC3882AA}"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ADA08E-12B2-4FF7-8B41-F98B89B30315}"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effectLst/>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50FCA0-1486-4937-B5E4-4502919F5767}"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98753E-6864-44E2-B26E-D33D967FF428}"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8A3FBB-1967-4F11-8F1A-C12A2DC7B334}"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B203346-12F0-4B48-8DC4-2E33751F38CD}"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8A94E7-49E1-4025-A598-9DE52339464C}"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A04C8F3-C581-4274-BCCD-7594539B136D}"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B929E2-01A5-449E-AD15-933169322357}"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E438C7-213D-4F50-B1D4-7EDB0F6099C2}"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6858000"/>
          </a:xfrm>
          <a:prstGeom prst="rect">
            <a:avLst/>
          </a:prstGeom>
          <a:gradFill rotWithShape="1">
            <a:gsLst>
              <a:gs pos="0">
                <a:schemeClr val="tx1"/>
              </a:gs>
              <a:gs pos="50000">
                <a:srgbClr val="800000"/>
              </a:gs>
              <a:gs pos="100000">
                <a:schemeClr val="tx1"/>
              </a:gs>
            </a:gsLst>
            <a:lin ang="540000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2E31E96-BBB7-4A04-ABED-14F458F3F42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up)">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wipe(up)">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wipe(up)">
                                      <p:cBhvr>
                                        <p:cTn id="17" dur="500"/>
                                        <p:tgtEl>
                                          <p:spTgt spid="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wipe(up)">
                                      <p:cBhvr>
                                        <p:cTn id="22" dur="500"/>
                                        <p:tgtEl>
                                          <p:spTgt spid="1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wipe(up)">
                                      <p:cBhvr>
                                        <p:cTn id="27"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p:tmplLst>
          <p:tmpl lvl="1">
            <p:tnLst>
              <p:par>
                <p:cTn presetID="22" presetClass="entr" presetSubtype="1"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up)">
                      <p:cBhvr>
                        <p:cTn dur="500"/>
                        <p:tgtEl>
                          <p:spTgt spid="1027"/>
                        </p:tgtEl>
                      </p:cBhvr>
                    </p:animEffect>
                  </p:childTnLst>
                </p:cTn>
              </p:par>
            </p:tnLst>
          </p:tmpl>
        </p:tmplLst>
      </p:bldP>
    </p:bldLst>
  </p:timing>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Arial" charset="0"/>
          <a:cs typeface="Arial" charset="0"/>
        </a:defRPr>
      </a:lvl2pPr>
      <a:lvl3pPr algn="l" rtl="0" fontAlgn="base">
        <a:spcBef>
          <a:spcPct val="0"/>
        </a:spcBef>
        <a:spcAft>
          <a:spcPct val="0"/>
        </a:spcAft>
        <a:defRPr sz="4400">
          <a:solidFill>
            <a:schemeClr val="bg1"/>
          </a:solidFill>
          <a:latin typeface="Arial" charset="0"/>
          <a:cs typeface="Arial" charset="0"/>
        </a:defRPr>
      </a:lvl3pPr>
      <a:lvl4pPr algn="l" rtl="0" fontAlgn="base">
        <a:spcBef>
          <a:spcPct val="0"/>
        </a:spcBef>
        <a:spcAft>
          <a:spcPct val="0"/>
        </a:spcAft>
        <a:defRPr sz="4400">
          <a:solidFill>
            <a:schemeClr val="bg1"/>
          </a:solidFill>
          <a:latin typeface="Arial" charset="0"/>
          <a:cs typeface="Arial" charset="0"/>
        </a:defRPr>
      </a:lvl4pPr>
      <a:lvl5pPr algn="l" rtl="0" fontAlgn="base">
        <a:spcBef>
          <a:spcPct val="0"/>
        </a:spcBef>
        <a:spcAft>
          <a:spcPct val="0"/>
        </a:spcAft>
        <a:defRPr sz="4400">
          <a:solidFill>
            <a:schemeClr val="bg1"/>
          </a:solidFill>
          <a:latin typeface="Arial" charset="0"/>
          <a:cs typeface="Arial" charset="0"/>
        </a:defRPr>
      </a:lvl5pPr>
      <a:lvl6pPr marL="457200" algn="l" rtl="0" fontAlgn="base">
        <a:spcBef>
          <a:spcPct val="0"/>
        </a:spcBef>
        <a:spcAft>
          <a:spcPct val="0"/>
        </a:spcAft>
        <a:defRPr sz="4400">
          <a:solidFill>
            <a:schemeClr val="bg1"/>
          </a:solidFill>
          <a:latin typeface="Arial" charset="0"/>
          <a:cs typeface="Arial" charset="0"/>
        </a:defRPr>
      </a:lvl6pPr>
      <a:lvl7pPr marL="914400" algn="l" rtl="0" fontAlgn="base">
        <a:spcBef>
          <a:spcPct val="0"/>
        </a:spcBef>
        <a:spcAft>
          <a:spcPct val="0"/>
        </a:spcAft>
        <a:defRPr sz="4400">
          <a:solidFill>
            <a:schemeClr val="bg1"/>
          </a:solidFill>
          <a:latin typeface="Arial" charset="0"/>
          <a:cs typeface="Arial" charset="0"/>
        </a:defRPr>
      </a:lvl7pPr>
      <a:lvl8pPr marL="1371600" algn="l" rtl="0" fontAlgn="base">
        <a:spcBef>
          <a:spcPct val="0"/>
        </a:spcBef>
        <a:spcAft>
          <a:spcPct val="0"/>
        </a:spcAft>
        <a:defRPr sz="4400">
          <a:solidFill>
            <a:schemeClr val="bg1"/>
          </a:solidFill>
          <a:latin typeface="Arial" charset="0"/>
          <a:cs typeface="Arial" charset="0"/>
        </a:defRPr>
      </a:lvl8pPr>
      <a:lvl9pPr marL="1828800" algn="l" rtl="0" fontAlgn="base">
        <a:spcBef>
          <a:spcPct val="0"/>
        </a:spcBef>
        <a:spcAft>
          <a:spcPct val="0"/>
        </a:spcAft>
        <a:defRPr sz="4400">
          <a:solidFill>
            <a:schemeClr val="bg1"/>
          </a:solidFill>
          <a:latin typeface="Arial" charset="0"/>
          <a:cs typeface="Arial" charset="0"/>
        </a:defRPr>
      </a:lvl9pPr>
    </p:titleStyle>
    <p:bodyStyle>
      <a:lvl1pPr marL="342900" indent="-342900" algn="l" rtl="0" fontAlgn="base">
        <a:spcBef>
          <a:spcPct val="20000"/>
        </a:spcBef>
        <a:spcAft>
          <a:spcPct val="0"/>
        </a:spcAft>
        <a:buFont typeface="Wingdings" pitchFamily="2" charset="2"/>
        <a:buChar char="Ø"/>
        <a:defRPr sz="28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bg1"/>
          </a:solidFill>
          <a:latin typeface="+mn-lt"/>
          <a:cs typeface="+mn-cs"/>
        </a:defRPr>
      </a:lvl2pPr>
      <a:lvl3pPr marL="1143000" indent="-228600" algn="l" rtl="0" fontAlgn="base">
        <a:spcBef>
          <a:spcPct val="20000"/>
        </a:spcBef>
        <a:spcAft>
          <a:spcPct val="0"/>
        </a:spcAft>
        <a:buFont typeface="Arial" charset="0"/>
        <a:buChar char="▪"/>
        <a:defRPr sz="2800">
          <a:solidFill>
            <a:schemeClr val="bg1"/>
          </a:solidFill>
          <a:latin typeface="+mn-lt"/>
          <a:cs typeface="+mn-cs"/>
        </a:defRPr>
      </a:lvl3pPr>
      <a:lvl4pPr marL="1600200" indent="-228600" algn="l" rtl="0" fontAlgn="base">
        <a:spcBef>
          <a:spcPct val="20000"/>
        </a:spcBef>
        <a:spcAft>
          <a:spcPct val="0"/>
        </a:spcAft>
        <a:buChar char="–"/>
        <a:defRPr sz="2800">
          <a:solidFill>
            <a:schemeClr val="bg1"/>
          </a:solidFill>
          <a:latin typeface="+mn-lt"/>
          <a:cs typeface="+mn-cs"/>
        </a:defRPr>
      </a:lvl4pPr>
      <a:lvl5pPr marL="2057400" indent="-228600" algn="l" rtl="0" fontAlgn="base">
        <a:spcBef>
          <a:spcPct val="20000"/>
        </a:spcBef>
        <a:spcAft>
          <a:spcPct val="0"/>
        </a:spcAft>
        <a:buChar char="»"/>
        <a:defRPr sz="2800">
          <a:solidFill>
            <a:schemeClr val="bg1"/>
          </a:solidFill>
          <a:latin typeface="+mn-lt"/>
          <a:cs typeface="+mn-cs"/>
        </a:defRPr>
      </a:lvl5pPr>
      <a:lvl6pPr marL="2514600" indent="-228600" algn="l" rtl="0" fontAlgn="base">
        <a:spcBef>
          <a:spcPct val="20000"/>
        </a:spcBef>
        <a:spcAft>
          <a:spcPct val="0"/>
        </a:spcAft>
        <a:buChar char="»"/>
        <a:defRPr sz="2800">
          <a:solidFill>
            <a:schemeClr val="bg1"/>
          </a:solidFill>
          <a:latin typeface="+mn-lt"/>
          <a:cs typeface="+mn-cs"/>
        </a:defRPr>
      </a:lvl6pPr>
      <a:lvl7pPr marL="2971800" indent="-228600" algn="l" rtl="0" fontAlgn="base">
        <a:spcBef>
          <a:spcPct val="20000"/>
        </a:spcBef>
        <a:spcAft>
          <a:spcPct val="0"/>
        </a:spcAft>
        <a:buChar char="»"/>
        <a:defRPr sz="2800">
          <a:solidFill>
            <a:schemeClr val="bg1"/>
          </a:solidFill>
          <a:latin typeface="+mn-lt"/>
          <a:cs typeface="+mn-cs"/>
        </a:defRPr>
      </a:lvl7pPr>
      <a:lvl8pPr marL="3429000" indent="-228600" algn="l" rtl="0" fontAlgn="base">
        <a:spcBef>
          <a:spcPct val="20000"/>
        </a:spcBef>
        <a:spcAft>
          <a:spcPct val="0"/>
        </a:spcAft>
        <a:buChar char="»"/>
        <a:defRPr sz="2800">
          <a:solidFill>
            <a:schemeClr val="bg1"/>
          </a:solidFill>
          <a:latin typeface="+mn-lt"/>
          <a:cs typeface="+mn-cs"/>
        </a:defRPr>
      </a:lvl8pPr>
      <a:lvl9pPr marL="3886200" indent="-228600" algn="l" rtl="0" fontAlgn="base">
        <a:spcBef>
          <a:spcPct val="20000"/>
        </a:spcBef>
        <a:spcAft>
          <a:spcPct val="0"/>
        </a:spcAft>
        <a:buChar char="»"/>
        <a:defRPr sz="28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685800"/>
            <a:ext cx="8229600" cy="5440363"/>
          </a:xfrm>
        </p:spPr>
        <p:txBody>
          <a:bodyPr/>
          <a:lstStyle/>
          <a:p>
            <a:pPr>
              <a:buNone/>
            </a:pPr>
            <a:r>
              <a:rPr lang="en-US" dirty="0"/>
              <a:t>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685800"/>
            <a:ext cx="8229600" cy="5440363"/>
          </a:xfrm>
        </p:spPr>
        <p:txBody>
          <a:bodyPr/>
          <a:lstStyle/>
          <a:p>
            <a:pPr lvl="1"/>
            <a:r>
              <a:rPr lang="en-US" dirty="0" smtClean="0"/>
              <a:t>The Good News </a:t>
            </a:r>
            <a:r>
              <a:rPr lang="en-US" smtClean="0"/>
              <a:t>by </a:t>
            </a:r>
            <a:r>
              <a:rPr lang="en-US" smtClean="0"/>
              <a:t>demonstration</a:t>
            </a: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533400" y="685800"/>
            <a:ext cx="8229600" cy="5440363"/>
          </a:xfrm>
        </p:spPr>
        <p:txBody>
          <a:bodyPr/>
          <a:lstStyle/>
          <a:p>
            <a:pPr lvl="2"/>
            <a:r>
              <a:rPr lang="en-US" dirty="0" smtClean="0"/>
              <a:t>Deliverance</a:t>
            </a:r>
          </a:p>
        </p:txBody>
      </p:sp>
      <p:pic>
        <p:nvPicPr>
          <p:cNvPr id="101378" name="Picture 2"/>
          <p:cNvPicPr>
            <a:picLocks noChangeAspect="1" noChangeArrowheads="1"/>
          </p:cNvPicPr>
          <p:nvPr/>
        </p:nvPicPr>
        <p:blipFill>
          <a:blip r:embed="rId3" cstate="print"/>
          <a:srcRect/>
          <a:stretch>
            <a:fillRect/>
          </a:stretch>
        </p:blipFill>
        <p:spPr bwMode="auto">
          <a:xfrm>
            <a:off x="2965622" y="0"/>
            <a:ext cx="6178378"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228600" y="685800"/>
            <a:ext cx="8229600" cy="5440363"/>
          </a:xfrm>
        </p:spPr>
        <p:txBody>
          <a:bodyPr/>
          <a:lstStyle/>
          <a:p>
            <a:pPr lvl="2"/>
            <a:r>
              <a:rPr lang="en-US" dirty="0" smtClean="0"/>
              <a:t>Healing</a:t>
            </a:r>
          </a:p>
        </p:txBody>
      </p:sp>
      <p:pic>
        <p:nvPicPr>
          <p:cNvPr id="102402" name="Picture 2"/>
          <p:cNvPicPr>
            <a:picLocks noChangeAspect="1" noChangeArrowheads="1"/>
          </p:cNvPicPr>
          <p:nvPr/>
        </p:nvPicPr>
        <p:blipFill>
          <a:blip r:embed="rId3" cstate="print"/>
          <a:srcRect/>
          <a:stretch>
            <a:fillRect/>
          </a:stretch>
        </p:blipFill>
        <p:spPr bwMode="auto">
          <a:xfrm>
            <a:off x="3452091" y="0"/>
            <a:ext cx="5691909"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7200" y="685800"/>
            <a:ext cx="8229600" cy="5440363"/>
          </a:xfrm>
        </p:spPr>
        <p:txBody>
          <a:bodyPr/>
          <a:lstStyle/>
          <a:p>
            <a:pPr lvl="1"/>
            <a:r>
              <a:rPr lang="en-US" dirty="0" smtClean="0"/>
              <a:t>I must preach the Good News of the Kingdom of God in other towns too</a:t>
            </a:r>
          </a:p>
          <a:p>
            <a:pPr lvl="2"/>
            <a:r>
              <a:rPr lang="en-US" dirty="0" smtClean="0"/>
              <a:t>The Kingdom of God</a:t>
            </a:r>
          </a:p>
          <a:p>
            <a:pPr lvl="2"/>
            <a:r>
              <a:rPr lang="en-US" dirty="0" smtClean="0"/>
              <a:t>Other rule</a:t>
            </a:r>
          </a:p>
          <a:p>
            <a:pPr lvl="2"/>
            <a:r>
              <a:rPr lang="en-US" dirty="0" smtClean="0"/>
              <a:t>Other world</a:t>
            </a:r>
          </a:p>
          <a:p>
            <a:pPr lvl="2"/>
            <a:r>
              <a:rPr lang="en-US" dirty="0" smtClean="0"/>
              <a:t>Other results – changed lives!!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600" dirty="0"/>
              <a:t>III</a:t>
            </a:r>
            <a:r>
              <a:rPr lang="en-US" sz="3600" dirty="0" smtClean="0"/>
              <a:t>. Commissioned to Jesus’ Followers </a:t>
            </a:r>
            <a:endParaRPr lang="en-US" sz="3600" dirty="0"/>
          </a:p>
        </p:txBody>
      </p:sp>
      <p:sp>
        <p:nvSpPr>
          <p:cNvPr id="5123" name="Rectangle 3"/>
          <p:cNvSpPr>
            <a:spLocks noGrp="1" noChangeArrowheads="1"/>
          </p:cNvSpPr>
          <p:nvPr>
            <p:ph type="body" idx="1"/>
          </p:nvPr>
        </p:nvSpPr>
        <p:spPr/>
        <p:txBody>
          <a:bodyPr/>
          <a:lstStyle/>
          <a:p>
            <a:r>
              <a:rPr lang="en-US" dirty="0" smtClean="0"/>
              <a:t>Pre and Post Resurrection Commissions</a:t>
            </a:r>
          </a:p>
          <a:p>
            <a:pPr lvl="1"/>
            <a:r>
              <a:rPr lang="en-US" dirty="0" smtClean="0"/>
              <a:t>Pre – </a:t>
            </a:r>
            <a:r>
              <a:rPr lang="en-US" u="sng" dirty="0" smtClean="0"/>
              <a:t>kingdom</a:t>
            </a:r>
            <a:r>
              <a:rPr lang="en-US" dirty="0" smtClean="0"/>
              <a:t> of God</a:t>
            </a:r>
          </a:p>
          <a:p>
            <a:pPr lvl="1"/>
            <a:r>
              <a:rPr lang="en-US" dirty="0" smtClean="0"/>
              <a:t>Post – witness of the </a:t>
            </a:r>
            <a:r>
              <a:rPr lang="en-US" u="sng" dirty="0" smtClean="0"/>
              <a:t>resurrection</a:t>
            </a:r>
          </a:p>
          <a:p>
            <a:r>
              <a:rPr lang="en-US" dirty="0" smtClean="0"/>
              <a:t>Luke 9 – Jesus sends the 12</a:t>
            </a:r>
          </a:p>
          <a:p>
            <a:pPr lvl="1"/>
            <a:r>
              <a:rPr lang="en-US" u="sng" dirty="0" smtClean="0"/>
              <a:t>Power</a:t>
            </a:r>
            <a:r>
              <a:rPr lang="en-US" dirty="0" smtClean="0"/>
              <a:t> and authority to cast out all demons and heal all diseases</a:t>
            </a:r>
          </a:p>
          <a:p>
            <a:pPr lvl="1"/>
            <a:r>
              <a:rPr lang="en-US" dirty="0" smtClean="0"/>
              <a:t>Tell everyone about the Kingdom of </a:t>
            </a:r>
            <a:r>
              <a:rPr lang="en-US" u="sng" dirty="0" smtClean="0"/>
              <a:t>God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457200" y="685800"/>
            <a:ext cx="8229600" cy="5440363"/>
          </a:xfrm>
        </p:spPr>
        <p:txBody>
          <a:bodyPr/>
          <a:lstStyle/>
          <a:p>
            <a:r>
              <a:rPr lang="en-US" dirty="0" smtClean="0"/>
              <a:t>Luke 10 – Jesus sends the 72</a:t>
            </a:r>
          </a:p>
          <a:p>
            <a:pPr lvl="1"/>
            <a:r>
              <a:rPr lang="en-US" dirty="0" smtClean="0"/>
              <a:t>Harvest is </a:t>
            </a:r>
            <a:r>
              <a:rPr lang="en-US" u="sng" dirty="0" smtClean="0"/>
              <a:t>great</a:t>
            </a:r>
            <a:r>
              <a:rPr lang="en-US" dirty="0" smtClean="0"/>
              <a:t> – workers are </a:t>
            </a:r>
            <a:r>
              <a:rPr lang="en-US" dirty="0" smtClean="0"/>
              <a:t>few</a:t>
            </a:r>
            <a:endParaRPr lang="en-US" dirty="0" smtClean="0"/>
          </a:p>
          <a:p>
            <a:pPr lvl="1"/>
            <a:r>
              <a:rPr lang="en-US" u="sng" dirty="0" smtClean="0"/>
              <a:t>Pray</a:t>
            </a:r>
            <a:r>
              <a:rPr lang="en-US" dirty="0" smtClean="0"/>
              <a:t> for more workers</a:t>
            </a:r>
          </a:p>
          <a:p>
            <a:pPr lvl="1"/>
            <a:r>
              <a:rPr lang="en-US" dirty="0" smtClean="0"/>
              <a:t>Tell them the </a:t>
            </a:r>
            <a:r>
              <a:rPr lang="en-US" u="sng" dirty="0" smtClean="0"/>
              <a:t>Kingdom</a:t>
            </a:r>
            <a:r>
              <a:rPr lang="en-US" dirty="0" smtClean="0"/>
              <a:t> of God is near you</a:t>
            </a:r>
          </a:p>
          <a:p>
            <a:pPr lvl="1"/>
            <a:r>
              <a:rPr lang="en-US" dirty="0" smtClean="0"/>
              <a:t>Dealing with </a:t>
            </a:r>
            <a:r>
              <a:rPr lang="en-US" u="sng" dirty="0" smtClean="0"/>
              <a:t>rejection</a:t>
            </a:r>
          </a:p>
          <a:p>
            <a:pPr lvl="1"/>
            <a:r>
              <a:rPr lang="en-US" dirty="0" smtClean="0"/>
              <a:t>Returned with joyful report – </a:t>
            </a:r>
            <a:r>
              <a:rPr lang="en-US" u="sng" dirty="0" smtClean="0"/>
              <a:t>demons</a:t>
            </a:r>
            <a:r>
              <a:rPr lang="en-US" dirty="0" smtClean="0"/>
              <a:t> obey us</a:t>
            </a:r>
          </a:p>
          <a:p>
            <a:pPr lvl="1"/>
            <a:r>
              <a:rPr lang="en-US" dirty="0" smtClean="0"/>
              <a:t>Rejoice because your names are </a:t>
            </a:r>
            <a:r>
              <a:rPr lang="en-US" u="sng" dirty="0" smtClean="0"/>
              <a:t>written</a:t>
            </a:r>
            <a:r>
              <a:rPr lang="en-US" dirty="0" smtClean="0"/>
              <a:t> in heaven</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457200" y="685800"/>
            <a:ext cx="8229600" cy="5440363"/>
          </a:xfrm>
        </p:spPr>
        <p:txBody>
          <a:bodyPr/>
          <a:lstStyle/>
          <a:p>
            <a:r>
              <a:rPr lang="en-US" dirty="0" smtClean="0"/>
              <a:t>Luke 24:44-49</a:t>
            </a:r>
          </a:p>
          <a:p>
            <a:pPr lvl="1"/>
            <a:r>
              <a:rPr lang="en-US" dirty="0" smtClean="0"/>
              <a:t>Jesus opens their minds to understand the </a:t>
            </a:r>
            <a:r>
              <a:rPr lang="en-US" u="sng" dirty="0" smtClean="0"/>
              <a:t>scriptures</a:t>
            </a:r>
          </a:p>
          <a:p>
            <a:pPr lvl="1"/>
            <a:r>
              <a:rPr lang="en-US" dirty="0" smtClean="0"/>
              <a:t>It was written that this message would be </a:t>
            </a:r>
            <a:r>
              <a:rPr lang="en-US" u="sng" dirty="0" smtClean="0"/>
              <a:t>proclaimed</a:t>
            </a:r>
            <a:r>
              <a:rPr lang="en-US" dirty="0" smtClean="0"/>
              <a:t> in the authority of his name</a:t>
            </a:r>
          </a:p>
          <a:p>
            <a:pPr lvl="1"/>
            <a:r>
              <a:rPr lang="en-US" dirty="0" smtClean="0"/>
              <a:t>The message – there is </a:t>
            </a:r>
            <a:r>
              <a:rPr lang="en-US" u="sng" dirty="0" smtClean="0"/>
              <a:t>forgiveness</a:t>
            </a:r>
            <a:r>
              <a:rPr lang="en-US" dirty="0" smtClean="0"/>
              <a:t> of sins for all who repent</a:t>
            </a:r>
          </a:p>
          <a:p>
            <a:pPr lvl="1"/>
            <a:r>
              <a:rPr lang="en-US" dirty="0" smtClean="0"/>
              <a:t>Stay until the Holy Spirit comes and fills you with </a:t>
            </a:r>
            <a:r>
              <a:rPr lang="en-US" u="sng" dirty="0" smtClean="0"/>
              <a:t>power</a:t>
            </a:r>
            <a:endParaRPr lang="en-US" u="sng"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685800"/>
            <a:ext cx="8229600" cy="5440363"/>
          </a:xfrm>
        </p:spPr>
        <p:txBody>
          <a:bodyPr/>
          <a:lstStyle/>
          <a:p>
            <a:r>
              <a:rPr lang="en-US" dirty="0" smtClean="0"/>
              <a:t>Matthew 28:18-20</a:t>
            </a:r>
          </a:p>
          <a:p>
            <a:pPr lvl="1"/>
            <a:r>
              <a:rPr lang="en-US" dirty="0" smtClean="0"/>
              <a:t>Jesus given all </a:t>
            </a:r>
            <a:r>
              <a:rPr lang="en-US" u="sng" dirty="0" smtClean="0"/>
              <a:t>authority</a:t>
            </a:r>
            <a:r>
              <a:rPr lang="en-US" dirty="0" smtClean="0"/>
              <a:t> in heaven and on earth </a:t>
            </a:r>
          </a:p>
          <a:p>
            <a:pPr lvl="1"/>
            <a:r>
              <a:rPr lang="en-US" b="1" dirty="0" smtClean="0"/>
              <a:t>Luke </a:t>
            </a:r>
            <a:r>
              <a:rPr lang="en-US" b="1" dirty="0" smtClean="0"/>
              <a:t>4:5 - 8 </a:t>
            </a:r>
            <a:r>
              <a:rPr lang="en-US" baseline="30000" dirty="0">
                <a:solidFill>
                  <a:schemeClr val="bg1"/>
                </a:solidFill>
                <a:latin typeface="+mn-lt"/>
                <a:cs typeface="+mn-cs"/>
              </a:rPr>
              <a:t>5</a:t>
            </a:r>
            <a:r>
              <a:rPr lang="en-US" dirty="0">
                <a:solidFill>
                  <a:schemeClr val="bg1"/>
                </a:solidFill>
                <a:latin typeface="+mn-lt"/>
                <a:cs typeface="+mn-cs"/>
              </a:rPr>
              <a:t>Then the devil took him up and revealed to him all the kingdoms of the world in a moment of time. </a:t>
            </a:r>
            <a:r>
              <a:rPr lang="en-US" dirty="0" smtClean="0"/>
              <a:t> </a:t>
            </a:r>
            <a:r>
              <a:rPr lang="en-US" baseline="30000" dirty="0">
                <a:solidFill>
                  <a:schemeClr val="bg1"/>
                </a:solidFill>
                <a:latin typeface="+mn-lt"/>
                <a:cs typeface="+mn-cs"/>
              </a:rPr>
              <a:t>6</a:t>
            </a:r>
            <a:r>
              <a:rPr lang="en-US" dirty="0">
                <a:solidFill>
                  <a:schemeClr val="bg1"/>
                </a:solidFill>
                <a:latin typeface="+mn-lt"/>
                <a:cs typeface="+mn-cs"/>
              </a:rPr>
              <a:t>“I will give you the glory of these kingdoms and authority over them,” the devil said, “because they are mine to give to anyone I please. </a:t>
            </a:r>
            <a:r>
              <a:rPr lang="en-US" dirty="0" smtClean="0"/>
              <a:t> </a:t>
            </a:r>
            <a:r>
              <a:rPr lang="en-US" baseline="30000" dirty="0">
                <a:solidFill>
                  <a:schemeClr val="bg1"/>
                </a:solidFill>
                <a:latin typeface="+mn-lt"/>
                <a:cs typeface="+mn-cs"/>
              </a:rPr>
              <a:t>7</a:t>
            </a:r>
            <a:r>
              <a:rPr lang="en-US" dirty="0">
                <a:solidFill>
                  <a:schemeClr val="bg1"/>
                </a:solidFill>
                <a:latin typeface="+mn-lt"/>
                <a:cs typeface="+mn-cs"/>
              </a:rPr>
              <a:t>I will give it all to you if you will worship me.” </a:t>
            </a:r>
            <a:r>
              <a:rPr lang="en-US" dirty="0" smtClean="0"/>
              <a:t> </a:t>
            </a:r>
            <a:r>
              <a:rPr lang="en-US" baseline="30000" dirty="0">
                <a:solidFill>
                  <a:schemeClr val="bg1"/>
                </a:solidFill>
                <a:latin typeface="+mn-lt"/>
                <a:cs typeface="+mn-cs"/>
              </a:rPr>
              <a:t>8</a:t>
            </a:r>
            <a:r>
              <a:rPr lang="en-US" dirty="0">
                <a:solidFill>
                  <a:schemeClr val="bg1"/>
                </a:solidFill>
                <a:latin typeface="+mn-lt"/>
                <a:cs typeface="+mn-cs"/>
              </a:rPr>
              <a:t>Jesus replied, “The Scriptures say</a:t>
            </a:r>
            <a:r>
              <a:rPr lang="en-US" dirty="0" smtClean="0">
                <a:solidFill>
                  <a:schemeClr val="bg1"/>
                </a:solidFill>
                <a:latin typeface="+mn-lt"/>
                <a:cs typeface="+mn-cs"/>
              </a:rPr>
              <a:t>,</a:t>
            </a:r>
            <a:r>
              <a:rPr lang="en-US" dirty="0">
                <a:solidFill>
                  <a:schemeClr val="bg1"/>
                </a:solidFill>
                <a:latin typeface="+mn-lt"/>
                <a:cs typeface="+mn-cs"/>
              </a:rPr>
              <a:t> ‘You must worship the LORD your God</a:t>
            </a:r>
            <a:r>
              <a:rPr lang="en-US" dirty="0" smtClean="0"/>
              <a:t> </a:t>
            </a:r>
            <a:r>
              <a:rPr lang="en-US" dirty="0" smtClean="0">
                <a:solidFill>
                  <a:schemeClr val="bg1"/>
                </a:solidFill>
                <a:latin typeface="+mn-lt"/>
                <a:cs typeface="+mn-cs"/>
              </a:rPr>
              <a:t>and </a:t>
            </a:r>
            <a:r>
              <a:rPr lang="en-US" dirty="0">
                <a:solidFill>
                  <a:schemeClr val="bg1"/>
                </a:solidFill>
                <a:latin typeface="+mn-lt"/>
                <a:cs typeface="+mn-cs"/>
              </a:rPr>
              <a:t>serve only him</a:t>
            </a:r>
            <a:r>
              <a:rPr lang="en-US" dirty="0" smtClean="0">
                <a:solidFill>
                  <a:schemeClr val="bg1"/>
                </a:solidFill>
                <a:latin typeface="+mn-lt"/>
                <a:cs typeface="+mn-cs"/>
              </a:rPr>
              <a:t>.’”</a:t>
            </a:r>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685800"/>
            <a:ext cx="8229600" cy="5440363"/>
          </a:xfrm>
        </p:spPr>
        <p:txBody>
          <a:bodyPr/>
          <a:lstStyle/>
          <a:p>
            <a:pPr lvl="1"/>
            <a:r>
              <a:rPr lang="en-US" dirty="0" smtClean="0"/>
              <a:t>Therefore go and make </a:t>
            </a:r>
            <a:r>
              <a:rPr lang="en-US" u="sng" dirty="0" smtClean="0"/>
              <a:t>disciples</a:t>
            </a:r>
          </a:p>
          <a:p>
            <a:pPr lvl="1"/>
            <a:r>
              <a:rPr lang="en-US" dirty="0" smtClean="0"/>
              <a:t>Teach them to </a:t>
            </a:r>
            <a:r>
              <a:rPr lang="en-US" u="sng" dirty="0" smtClean="0"/>
              <a:t>obey</a:t>
            </a:r>
            <a:r>
              <a:rPr lang="en-US" dirty="0" smtClean="0"/>
              <a:t> all I have given you</a:t>
            </a:r>
          </a:p>
          <a:p>
            <a:pPr lvl="1"/>
            <a:r>
              <a:rPr lang="en-US" dirty="0" smtClean="0"/>
              <a:t>I am always </a:t>
            </a:r>
            <a:r>
              <a:rPr lang="en-US" u="sng" dirty="0" smtClean="0"/>
              <a:t>with</a:t>
            </a:r>
            <a:r>
              <a:rPr lang="en-US" dirty="0" smtClean="0"/>
              <a:t> you</a:t>
            </a:r>
          </a:p>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457200" y="685800"/>
            <a:ext cx="8229600" cy="5440363"/>
          </a:xfrm>
        </p:spPr>
        <p:txBody>
          <a:bodyPr/>
          <a:lstStyle/>
          <a:p>
            <a:r>
              <a:rPr lang="en-US" dirty="0" smtClean="0"/>
              <a:t>Mark 16:15-20</a:t>
            </a:r>
          </a:p>
          <a:p>
            <a:pPr lvl="1"/>
            <a:r>
              <a:rPr lang="en-US" dirty="0" smtClean="0"/>
              <a:t>Go into all the world and preach the Good News to everyone</a:t>
            </a:r>
          </a:p>
          <a:p>
            <a:pPr lvl="1"/>
            <a:r>
              <a:rPr lang="en-US" dirty="0" smtClean="0"/>
              <a:t>Believers </a:t>
            </a:r>
            <a:r>
              <a:rPr lang="en-US" u="sng" dirty="0" smtClean="0"/>
              <a:t>saved</a:t>
            </a:r>
            <a:r>
              <a:rPr lang="en-US" dirty="0" smtClean="0"/>
              <a:t> – unbelievers </a:t>
            </a:r>
            <a:r>
              <a:rPr lang="en-US" u="sng" dirty="0" smtClean="0"/>
              <a:t>condemned</a:t>
            </a:r>
          </a:p>
          <a:p>
            <a:pPr lvl="1"/>
            <a:r>
              <a:rPr lang="en-US" dirty="0" smtClean="0"/>
              <a:t>Miraculous </a:t>
            </a:r>
            <a:r>
              <a:rPr lang="en-US" u="sng" dirty="0" smtClean="0"/>
              <a:t>signs</a:t>
            </a:r>
            <a:r>
              <a:rPr lang="en-US" dirty="0" smtClean="0"/>
              <a:t> will accompany those who </a:t>
            </a:r>
            <a:r>
              <a:rPr lang="en-US" dirty="0" smtClean="0"/>
              <a:t>believe</a:t>
            </a: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2130425"/>
            <a:ext cx="8001000" cy="1470025"/>
          </a:xfrm>
        </p:spPr>
        <p:txBody>
          <a:bodyPr/>
          <a:lstStyle/>
          <a:p>
            <a:pPr algn="ctr"/>
            <a:r>
              <a:rPr lang="en-US" dirty="0" smtClean="0"/>
              <a:t>Commissioned</a:t>
            </a:r>
            <a:endParaRPr lang="en-US" dirty="0"/>
          </a:p>
        </p:txBody>
      </p:sp>
      <p:sp>
        <p:nvSpPr>
          <p:cNvPr id="49155" name="Rectangle 3"/>
          <p:cNvSpPr>
            <a:spLocks noGrp="1" noChangeArrowheads="1"/>
          </p:cNvSpPr>
          <p:nvPr>
            <p:ph type="subTitle" idx="1"/>
          </p:nvPr>
        </p:nvSpPr>
        <p:spPr/>
        <p:txBody>
          <a:bodyPr/>
          <a:lstStyle/>
          <a:p>
            <a:r>
              <a:rPr lang="en-US" dirty="0" smtClean="0"/>
              <a:t>The Message of the Gospel</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457200" y="685800"/>
            <a:ext cx="8229600" cy="5440363"/>
          </a:xfrm>
        </p:spPr>
        <p:txBody>
          <a:bodyPr/>
          <a:lstStyle/>
          <a:p>
            <a:r>
              <a:rPr lang="en-US" dirty="0" smtClean="0"/>
              <a:t>Next Week – “Empowered” </a:t>
            </a:r>
          </a:p>
          <a:p>
            <a:r>
              <a:rPr lang="en-US" dirty="0" smtClean="0"/>
              <a:t>Saved </a:t>
            </a:r>
            <a:r>
              <a:rPr lang="en-US" dirty="0" smtClean="0"/>
              <a:t>or condemned</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7200" y="685800"/>
            <a:ext cx="8229600" cy="5440363"/>
          </a:xfrm>
        </p:spPr>
        <p:txBody>
          <a:bodyPr/>
          <a:lstStyle/>
          <a:p>
            <a:r>
              <a:rPr lang="en-US" b="1" smtClean="0"/>
              <a:t>Romans </a:t>
            </a:r>
            <a:r>
              <a:rPr lang="en-US" b="1" dirty="0" smtClean="0"/>
              <a:t>10:13 </a:t>
            </a:r>
            <a:r>
              <a:rPr lang="en-US" b="1" smtClean="0"/>
              <a:t>- 15 </a:t>
            </a:r>
            <a:r>
              <a:rPr lang="en-US" baseline="30000" dirty="0">
                <a:solidFill>
                  <a:schemeClr val="bg1"/>
                </a:solidFill>
                <a:latin typeface="+mn-lt"/>
                <a:ea typeface="+mn-ea"/>
                <a:cs typeface="+mn-cs"/>
              </a:rPr>
              <a:t>13</a:t>
            </a:r>
            <a:r>
              <a:rPr lang="en-US" dirty="0">
                <a:solidFill>
                  <a:schemeClr val="bg1"/>
                </a:solidFill>
                <a:latin typeface="+mn-lt"/>
                <a:ea typeface="+mn-ea"/>
                <a:cs typeface="+mn-cs"/>
              </a:rPr>
              <a:t>For “Everyone who calls on the name of the LORD will be </a:t>
            </a:r>
            <a:r>
              <a:rPr lang="en-US">
                <a:solidFill>
                  <a:schemeClr val="bg1"/>
                </a:solidFill>
                <a:latin typeface="+mn-lt"/>
                <a:ea typeface="+mn-ea"/>
                <a:cs typeface="+mn-cs"/>
              </a:rPr>
              <a:t>saved</a:t>
            </a:r>
            <a:r>
              <a:rPr lang="en-US" smtClean="0">
                <a:solidFill>
                  <a:schemeClr val="bg1"/>
                </a:solidFill>
                <a:latin typeface="+mn-lt"/>
                <a:ea typeface="+mn-ea"/>
                <a:cs typeface="+mn-cs"/>
              </a:rPr>
              <a:t>.”</a:t>
            </a:r>
            <a:r>
              <a:rPr lang="en-US" smtClean="0"/>
              <a:t> </a:t>
            </a:r>
            <a:r>
              <a:rPr lang="en-US" baseline="30000" dirty="0">
                <a:solidFill>
                  <a:schemeClr val="bg1"/>
                </a:solidFill>
                <a:latin typeface="+mn-lt"/>
                <a:ea typeface="+mn-ea"/>
                <a:cs typeface="+mn-cs"/>
              </a:rPr>
              <a:t>14</a:t>
            </a:r>
            <a:r>
              <a:rPr lang="en-US" dirty="0">
                <a:solidFill>
                  <a:schemeClr val="bg1"/>
                </a:solidFill>
                <a:latin typeface="+mn-lt"/>
                <a:ea typeface="+mn-ea"/>
                <a:cs typeface="+mn-cs"/>
              </a:rPr>
              <a:t>But how can they call on him to save them unless they believe in him? And how can they believe in him if they have never heard about him? And how can they hear about him unless someone tells them? </a:t>
            </a:r>
            <a:r>
              <a:rPr lang="en-US" dirty="0" smtClean="0"/>
              <a:t> </a:t>
            </a:r>
            <a:r>
              <a:rPr lang="en-US" baseline="30000" dirty="0">
                <a:solidFill>
                  <a:schemeClr val="bg1"/>
                </a:solidFill>
                <a:latin typeface="+mn-lt"/>
                <a:ea typeface="+mn-ea"/>
                <a:cs typeface="+mn-cs"/>
              </a:rPr>
              <a:t>15</a:t>
            </a:r>
            <a:r>
              <a:rPr lang="en-US" dirty="0">
                <a:solidFill>
                  <a:schemeClr val="bg1"/>
                </a:solidFill>
                <a:latin typeface="+mn-lt"/>
                <a:ea typeface="+mn-ea"/>
                <a:cs typeface="+mn-cs"/>
              </a:rPr>
              <a:t>And how will anyone go and tell them without being sent? That is why the Scriptures say, “How beautiful are the feet of messengers who bring good news</a:t>
            </a:r>
            <a:r>
              <a:rPr lang="en-US" dirty="0" smtClean="0">
                <a:solidFill>
                  <a:schemeClr val="bg1"/>
                </a:solidFill>
                <a:latin typeface="+mn-lt"/>
                <a:ea typeface="+mn-ea"/>
                <a:cs typeface="+mn-cs"/>
              </a:rPr>
              <a:t>!”</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7200" y="685800"/>
            <a:ext cx="8229600" cy="5440363"/>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IV.  </a:t>
            </a:r>
          </a:p>
        </p:txBody>
      </p:sp>
      <p:sp>
        <p:nvSpPr>
          <p:cNvPr id="6147" name="Rectangle 3"/>
          <p:cNvSpPr>
            <a:spLocks noGrp="1" noChangeArrowheads="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V.  </a:t>
            </a:r>
          </a:p>
        </p:txBody>
      </p:sp>
      <p:sp>
        <p:nvSpPr>
          <p:cNvPr id="63491" name="Rectangle 3"/>
          <p:cNvSpPr>
            <a:spLocks noGrp="1" noChangeArrowheads="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457200" y="685800"/>
            <a:ext cx="8229600" cy="5440363"/>
          </a:xfrm>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685800"/>
            <a:ext cx="8229600" cy="5440363"/>
          </a:xfrm>
        </p:spPr>
        <p:txBody>
          <a:bodyPr/>
          <a:lstStyle/>
          <a:p>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dirty="0"/>
              <a:t>I</a:t>
            </a:r>
            <a:r>
              <a:rPr lang="en-US" dirty="0" smtClean="0"/>
              <a:t>.  The Gospel </a:t>
            </a:r>
            <a:endParaRPr lang="en-US" dirty="0"/>
          </a:p>
        </p:txBody>
      </p:sp>
      <p:sp>
        <p:nvSpPr>
          <p:cNvPr id="2053" name="Rectangle 5"/>
          <p:cNvSpPr>
            <a:spLocks noGrp="1" noChangeArrowheads="1"/>
          </p:cNvSpPr>
          <p:nvPr>
            <p:ph type="body" idx="1"/>
          </p:nvPr>
        </p:nvSpPr>
        <p:spPr/>
        <p:txBody>
          <a:bodyPr/>
          <a:lstStyle/>
          <a:p>
            <a:r>
              <a:rPr lang="en-US" dirty="0" smtClean="0"/>
              <a:t>Defined</a:t>
            </a:r>
          </a:p>
          <a:p>
            <a:r>
              <a:rPr lang="en-US" dirty="0" err="1" smtClean="0">
                <a:solidFill>
                  <a:schemeClr val="bg1"/>
                </a:solidFill>
                <a:latin typeface="+mn-lt"/>
                <a:ea typeface="+mn-ea"/>
                <a:cs typeface="+mn-cs"/>
              </a:rPr>
              <a:t>Euaggelion</a:t>
            </a:r>
            <a:r>
              <a:rPr lang="en-US" dirty="0" smtClean="0">
                <a:solidFill>
                  <a:schemeClr val="bg1"/>
                </a:solidFill>
                <a:latin typeface="+mn-lt"/>
                <a:ea typeface="+mn-ea"/>
                <a:cs typeface="+mn-cs"/>
              </a:rPr>
              <a:t> - </a:t>
            </a:r>
            <a:r>
              <a:rPr lang="en-US" i="1" dirty="0" err="1" smtClean="0">
                <a:solidFill>
                  <a:schemeClr val="bg1"/>
                </a:solidFill>
                <a:latin typeface="+mn-lt"/>
                <a:ea typeface="+mn-ea"/>
                <a:cs typeface="+mn-cs"/>
              </a:rPr>
              <a:t>yoo-ang-ghel</a:t>
            </a:r>
            <a:r>
              <a:rPr lang="en-US" i="1" dirty="0">
                <a:solidFill>
                  <a:schemeClr val="bg1"/>
                </a:solidFill>
                <a:latin typeface="+mn-lt"/>
                <a:ea typeface="+mn-ea"/>
                <a:cs typeface="+mn-cs"/>
              </a:rPr>
              <a:t>'-</a:t>
            </a:r>
            <a:r>
              <a:rPr lang="en-US" i="1" dirty="0" err="1" smtClean="0">
                <a:solidFill>
                  <a:schemeClr val="bg1"/>
                </a:solidFill>
                <a:latin typeface="+mn-lt"/>
                <a:ea typeface="+mn-ea"/>
                <a:cs typeface="+mn-cs"/>
              </a:rPr>
              <a:t>ee</a:t>
            </a:r>
            <a:r>
              <a:rPr lang="en-US" i="1" dirty="0" smtClean="0">
                <a:solidFill>
                  <a:schemeClr val="bg1"/>
                </a:solidFill>
                <a:latin typeface="+mn-lt"/>
                <a:ea typeface="+mn-ea"/>
                <a:cs typeface="+mn-cs"/>
              </a:rPr>
              <a:t>-on</a:t>
            </a:r>
            <a:r>
              <a:rPr lang="en-US" dirty="0" smtClean="0">
                <a:solidFill>
                  <a:schemeClr val="bg1"/>
                </a:solidFill>
                <a:latin typeface="+mn-lt"/>
                <a:ea typeface="+mn-ea"/>
                <a:cs typeface="+mn-cs"/>
              </a:rPr>
              <a:t> </a:t>
            </a:r>
            <a:r>
              <a:rPr lang="en-US" dirty="0">
                <a:solidFill>
                  <a:schemeClr val="bg1"/>
                </a:solidFill>
                <a:latin typeface="+mn-lt"/>
                <a:ea typeface="+mn-ea"/>
                <a:cs typeface="+mn-cs"/>
              </a:rPr>
              <a:t>a </a:t>
            </a:r>
            <a:r>
              <a:rPr lang="en-US" i="1" dirty="0">
                <a:solidFill>
                  <a:schemeClr val="bg1"/>
                </a:solidFill>
                <a:latin typeface="+mn-lt"/>
                <a:ea typeface="+mn-ea"/>
                <a:cs typeface="+mn-cs"/>
              </a:rPr>
              <a:t>good</a:t>
            </a:r>
            <a:r>
              <a:rPr lang="en-US" dirty="0">
                <a:solidFill>
                  <a:schemeClr val="bg1"/>
                </a:solidFill>
                <a:latin typeface="+mn-lt"/>
                <a:ea typeface="+mn-ea"/>
                <a:cs typeface="+mn-cs"/>
              </a:rPr>
              <a:t> </a:t>
            </a:r>
            <a:r>
              <a:rPr lang="en-US" i="1" dirty="0">
                <a:solidFill>
                  <a:schemeClr val="bg1"/>
                </a:solidFill>
                <a:latin typeface="+mn-lt"/>
                <a:ea typeface="+mn-ea"/>
                <a:cs typeface="+mn-cs"/>
              </a:rPr>
              <a:t>message</a:t>
            </a:r>
            <a:r>
              <a:rPr lang="en-US" dirty="0">
                <a:solidFill>
                  <a:schemeClr val="bg1"/>
                </a:solidFill>
                <a:latin typeface="+mn-lt"/>
                <a:ea typeface="+mn-ea"/>
                <a:cs typeface="+mn-cs"/>
              </a:rPr>
              <a:t>, that is, the </a:t>
            </a:r>
            <a:r>
              <a:rPr lang="en-US" i="1" dirty="0">
                <a:solidFill>
                  <a:schemeClr val="bg1"/>
                </a:solidFill>
                <a:latin typeface="+mn-lt"/>
                <a:ea typeface="+mn-ea"/>
                <a:cs typeface="+mn-cs"/>
              </a:rPr>
              <a:t>gospel:</a:t>
            </a:r>
            <a:r>
              <a:rPr lang="en-US" dirty="0">
                <a:solidFill>
                  <a:schemeClr val="bg1"/>
                </a:solidFill>
                <a:latin typeface="+mn-lt"/>
                <a:ea typeface="+mn-ea"/>
                <a:cs typeface="+mn-cs"/>
              </a:rPr>
              <a:t>—gospel</a:t>
            </a:r>
            <a:r>
              <a:rPr lang="en-US" dirty="0" smtClean="0">
                <a:solidFill>
                  <a:schemeClr val="bg1"/>
                </a:solidFill>
                <a:latin typeface="+mn-lt"/>
                <a:ea typeface="+mn-ea"/>
                <a:cs typeface="+mn-cs"/>
              </a:rPr>
              <a:t>.</a:t>
            </a:r>
          </a:p>
          <a:p>
            <a:pPr lvl="1"/>
            <a:r>
              <a:rPr lang="en-US" dirty="0" smtClean="0">
                <a:ea typeface="+mn-ea"/>
              </a:rPr>
              <a:t>Evangelist – preacher of </a:t>
            </a:r>
            <a:r>
              <a:rPr lang="en-US" smtClean="0">
                <a:ea typeface="+mn-ea"/>
              </a:rPr>
              <a:t>the gospel</a:t>
            </a:r>
            <a:endParaRPr lang="en-US" dirty="0" smtClean="0">
              <a:solidFill>
                <a:schemeClr val="bg1"/>
              </a:solidFill>
              <a:latin typeface="+mn-lt"/>
              <a:ea typeface="+mn-ea"/>
              <a:cs typeface="+mn-cs"/>
            </a:endParaRPr>
          </a:p>
          <a:p>
            <a:r>
              <a:rPr lang="en-US" dirty="0" smtClean="0"/>
              <a:t>Good News</a:t>
            </a:r>
          </a:p>
          <a:p>
            <a:pPr lvl="1"/>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685800"/>
            <a:ext cx="8229600" cy="5440363"/>
          </a:xfrm>
        </p:spPr>
        <p:txBody>
          <a:bodyPr/>
          <a:lstStyle/>
          <a:p>
            <a:r>
              <a:rPr lang="en-US" dirty="0" smtClean="0"/>
              <a:t>The Power of God - Romans 1:16-17</a:t>
            </a:r>
          </a:p>
          <a:p>
            <a:pPr lvl="1"/>
            <a:r>
              <a:rPr lang="en-US" dirty="0" smtClean="0"/>
              <a:t>Not </a:t>
            </a:r>
            <a:r>
              <a:rPr lang="en-US" u="sng" dirty="0" smtClean="0"/>
              <a:t>ashamed</a:t>
            </a:r>
            <a:r>
              <a:rPr lang="en-US" dirty="0" smtClean="0"/>
              <a:t> of this good news</a:t>
            </a:r>
          </a:p>
          <a:p>
            <a:pPr lvl="1"/>
            <a:r>
              <a:rPr lang="en-US" dirty="0" smtClean="0"/>
              <a:t>The </a:t>
            </a:r>
            <a:r>
              <a:rPr lang="en-US" u="sng" dirty="0" smtClean="0"/>
              <a:t>power</a:t>
            </a:r>
            <a:r>
              <a:rPr lang="en-US" dirty="0" smtClean="0"/>
              <a:t> of God at work</a:t>
            </a:r>
          </a:p>
          <a:p>
            <a:pPr lvl="1"/>
            <a:r>
              <a:rPr lang="en-US" dirty="0" smtClean="0"/>
              <a:t>Saving everyone who </a:t>
            </a:r>
            <a:r>
              <a:rPr lang="en-US" u="sng" dirty="0" smtClean="0"/>
              <a:t>believes</a:t>
            </a:r>
          </a:p>
          <a:p>
            <a:pPr lvl="1"/>
            <a:r>
              <a:rPr lang="en-US" dirty="0" smtClean="0"/>
              <a:t>Tells us how God makes us </a:t>
            </a:r>
            <a:r>
              <a:rPr lang="en-US" u="sng" dirty="0" smtClean="0"/>
              <a:t>right</a:t>
            </a:r>
            <a:r>
              <a:rPr lang="en-US" dirty="0" smtClean="0"/>
              <a:t> in his sight</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57200" y="685800"/>
            <a:ext cx="8229600" cy="5440363"/>
          </a:xfrm>
        </p:spPr>
        <p:txBody>
          <a:bodyPr/>
          <a:lstStyle/>
          <a:p>
            <a:r>
              <a:rPr lang="en-US" b="1" dirty="0" smtClean="0"/>
              <a:t>Colossians 1:6  </a:t>
            </a:r>
            <a:r>
              <a:rPr lang="en-US" baseline="30000" dirty="0">
                <a:solidFill>
                  <a:schemeClr val="bg1"/>
                </a:solidFill>
                <a:latin typeface="+mn-lt"/>
                <a:ea typeface="+mn-ea"/>
                <a:cs typeface="+mn-cs"/>
              </a:rPr>
              <a:t>6</a:t>
            </a:r>
            <a:r>
              <a:rPr lang="en-US" dirty="0">
                <a:solidFill>
                  <a:schemeClr val="bg1"/>
                </a:solidFill>
                <a:latin typeface="+mn-lt"/>
                <a:ea typeface="+mn-ea"/>
                <a:cs typeface="+mn-cs"/>
              </a:rPr>
              <a:t>This same Good News that came to you is going out all over the world. It is bearing fruit everywhere by changing lives, just as it changed your lives from the day you first heard and understood the truth about God’s wonderful grace</a:t>
            </a:r>
            <a:r>
              <a:rPr lang="en-US" dirty="0" smtClean="0">
                <a:solidFill>
                  <a:schemeClr val="bg1"/>
                </a:solidFill>
                <a:latin typeface="+mn-lt"/>
                <a:ea typeface="+mn-ea"/>
                <a:cs typeface="+mn-cs"/>
              </a:rPr>
              <a:t>.</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II</a:t>
            </a:r>
            <a:r>
              <a:rPr lang="en-US" dirty="0" smtClean="0"/>
              <a:t>.  Initiated by Jesus  </a:t>
            </a:r>
            <a:endParaRPr lang="en-US" dirty="0"/>
          </a:p>
        </p:txBody>
      </p:sp>
      <p:sp>
        <p:nvSpPr>
          <p:cNvPr id="4099" name="Rectangle 3"/>
          <p:cNvSpPr>
            <a:spLocks noGrp="1" noChangeArrowheads="1"/>
          </p:cNvSpPr>
          <p:nvPr>
            <p:ph type="body" idx="1"/>
          </p:nvPr>
        </p:nvSpPr>
        <p:spPr/>
        <p:txBody>
          <a:bodyPr/>
          <a:lstStyle/>
          <a:p>
            <a:r>
              <a:rPr lang="en-US" dirty="0" smtClean="0"/>
              <a:t>Luke </a:t>
            </a:r>
            <a:r>
              <a:rPr lang="en-US" dirty="0" smtClean="0"/>
              <a:t>4</a:t>
            </a: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57200" y="685800"/>
            <a:ext cx="8229600" cy="5440363"/>
          </a:xfrm>
        </p:spPr>
        <p:txBody>
          <a:bodyPr/>
          <a:lstStyle/>
          <a:p>
            <a:endParaRPr lang="en-US"/>
          </a:p>
        </p:txBody>
      </p:sp>
      <p:pic>
        <p:nvPicPr>
          <p:cNvPr id="98306" name="Picture 2"/>
          <p:cNvPicPr>
            <a:picLocks noChangeAspect="1" noChangeArrowheads="1"/>
          </p:cNvPicPr>
          <p:nvPr/>
        </p:nvPicPr>
        <p:blipFill>
          <a:blip r:embed="rId3" cstate="print"/>
          <a:srcRect/>
          <a:stretch>
            <a:fillRect/>
          </a:stretch>
        </p:blipFill>
        <p:spPr bwMode="auto">
          <a:xfrm>
            <a:off x="0" y="-4011"/>
            <a:ext cx="9143999" cy="686602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57200" y="685800"/>
            <a:ext cx="8229600" cy="5440363"/>
          </a:xfrm>
        </p:spPr>
        <p:txBody>
          <a:bodyPr/>
          <a:lstStyle/>
          <a:p>
            <a:endParaRPr lang="en-US"/>
          </a:p>
        </p:txBody>
      </p:sp>
      <p:pic>
        <p:nvPicPr>
          <p:cNvPr id="99330" name="Picture 2"/>
          <p:cNvPicPr>
            <a:picLocks noChangeAspect="1" noChangeArrowheads="1"/>
          </p:cNvPicPr>
          <p:nvPr/>
        </p:nvPicPr>
        <p:blipFill>
          <a:blip r:embed="rId3" cstate="print"/>
          <a:srcRect/>
          <a:stretch>
            <a:fillRect/>
          </a:stretch>
        </p:blipFill>
        <p:spPr bwMode="auto">
          <a:xfrm>
            <a:off x="2209800" y="0"/>
            <a:ext cx="4959457" cy="68579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953000" y="685800"/>
            <a:ext cx="3962400" cy="5440363"/>
          </a:xfrm>
        </p:spPr>
        <p:txBody>
          <a:bodyPr/>
          <a:lstStyle/>
          <a:p>
            <a:pPr lvl="1"/>
            <a:r>
              <a:rPr lang="en-US" dirty="0" smtClean="0"/>
              <a:t>Quoting Isaiah 61 – Appointed to bring the Good News to the poor (in spirit)</a:t>
            </a:r>
          </a:p>
          <a:p>
            <a:pPr lvl="1"/>
            <a:r>
              <a:rPr lang="en-US" dirty="0" smtClean="0"/>
              <a:t>Fulfilled this day</a:t>
            </a:r>
          </a:p>
        </p:txBody>
      </p:sp>
      <p:pic>
        <p:nvPicPr>
          <p:cNvPr id="100354" name="Picture 2"/>
          <p:cNvPicPr>
            <a:picLocks noChangeAspect="1" noChangeArrowheads="1"/>
          </p:cNvPicPr>
          <p:nvPr/>
        </p:nvPicPr>
        <p:blipFill>
          <a:blip r:embed="rId3" cstate="print"/>
          <a:srcRect/>
          <a:stretch>
            <a:fillRect/>
          </a:stretch>
        </p:blipFill>
        <p:spPr bwMode="auto">
          <a:xfrm>
            <a:off x="-1" y="304800"/>
            <a:ext cx="5177883" cy="5867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6036</TotalTime>
  <Words>489</Words>
  <Application>Microsoft Office PowerPoint</Application>
  <PresentationFormat>On-screen Show (4:3)</PresentationFormat>
  <Paragraphs>86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Slide 1</vt:lpstr>
      <vt:lpstr>Commissioned</vt:lpstr>
      <vt:lpstr>I.  The Gospel </vt:lpstr>
      <vt:lpstr>Slide 4</vt:lpstr>
      <vt:lpstr>Slide 5</vt:lpstr>
      <vt:lpstr>II.  Initiated by Jesus  </vt:lpstr>
      <vt:lpstr>Slide 7</vt:lpstr>
      <vt:lpstr>Slide 8</vt:lpstr>
      <vt:lpstr>Slide 9</vt:lpstr>
      <vt:lpstr>Slide 10</vt:lpstr>
      <vt:lpstr>Slide 11</vt:lpstr>
      <vt:lpstr>Slide 12</vt:lpstr>
      <vt:lpstr>Slide 13</vt:lpstr>
      <vt:lpstr>III. Commissioned to Jesus’ Followers </vt:lpstr>
      <vt:lpstr>Slide 15</vt:lpstr>
      <vt:lpstr>Slide 16</vt:lpstr>
      <vt:lpstr>Slide 17</vt:lpstr>
      <vt:lpstr>Slide 18</vt:lpstr>
      <vt:lpstr>Slide 19</vt:lpstr>
      <vt:lpstr>Slide 20</vt:lpstr>
      <vt:lpstr>Slide 21</vt:lpstr>
      <vt:lpstr>Slide 22</vt:lpstr>
      <vt:lpstr>IV.  </vt:lpstr>
      <vt:lpstr>V.  </vt:lpstr>
      <vt:lpstr>Slide 25</vt:lpstr>
      <vt:lpstr>Slide 26</vt:lpstr>
    </vt:vector>
  </TitlesOfParts>
  <Company>Praise Fellowship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title>
  <dc:creator>Roger Langworthy</dc:creator>
  <cp:lastModifiedBy>Roger Langworthy</cp:lastModifiedBy>
  <cp:revision>62</cp:revision>
  <dcterms:created xsi:type="dcterms:W3CDTF">2005-03-31T19:57:45Z</dcterms:created>
  <dcterms:modified xsi:type="dcterms:W3CDTF">2010-04-18T11:16:53Z</dcterms:modified>
</cp:coreProperties>
</file>