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86" r:id="rId4"/>
    <p:sldId id="263" r:id="rId5"/>
    <p:sldId id="265" r:id="rId6"/>
    <p:sldId id="257" r:id="rId7"/>
    <p:sldId id="290" r:id="rId8"/>
    <p:sldId id="268" r:id="rId9"/>
    <p:sldId id="284" r:id="rId10"/>
    <p:sldId id="270" r:id="rId11"/>
    <p:sldId id="271" r:id="rId12"/>
    <p:sldId id="272" r:id="rId13"/>
    <p:sldId id="288" r:id="rId14"/>
    <p:sldId id="289" r:id="rId15"/>
    <p:sldId id="276" r:id="rId16"/>
    <p:sldId id="259" r:id="rId17"/>
    <p:sldId id="275" r:id="rId18"/>
    <p:sldId id="277" r:id="rId19"/>
    <p:sldId id="278" r:id="rId20"/>
    <p:sldId id="260" r:id="rId21"/>
    <p:sldId id="279" r:id="rId22"/>
    <p:sldId id="280" r:id="rId23"/>
    <p:sldId id="281" r:id="rId24"/>
    <p:sldId id="282" r:id="rId25"/>
    <p:sldId id="283"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003300"/>
    <a:srgbClr val="4DB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567" autoAdjust="0"/>
  </p:normalViewPr>
  <p:slideViewPr>
    <p:cSldViewPr>
      <p:cViewPr varScale="1">
        <p:scale>
          <a:sx n="73" d="100"/>
          <a:sy n="73" d="100"/>
        </p:scale>
        <p:origin x="-1074" y="-102"/>
      </p:cViewPr>
      <p:guideLst>
        <p:guide orient="horz" pos="2160"/>
        <p:guide pos="2880"/>
      </p:guideLst>
    </p:cSldViewPr>
  </p:slideViewPr>
  <p:outlineViewPr>
    <p:cViewPr>
      <p:scale>
        <a:sx n="33" d="100"/>
        <a:sy n="33" d="100"/>
      </p:scale>
      <p:origin x="0" y="1223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07597B-3C05-45A0-9308-CDB7789B764A}" type="datetimeFigureOut">
              <a:rPr lang="en-US" smtClean="0"/>
              <a:pPr/>
              <a:t>3/6/2011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597B-3C05-45A0-9308-CDB7789B764A}" type="datetimeFigureOut">
              <a:rPr lang="en-US" smtClean="0"/>
              <a:pPr/>
              <a:t>3/6/2011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597B-3C05-45A0-9308-CDB7789B764A}" type="datetimeFigureOut">
              <a:rPr lang="en-US" smtClean="0"/>
              <a:pPr/>
              <a:t>3/6/2011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gradFill flip="none" rotWithShape="1">
            <a:gsLst>
              <a:gs pos="63000">
                <a:srgbClr val="800000">
                  <a:shade val="30000"/>
                  <a:satMod val="115000"/>
                  <a:alpha val="0"/>
                </a:srgbClr>
              </a:gs>
              <a:gs pos="50000">
                <a:srgbClr val="800000">
                  <a:shade val="67500"/>
                  <a:satMod val="115000"/>
                </a:srgbClr>
              </a:gs>
              <a:gs pos="100000">
                <a:srgbClr val="800000">
                  <a:shade val="100000"/>
                  <a:satMod val="115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FontTx/>
              <a:buBlip>
                <a:blip r:embed="rId2"/>
              </a:buBlip>
              <a:defRPr/>
            </a:lvl1pPr>
            <a:lvl2pPr>
              <a:buFontTx/>
              <a:buBlip>
                <a:blip r:embed="rId3"/>
              </a:buBlip>
              <a:defRPr/>
            </a:lvl2pPr>
            <a:lvl3pPr>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597B-3C05-45A0-9308-CDB7789B764A}" type="datetimeFigureOut">
              <a:rPr lang="en-US" smtClean="0"/>
              <a:pPr/>
              <a:t>3/6/2011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597B-3C05-45A0-9308-CDB7789B764A}" type="datetimeFigureOut">
              <a:rPr lang="en-US" smtClean="0"/>
              <a:pPr/>
              <a:t>3/6/2011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597B-3C05-45A0-9308-CDB7789B764A}" type="datetimeFigureOut">
              <a:rPr lang="en-US" smtClean="0"/>
              <a:pPr/>
              <a:t>3/6/2011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07597B-3C05-45A0-9308-CDB7789B764A}" type="datetimeFigureOut">
              <a:rPr lang="en-US" smtClean="0"/>
              <a:pPr/>
              <a:t>3/6/2011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597B-3C05-45A0-9308-CDB7789B764A}" type="datetimeFigureOut">
              <a:rPr lang="en-US" smtClean="0"/>
              <a:pPr/>
              <a:t>3/6/2011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597B-3C05-45A0-9308-CDB7789B764A}" type="datetimeFigureOut">
              <a:rPr lang="en-US" smtClean="0"/>
              <a:pPr/>
              <a:t>3/6/2011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597B-3C05-45A0-9308-CDB7789B764A}" type="datetimeFigureOut">
              <a:rPr lang="en-US" smtClean="0"/>
              <a:pPr/>
              <a:t>3/6/2011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597B-3C05-45A0-9308-CDB7789B764A}" type="datetimeFigureOut">
              <a:rPr lang="en-US" smtClean="0"/>
              <a:pPr/>
              <a:t>3/6/2011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0000">
              <a:srgbClr val="800000"/>
            </a:gs>
            <a:gs pos="0">
              <a:srgbClr val="003300"/>
            </a:gs>
            <a:gs pos="100000">
              <a:schemeClr val="bg2">
                <a:shade val="30000"/>
                <a:satMod val="200000"/>
              </a:schemeClr>
            </a:gs>
            <a:gs pos="100000">
              <a:schemeClr val="bg2">
                <a:shade val="30000"/>
                <a:satMod val="200000"/>
              </a:schemeClr>
            </a:gs>
            <a:gs pos="100000">
              <a:schemeClr val="bg2">
                <a:shade val="30000"/>
                <a:satMod val="20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597B-3C05-45A0-9308-CDB7789B764A}" type="datetimeFigureOut">
              <a:rPr lang="en-US" smtClean="0"/>
              <a:pPr/>
              <a:t>3/6/2011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64BAF0-AFD1-4555-BB48-693BB65D5E2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2">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3">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4">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5">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Lst>
      </p:bldP>
    </p:bldLst>
  </p:timing>
  <p:txStyles>
    <p:titleStyle>
      <a:lvl1pPr algn="ctr" defTabSz="914400" rtl="0" eaLnBrk="1" latinLnBrk="0" hangingPunct="1">
        <a:spcBef>
          <a:spcPct val="0"/>
        </a:spcBef>
        <a:buNone/>
        <a:defRPr sz="4400" kern="1200">
          <a:solidFill>
            <a:schemeClr val="tx1"/>
          </a:solidFill>
          <a:effectLst>
            <a:outerShdw blurRad="50800" dist="50800" dir="5400000" algn="ctr" rotWithShape="0">
              <a:schemeClr val="bg1"/>
            </a:outerShdw>
          </a:effectLst>
          <a:latin typeface="+mj-lt"/>
          <a:ea typeface="+mj-ea"/>
          <a:cs typeface="+mj-cs"/>
        </a:defRPr>
      </a:lvl1pPr>
    </p:titleStyle>
    <p:bodyStyle>
      <a:lvl1pPr marL="342900" indent="-342900" algn="l" defTabSz="914400" rtl="0" eaLnBrk="1" latinLnBrk="0" hangingPunct="1">
        <a:spcBef>
          <a:spcPct val="20000"/>
        </a:spcBef>
        <a:buFontTx/>
        <a:buBlip>
          <a:blip r:embed="rId13"/>
        </a:buBlip>
        <a:defRPr sz="2800" kern="1200">
          <a:solidFill>
            <a:schemeClr val="tx1"/>
          </a:solidFill>
          <a:effectLst>
            <a:outerShdw blurRad="50800" dist="50800" dir="5400000" algn="ctr" rotWithShape="0">
              <a:schemeClr val="bg1"/>
            </a:outerShdw>
          </a:effectLst>
          <a:latin typeface="+mn-lt"/>
          <a:ea typeface="+mn-ea"/>
          <a:cs typeface="+mn-cs"/>
        </a:defRPr>
      </a:lvl1pPr>
      <a:lvl2pPr marL="742950" indent="-285750" algn="l" defTabSz="914400" rtl="0" eaLnBrk="1" latinLnBrk="0" hangingPunct="1">
        <a:spcBef>
          <a:spcPct val="20000"/>
        </a:spcBef>
        <a:buFontTx/>
        <a:buBlip>
          <a:blip r:embed="rId14"/>
        </a:buBlip>
        <a:defRPr sz="2800" kern="1200">
          <a:solidFill>
            <a:schemeClr val="tx1"/>
          </a:solidFill>
          <a:effectLst>
            <a:outerShdw blurRad="50800" dist="50800" dir="5400000" algn="ctr" rotWithShape="0">
              <a:schemeClr val="bg1"/>
            </a:outerShdw>
          </a:effectLst>
          <a:latin typeface="+mn-lt"/>
          <a:ea typeface="+mn-ea"/>
          <a:cs typeface="+mn-cs"/>
        </a:defRPr>
      </a:lvl2pPr>
      <a:lvl3pPr marL="1143000" indent="-228600" algn="l" defTabSz="914400" rtl="0" eaLnBrk="1" latinLnBrk="0" hangingPunct="1">
        <a:spcBef>
          <a:spcPct val="20000"/>
        </a:spcBef>
        <a:buFont typeface="Arial" pitchFamily="34" charset="0"/>
        <a:buChar char="•"/>
        <a:defRPr sz="2800" kern="1200">
          <a:solidFill>
            <a:schemeClr val="tx1"/>
          </a:solidFill>
          <a:effectLst>
            <a:outerShdw blurRad="50800" dist="50800" dir="5400000" algn="ctr" rotWithShape="0">
              <a:schemeClr val="bg1"/>
            </a:outerShdw>
          </a:effectLst>
          <a:latin typeface="+mn-lt"/>
          <a:ea typeface="+mn-ea"/>
          <a:cs typeface="+mn-cs"/>
        </a:defRPr>
      </a:lvl3pPr>
      <a:lvl4pPr marL="1600200" indent="-228600" algn="l" defTabSz="914400" rtl="0" eaLnBrk="1" latinLnBrk="0" hangingPunct="1">
        <a:spcBef>
          <a:spcPct val="20000"/>
        </a:spcBef>
        <a:buFont typeface="Courier New" pitchFamily="49" charset="0"/>
        <a:buChar char="o"/>
        <a:defRPr sz="2800" kern="1200">
          <a:solidFill>
            <a:schemeClr val="tx1"/>
          </a:solidFill>
          <a:effectLst>
            <a:outerShdw blurRad="50800" dist="50800" dir="5400000" algn="ctr" rotWithShape="0">
              <a:schemeClr val="bg1"/>
            </a:outerShdw>
          </a:effectLst>
          <a:latin typeface="+mn-lt"/>
          <a:ea typeface="+mn-ea"/>
          <a:cs typeface="+mn-cs"/>
        </a:defRPr>
      </a:lvl4pPr>
      <a:lvl5pPr marL="2057400" indent="-228600" algn="l" defTabSz="914400" rtl="0" eaLnBrk="1" latinLnBrk="0" hangingPunct="1">
        <a:spcBef>
          <a:spcPct val="20000"/>
        </a:spcBef>
        <a:buFontTx/>
        <a:buBlip>
          <a:blip r:embed="rId15"/>
        </a:buBlip>
        <a:defRPr sz="2800" kern="1200">
          <a:solidFill>
            <a:schemeClr val="tx1"/>
          </a:solidFill>
          <a:effectLst>
            <a:outerShdw blurRad="50800" dist="50800" dir="5400000" algn="ctr" rotWithShape="0">
              <a:schemeClr val="bg1"/>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Goal – </a:t>
            </a:r>
            <a:r>
              <a:rPr lang="en-US" u="sng" dirty="0" smtClean="0"/>
              <a:t>complete</a:t>
            </a:r>
            <a:r>
              <a:rPr lang="en-US" dirty="0" smtClean="0"/>
              <a:t> in Christ – Colossians 1:24-29</a:t>
            </a:r>
          </a:p>
          <a:p>
            <a:pPr lvl="1"/>
            <a:r>
              <a:rPr lang="en-US" dirty="0" smtClean="0"/>
              <a:t>Present them to God </a:t>
            </a:r>
            <a:r>
              <a:rPr lang="en-US" u="sng" dirty="0" smtClean="0"/>
              <a:t>perfect</a:t>
            </a:r>
            <a:r>
              <a:rPr lang="en-US" dirty="0" smtClean="0"/>
              <a:t> (mature, complete) in relationship to Christ </a:t>
            </a:r>
            <a:endParaRPr lang="en-US"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Hebrews </a:t>
            </a:r>
            <a:r>
              <a:rPr lang="en-US" dirty="0" smtClean="0"/>
              <a:t>13:17 </a:t>
            </a:r>
            <a:r>
              <a:rPr lang="en-US" b="1" dirty="0" smtClean="0"/>
              <a:t> </a:t>
            </a:r>
            <a:r>
              <a:rPr lang="en-US" dirty="0" smtClean="0"/>
              <a:t>Obey </a:t>
            </a:r>
            <a:r>
              <a:rPr lang="en-US" dirty="0" smtClean="0"/>
              <a:t>your spiritual leaders, and do what they say. Their work is to watch over your souls, and they are accountable to God. Give them reason to do this with joy and not with sorrow. That would certainly not be for your benefit</a:t>
            </a:r>
            <a:r>
              <a:rPr lang="en-US" dirty="0" smtClean="0"/>
              <a:t>.</a:t>
            </a:r>
          </a:p>
          <a:p>
            <a:pPr lvl="1"/>
            <a:r>
              <a:rPr lang="en-US" u="sng" dirty="0" smtClean="0"/>
              <a:t>Obey</a:t>
            </a:r>
            <a:r>
              <a:rPr lang="en-US" dirty="0" smtClean="0"/>
              <a:t> </a:t>
            </a:r>
            <a:r>
              <a:rPr lang="en-US" dirty="0" smtClean="0"/>
              <a:t>spiritual leaders</a:t>
            </a:r>
          </a:p>
          <a:p>
            <a:pPr lvl="1"/>
            <a:r>
              <a:rPr lang="en-US" dirty="0" smtClean="0"/>
              <a:t>Their work is to </a:t>
            </a:r>
            <a:r>
              <a:rPr lang="en-US" u="sng" dirty="0" smtClean="0"/>
              <a:t>watch over</a:t>
            </a:r>
            <a:r>
              <a:rPr lang="en-US" dirty="0" smtClean="0"/>
              <a:t> your souls</a:t>
            </a:r>
          </a:p>
          <a:p>
            <a:pPr lvl="1"/>
            <a:r>
              <a:rPr lang="en-US" dirty="0" smtClean="0"/>
              <a:t>They are </a:t>
            </a:r>
            <a:r>
              <a:rPr lang="en-US" u="sng" dirty="0" smtClean="0"/>
              <a:t>accountable</a:t>
            </a:r>
            <a:r>
              <a:rPr lang="en-US" dirty="0" smtClean="0"/>
              <a:t> to God</a:t>
            </a:r>
          </a:p>
          <a:p>
            <a:pPr lvl="1"/>
            <a:r>
              <a:rPr lang="en-US" dirty="0" smtClean="0"/>
              <a:t>Reason to do it with </a:t>
            </a:r>
            <a:r>
              <a:rPr lang="en-US" u="sng" dirty="0" smtClean="0"/>
              <a:t>joy</a:t>
            </a:r>
            <a:r>
              <a:rPr lang="en-US" dirty="0" smtClean="0"/>
              <a:t> not sorrow</a:t>
            </a:r>
          </a:p>
          <a:p>
            <a:pPr lvl="1"/>
            <a:r>
              <a:rPr lang="en-US" dirty="0" smtClean="0"/>
              <a:t>For your </a:t>
            </a:r>
            <a:r>
              <a:rPr lang="en-US" u="sng" dirty="0" smtClean="0"/>
              <a:t>benefit</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Hebrews 10:24-25</a:t>
            </a:r>
          </a:p>
          <a:p>
            <a:pPr lvl="1"/>
            <a:r>
              <a:rPr lang="en-US" dirty="0" smtClean="0"/>
              <a:t>Let’s think of ways to </a:t>
            </a:r>
            <a:r>
              <a:rPr lang="en-US" u="sng" dirty="0" smtClean="0"/>
              <a:t>motivate</a:t>
            </a:r>
            <a:r>
              <a:rPr lang="en-US" dirty="0" smtClean="0"/>
              <a:t> one another to acts of love and good works</a:t>
            </a:r>
          </a:p>
          <a:p>
            <a:pPr lvl="1"/>
            <a:r>
              <a:rPr lang="en-US" dirty="0" smtClean="0"/>
              <a:t>Don’t </a:t>
            </a:r>
            <a:r>
              <a:rPr lang="en-US" u="sng" dirty="0" smtClean="0"/>
              <a:t>neglect</a:t>
            </a:r>
            <a:r>
              <a:rPr lang="en-US" dirty="0" smtClean="0"/>
              <a:t> our meeting together as some do (NASB – as is the </a:t>
            </a:r>
            <a:r>
              <a:rPr lang="en-US" u="sng" dirty="0" smtClean="0"/>
              <a:t>habit</a:t>
            </a:r>
            <a:r>
              <a:rPr lang="en-US" dirty="0" smtClean="0"/>
              <a:t> of some)</a:t>
            </a:r>
          </a:p>
          <a:p>
            <a:pPr lvl="1"/>
            <a:r>
              <a:rPr lang="en-US" dirty="0" smtClean="0"/>
              <a:t>Encourage one another – especially as the day of his </a:t>
            </a:r>
            <a:r>
              <a:rPr lang="en-US" u="sng" dirty="0" smtClean="0"/>
              <a:t>return</a:t>
            </a:r>
            <a:r>
              <a:rPr lang="en-US" dirty="0" smtClean="0"/>
              <a:t> draws </a:t>
            </a:r>
            <a:r>
              <a:rPr lang="en-US" dirty="0" smtClean="0"/>
              <a:t>near</a:t>
            </a:r>
          </a:p>
          <a:p>
            <a:r>
              <a:rPr lang="en-US" dirty="0" smtClean="0"/>
              <a:t>What would cause me sorrow</a:t>
            </a:r>
            <a:r>
              <a:rPr lang="en-US" dirty="0" smtClean="0"/>
              <a:t>?</a:t>
            </a:r>
            <a:endParaRPr lang="en-US" dirty="0" smtClean="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Reason for sorrow</a:t>
            </a:r>
          </a:p>
          <a:p>
            <a:pPr lvl="1"/>
            <a:r>
              <a:rPr lang="en-US" dirty="0" smtClean="0"/>
              <a:t>You </a:t>
            </a:r>
            <a:r>
              <a:rPr lang="en-US" u="sng" dirty="0" smtClean="0"/>
              <a:t>missing</a:t>
            </a:r>
            <a:r>
              <a:rPr lang="en-US" dirty="0" smtClean="0"/>
              <a:t> out</a:t>
            </a:r>
          </a:p>
          <a:p>
            <a:pPr lvl="2"/>
            <a:r>
              <a:rPr lang="en-US" dirty="0" smtClean="0"/>
              <a:t>Philippians 4:17 Not that I seek the gift itself, but I seek for the profit which increases to your account.  </a:t>
            </a:r>
          </a:p>
          <a:p>
            <a:pPr lvl="1"/>
            <a:r>
              <a:rPr lang="en-US" dirty="0" smtClean="0"/>
              <a:t>The body missing out from your missing </a:t>
            </a:r>
            <a:r>
              <a:rPr lang="en-US" u="sng" dirty="0" smtClean="0"/>
              <a:t>part</a:t>
            </a:r>
            <a:endParaRPr lang="en-US" u="sng"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normAutofit lnSpcReduction="10000"/>
          </a:bodyPr>
          <a:lstStyle/>
          <a:p>
            <a:r>
              <a:rPr lang="en-US" dirty="0" smtClean="0"/>
              <a:t>My refusal</a:t>
            </a:r>
          </a:p>
          <a:p>
            <a:pPr lvl="1"/>
            <a:r>
              <a:rPr lang="en-US" dirty="0" smtClean="0"/>
              <a:t>To fuss about what I can’t control – I can only shepherd those who will allow me to</a:t>
            </a:r>
          </a:p>
          <a:p>
            <a:pPr lvl="1"/>
            <a:r>
              <a:rPr lang="en-US" dirty="0" smtClean="0"/>
              <a:t>To be your judge – NEI – you work that out with God</a:t>
            </a:r>
          </a:p>
          <a:p>
            <a:pPr lvl="1"/>
            <a:r>
              <a:rPr lang="en-US" dirty="0" smtClean="0"/>
              <a:t>To manipulate with guilt</a:t>
            </a:r>
          </a:p>
          <a:p>
            <a:pPr lvl="2"/>
            <a:r>
              <a:rPr lang="en-US" dirty="0" smtClean="0"/>
              <a:t>Difference between discipline and </a:t>
            </a:r>
            <a:r>
              <a:rPr lang="en-US" dirty="0" smtClean="0"/>
              <a:t>duty</a:t>
            </a:r>
          </a:p>
          <a:p>
            <a:pPr lvl="2"/>
            <a:r>
              <a:rPr lang="en-US" dirty="0" smtClean="0"/>
              <a:t>Love of virtue</a:t>
            </a:r>
            <a:endParaRPr lang="en-US" dirty="0" smtClean="0"/>
          </a:p>
          <a:p>
            <a:pPr lvl="2"/>
            <a:r>
              <a:rPr lang="en-US" dirty="0" smtClean="0"/>
              <a:t>People here as a discipline is a good thing</a:t>
            </a:r>
          </a:p>
          <a:p>
            <a:pPr lvl="2"/>
            <a:r>
              <a:rPr lang="en-US" dirty="0" smtClean="0"/>
              <a:t>People here out of duty and obligation is not a good thing</a:t>
            </a:r>
          </a:p>
          <a:p>
            <a:pPr lvl="2"/>
            <a:r>
              <a:rPr lang="en-US" dirty="0" smtClean="0"/>
              <a:t>“We missed you” – does not mean “where were you?”</a:t>
            </a:r>
          </a:p>
          <a:p>
            <a:pPr lvl="1"/>
            <a:endParaRPr lang="en-US"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What I will do</a:t>
            </a:r>
          </a:p>
          <a:p>
            <a:pPr lvl="1"/>
            <a:r>
              <a:rPr lang="en-US" dirty="0" smtClean="0"/>
              <a:t>Continue to attempt to impart the value of your part of the body and the value of your assembling for equipping to fulfill your part</a:t>
            </a:r>
          </a:p>
          <a:p>
            <a:pPr lvl="1"/>
            <a:r>
              <a:rPr lang="en-US" dirty="0" smtClean="0"/>
              <a:t>Rejoice when you participate</a:t>
            </a:r>
            <a:endParaRPr lang="en-US"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III. Head of the Body </a:t>
            </a:r>
            <a:endParaRPr lang="en-US" dirty="0"/>
          </a:p>
        </p:txBody>
      </p:sp>
      <p:sp>
        <p:nvSpPr>
          <p:cNvPr id="3" name="Content Placeholder 2"/>
          <p:cNvSpPr>
            <a:spLocks noGrp="1"/>
          </p:cNvSpPr>
          <p:nvPr>
            <p:ph idx="1"/>
          </p:nvPr>
        </p:nvSpPr>
        <p:spPr/>
        <p:txBody>
          <a:bodyPr>
            <a:normAutofit/>
          </a:bodyPr>
          <a:lstStyle/>
          <a:p>
            <a:r>
              <a:rPr lang="en-US" dirty="0" smtClean="0"/>
              <a:t>Ephesians 4:15 …growing in every way more and more like Christ who is the head of his body, the church</a:t>
            </a:r>
          </a:p>
          <a:p>
            <a:pPr lvl="1"/>
            <a:r>
              <a:rPr lang="en-US" dirty="0" smtClean="0"/>
              <a:t>He gave up his </a:t>
            </a:r>
            <a:r>
              <a:rPr lang="en-US" u="sng" dirty="0" smtClean="0"/>
              <a:t>life</a:t>
            </a:r>
            <a:r>
              <a:rPr lang="en-US" dirty="0" smtClean="0"/>
              <a:t> for her (Eph 5:25)</a:t>
            </a:r>
          </a:p>
          <a:p>
            <a:r>
              <a:rPr lang="en-US" dirty="0" smtClean="0"/>
              <a:t>It’s not about </a:t>
            </a:r>
            <a:r>
              <a:rPr lang="en-US" u="sng" dirty="0" smtClean="0"/>
              <a:t>you</a:t>
            </a:r>
            <a:r>
              <a:rPr lang="en-US" dirty="0" smtClean="0"/>
              <a:t>!!</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normAutofit/>
          </a:bodyPr>
          <a:lstStyle/>
          <a:p>
            <a:r>
              <a:rPr lang="en-US" smtClean="0"/>
              <a:t>Romans </a:t>
            </a:r>
            <a:r>
              <a:rPr lang="en-US" smtClean="0"/>
              <a:t>12:4-11</a:t>
            </a:r>
            <a:endParaRPr lang="en-US" dirty="0" smtClean="0"/>
          </a:p>
          <a:p>
            <a:pPr lvl="1"/>
            <a:r>
              <a:rPr lang="en-US" dirty="0" smtClean="0"/>
              <a:t>Many parts – we all </a:t>
            </a:r>
            <a:r>
              <a:rPr lang="en-US" u="sng" dirty="0" smtClean="0"/>
              <a:t>belong</a:t>
            </a:r>
            <a:r>
              <a:rPr lang="en-US" dirty="0" smtClean="0"/>
              <a:t> to each other</a:t>
            </a:r>
          </a:p>
          <a:p>
            <a:pPr lvl="1"/>
            <a:r>
              <a:rPr lang="en-US" dirty="0" smtClean="0"/>
              <a:t>Different gifts for doing certain things </a:t>
            </a:r>
            <a:r>
              <a:rPr lang="en-US" u="sng" dirty="0" smtClean="0"/>
              <a:t>well</a:t>
            </a:r>
          </a:p>
          <a:p>
            <a:pPr lvl="1"/>
            <a:r>
              <a:rPr lang="en-US" dirty="0" smtClean="0"/>
              <a:t>Don’t pretend – really </a:t>
            </a:r>
            <a:r>
              <a:rPr lang="en-US" u="sng" dirty="0" smtClean="0"/>
              <a:t>love</a:t>
            </a:r>
            <a:r>
              <a:rPr lang="en-US" dirty="0" smtClean="0"/>
              <a:t> others</a:t>
            </a:r>
          </a:p>
          <a:p>
            <a:pPr lvl="1"/>
            <a:r>
              <a:rPr lang="en-US" dirty="0" smtClean="0"/>
              <a:t>Take delight in </a:t>
            </a:r>
            <a:r>
              <a:rPr lang="en-US" u="sng" dirty="0" smtClean="0"/>
              <a:t>honoring</a:t>
            </a:r>
            <a:r>
              <a:rPr lang="en-US" dirty="0" smtClean="0"/>
              <a:t> each other (NASB - give </a:t>
            </a:r>
            <a:r>
              <a:rPr lang="en-US" u="sng" dirty="0" smtClean="0"/>
              <a:t>preference</a:t>
            </a:r>
            <a:r>
              <a:rPr lang="en-US" dirty="0" smtClean="0"/>
              <a:t> to one another in honor)</a:t>
            </a:r>
          </a:p>
          <a:p>
            <a:pPr lvl="1"/>
            <a:r>
              <a:rPr lang="en-US" dirty="0" smtClean="0"/>
              <a:t>Never be </a:t>
            </a:r>
            <a:r>
              <a:rPr lang="en-US" u="sng" dirty="0" smtClean="0"/>
              <a:t>lazy</a:t>
            </a:r>
            <a:r>
              <a:rPr lang="en-US" dirty="0" smtClean="0"/>
              <a:t>, work hard, serve the Lord enthusiastically </a:t>
            </a:r>
          </a:p>
          <a:p>
            <a:r>
              <a:rPr lang="en-US" dirty="0" smtClean="0"/>
              <a:t>Help to develop an environment where the person you most valued would feel very honored</a:t>
            </a: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Functioning in the Church</a:t>
            </a:r>
            <a:endParaRPr lang="en-US" dirty="0"/>
          </a:p>
        </p:txBody>
      </p:sp>
      <p:sp>
        <p:nvSpPr>
          <p:cNvPr id="6" name="Title 1"/>
          <p:cNvSpPr txBox="1">
            <a:spLocks/>
          </p:cNvSpPr>
          <p:nvPr/>
        </p:nvSpPr>
        <p:spPr>
          <a:xfrm>
            <a:off x="609600" y="3635375"/>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j-lt"/>
                <a:ea typeface="+mj-ea"/>
                <a:cs typeface="+mj-cs"/>
              </a:rPr>
              <a:t>Living For Christ Series</a:t>
            </a:r>
            <a:endParaRPr kumimoji="0" lang="en-US" sz="3200" b="0" i="0" u="none" strike="noStrike" kern="1200" cap="none" spc="0" normalizeH="0" baseline="0" noProof="0" dirty="0">
              <a:ln>
                <a:noFill/>
              </a:ln>
              <a:solidFill>
                <a:schemeClr val="tx1"/>
              </a:solidFill>
              <a:effectLst>
                <a:outerShdw blurRad="50800" dist="50800" dir="5400000" algn="ctr" rotWithShape="0">
                  <a:schemeClr val="bg1"/>
                </a:outerShdw>
              </a:effectLst>
              <a:uLnTx/>
              <a:uFillTx/>
              <a:latin typeface="+mj-lt"/>
              <a:ea typeface="+mj-ea"/>
              <a:cs typeface="+mj-cs"/>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t>IV. </a:t>
            </a:r>
            <a:endParaRPr lang="en-US" sz="3600" dirty="0"/>
          </a:p>
        </p:txBody>
      </p:sp>
      <p:sp>
        <p:nvSpPr>
          <p:cNvPr id="3" name="Content Placeholder 2"/>
          <p:cNvSpPr>
            <a:spLocks noGrp="1"/>
          </p:cNvSpPr>
          <p:nvPr>
            <p:ph idx="1"/>
          </p:nvPr>
        </p:nvSpPr>
        <p:spPr/>
        <p:txBody>
          <a:bodyPr/>
          <a:lstStyle/>
          <a:p>
            <a:endParaRPr lang="en-US" dirty="0" smtClean="0"/>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2 Corinthians 5:14 - 15</a:t>
            </a:r>
            <a:r>
              <a:rPr lang="en-US" b="1" dirty="0" smtClean="0"/>
              <a:t> </a:t>
            </a:r>
            <a:r>
              <a:rPr lang="en-US" baseline="30000" dirty="0" smtClean="0"/>
              <a:t>14</a:t>
            </a:r>
            <a:r>
              <a:rPr lang="en-US" dirty="0" smtClean="0"/>
              <a:t>Either way, Christ’s love controls us. Since we believe that Christ died for all, we also believe that we have all died to our old life.  </a:t>
            </a:r>
            <a:r>
              <a:rPr lang="en-US" baseline="30000" dirty="0" smtClean="0"/>
              <a:t>15</a:t>
            </a:r>
            <a:r>
              <a:rPr lang="en-US" dirty="0" smtClean="0"/>
              <a:t>He died for everyone so that those who receive his new life will no longer live for themselves. Instead, they will live for Christ, who died and was raised for them.</a:t>
            </a:r>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Functioning in the church family – experience the spectrum of loving God and people too and making followers of Jesus</a:t>
            </a:r>
          </a:p>
        </p:txBody>
      </p:sp>
      <p:sp>
        <p:nvSpPr>
          <p:cNvPr id="4" name="TextBox 3"/>
          <p:cNvSpPr txBox="1"/>
          <p:nvPr/>
        </p:nvSpPr>
        <p:spPr>
          <a:xfrm>
            <a:off x="838200" y="2209800"/>
            <a:ext cx="2133600" cy="523220"/>
          </a:xfrm>
          <a:prstGeom prst="rect">
            <a:avLst/>
          </a:prstGeom>
          <a:noFill/>
          <a:effectLst>
            <a:outerShdw blurRad="50800" dist="50800" dir="2700000" algn="ctr" rotWithShape="0">
              <a:schemeClr val="bg1"/>
            </a:outerShdw>
          </a:effectLst>
        </p:spPr>
        <p:txBody>
          <a:bodyPr wrap="square" rtlCol="0">
            <a:spAutoFit/>
          </a:bodyPr>
          <a:lstStyle/>
          <a:p>
            <a:r>
              <a:rPr lang="en-US" sz="2800" dirty="0" smtClean="0"/>
              <a:t>Loving God</a:t>
            </a:r>
            <a:endParaRPr lang="en-US" sz="2800" dirty="0"/>
          </a:p>
        </p:txBody>
      </p:sp>
      <p:sp>
        <p:nvSpPr>
          <p:cNvPr id="5" name="TextBox 4"/>
          <p:cNvSpPr txBox="1"/>
          <p:nvPr/>
        </p:nvSpPr>
        <p:spPr>
          <a:xfrm>
            <a:off x="838200" y="3362980"/>
            <a:ext cx="2133600" cy="523220"/>
          </a:xfrm>
          <a:prstGeom prst="rect">
            <a:avLst/>
          </a:prstGeom>
          <a:noFill/>
          <a:effectLst>
            <a:outerShdw blurRad="50800" dist="50800" dir="2700000" algn="ctr" rotWithShape="0">
              <a:schemeClr val="bg1"/>
            </a:outerShdw>
          </a:effectLst>
        </p:spPr>
        <p:txBody>
          <a:bodyPr wrap="square" rtlCol="0">
            <a:spAutoFit/>
          </a:bodyPr>
          <a:lstStyle/>
          <a:p>
            <a:r>
              <a:rPr lang="en-US" sz="2800" dirty="0" smtClean="0"/>
              <a:t>Praise</a:t>
            </a:r>
            <a:endParaRPr lang="en-US" sz="2800" dirty="0"/>
          </a:p>
        </p:txBody>
      </p:sp>
      <p:sp>
        <p:nvSpPr>
          <p:cNvPr id="6" name="TextBox 5"/>
          <p:cNvSpPr txBox="1"/>
          <p:nvPr/>
        </p:nvSpPr>
        <p:spPr>
          <a:xfrm>
            <a:off x="3124200" y="2209800"/>
            <a:ext cx="2590800" cy="523220"/>
          </a:xfrm>
          <a:prstGeom prst="rect">
            <a:avLst/>
          </a:prstGeom>
          <a:noFill/>
          <a:effectLst>
            <a:outerShdw blurRad="50800" dist="50800" dir="2700000" algn="ctr" rotWithShape="0">
              <a:schemeClr val="bg1"/>
            </a:outerShdw>
          </a:effectLst>
        </p:spPr>
        <p:txBody>
          <a:bodyPr wrap="square" rtlCol="0">
            <a:spAutoFit/>
          </a:bodyPr>
          <a:lstStyle/>
          <a:p>
            <a:r>
              <a:rPr lang="en-US" sz="2800" dirty="0" smtClean="0"/>
              <a:t>and people too</a:t>
            </a:r>
            <a:endParaRPr lang="en-US" sz="2800" dirty="0"/>
          </a:p>
        </p:txBody>
      </p:sp>
      <p:sp>
        <p:nvSpPr>
          <p:cNvPr id="7" name="TextBox 6"/>
          <p:cNvSpPr txBox="1"/>
          <p:nvPr/>
        </p:nvSpPr>
        <p:spPr>
          <a:xfrm>
            <a:off x="3048000" y="3362980"/>
            <a:ext cx="2590800" cy="523220"/>
          </a:xfrm>
          <a:prstGeom prst="rect">
            <a:avLst/>
          </a:prstGeom>
          <a:noFill/>
          <a:effectLst>
            <a:outerShdw blurRad="50800" dist="50800" dir="2700000" algn="ctr" rotWithShape="0">
              <a:schemeClr val="bg1"/>
            </a:outerShdw>
          </a:effectLst>
        </p:spPr>
        <p:txBody>
          <a:bodyPr wrap="square" rtlCol="0">
            <a:spAutoFit/>
          </a:bodyPr>
          <a:lstStyle/>
          <a:p>
            <a:r>
              <a:rPr lang="en-US" sz="2800" dirty="0" smtClean="0"/>
              <a:t>Fellowship</a:t>
            </a:r>
            <a:endParaRPr lang="en-US" sz="2800" dirty="0"/>
          </a:p>
        </p:txBody>
      </p:sp>
      <p:sp>
        <p:nvSpPr>
          <p:cNvPr id="8" name="TextBox 7"/>
          <p:cNvSpPr txBox="1"/>
          <p:nvPr/>
        </p:nvSpPr>
        <p:spPr>
          <a:xfrm>
            <a:off x="5943600" y="2209800"/>
            <a:ext cx="2895600" cy="954107"/>
          </a:xfrm>
          <a:prstGeom prst="rect">
            <a:avLst/>
          </a:prstGeom>
          <a:noFill/>
          <a:effectLst>
            <a:outerShdw blurRad="50800" dist="50800" dir="2700000" algn="ctr" rotWithShape="0">
              <a:schemeClr val="bg1"/>
            </a:outerShdw>
          </a:effectLst>
        </p:spPr>
        <p:txBody>
          <a:bodyPr wrap="square" rtlCol="0">
            <a:spAutoFit/>
          </a:bodyPr>
          <a:lstStyle/>
          <a:p>
            <a:r>
              <a:rPr lang="en-US" sz="2800" dirty="0" smtClean="0"/>
              <a:t>Making followers of Jesus</a:t>
            </a:r>
            <a:endParaRPr lang="en-US" sz="2800" dirty="0"/>
          </a:p>
        </p:txBody>
      </p:sp>
      <p:sp>
        <p:nvSpPr>
          <p:cNvPr id="9" name="TextBox 8"/>
          <p:cNvSpPr txBox="1"/>
          <p:nvPr/>
        </p:nvSpPr>
        <p:spPr>
          <a:xfrm>
            <a:off x="5943600" y="3352800"/>
            <a:ext cx="2590800" cy="523220"/>
          </a:xfrm>
          <a:prstGeom prst="rect">
            <a:avLst/>
          </a:prstGeom>
          <a:noFill/>
          <a:effectLst>
            <a:outerShdw blurRad="50800" dist="50800" dir="2700000" algn="ctr" rotWithShape="0">
              <a:schemeClr val="bg1"/>
            </a:outerShdw>
          </a:effectLst>
        </p:spPr>
        <p:txBody>
          <a:bodyPr wrap="square" rtlCol="0">
            <a:spAutoFit/>
          </a:bodyPr>
          <a:lstStyle/>
          <a:p>
            <a:r>
              <a:rPr lang="en-US" sz="2800" dirty="0" smtClean="0"/>
              <a:t>Church</a:t>
            </a:r>
            <a:endParaRPr lang="en-US" sz="28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up)">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up)">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up)">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up)">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up)">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normAutofit/>
          </a:bodyPr>
          <a:lstStyle/>
          <a:p>
            <a:r>
              <a:rPr lang="en-US" dirty="0" smtClean="0"/>
              <a:t>Defining – Church</a:t>
            </a:r>
          </a:p>
          <a:p>
            <a:pPr lvl="1"/>
            <a:r>
              <a:rPr lang="en-US" dirty="0" smtClean="0"/>
              <a:t>Church </a:t>
            </a:r>
            <a:r>
              <a:rPr lang="en-US" u="sng" dirty="0" smtClean="0"/>
              <a:t>universal</a:t>
            </a:r>
            <a:r>
              <a:rPr lang="en-US" dirty="0" smtClean="0"/>
              <a:t> – all those who have entered into the kingdom of God being </a:t>
            </a:r>
            <a:r>
              <a:rPr lang="en-US" u="sng" dirty="0" smtClean="0"/>
              <a:t>born again</a:t>
            </a:r>
            <a:r>
              <a:rPr lang="en-US" dirty="0" smtClean="0"/>
              <a:t> by the Spirit of God (John 3:3-6)</a:t>
            </a:r>
          </a:p>
          <a:p>
            <a:pPr lvl="2"/>
            <a:r>
              <a:rPr lang="en-US" dirty="0" smtClean="0"/>
              <a:t>1 Corinthians 12:13 ...we have all been baptized into one body by one Spirit, and we all share the same Spirit.</a:t>
            </a:r>
          </a:p>
          <a:p>
            <a:pPr lvl="1"/>
            <a:r>
              <a:rPr lang="en-US" dirty="0" smtClean="0"/>
              <a:t>Church </a:t>
            </a:r>
            <a:r>
              <a:rPr lang="en-US" u="sng" dirty="0" smtClean="0"/>
              <a:t>local</a:t>
            </a:r>
            <a:r>
              <a:rPr lang="en-US" dirty="0" smtClean="0"/>
              <a:t> – a local </a:t>
            </a:r>
            <a:r>
              <a:rPr lang="en-US" u="sng" dirty="0" smtClean="0"/>
              <a:t>gathering</a:t>
            </a:r>
            <a:r>
              <a:rPr lang="en-US" dirty="0" smtClean="0"/>
              <a:t> of people who have made Jesus their Savior and Lord and are serving him together in likeminded purpose and vision (Acts 2:42-47)</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 Functioning </a:t>
            </a:r>
            <a:endParaRPr lang="en-US" dirty="0"/>
          </a:p>
        </p:txBody>
      </p:sp>
      <p:sp>
        <p:nvSpPr>
          <p:cNvPr id="3" name="Content Placeholder 2"/>
          <p:cNvSpPr>
            <a:spLocks noGrp="1"/>
          </p:cNvSpPr>
          <p:nvPr>
            <p:ph idx="1"/>
          </p:nvPr>
        </p:nvSpPr>
        <p:spPr>
          <a:xfrm>
            <a:off x="457200" y="1600200"/>
            <a:ext cx="4572000" cy="4525963"/>
          </a:xfrm>
        </p:spPr>
        <p:txBody>
          <a:bodyPr>
            <a:normAutofit/>
          </a:bodyPr>
          <a:lstStyle/>
          <a:p>
            <a:r>
              <a:rPr lang="en-US" dirty="0" smtClean="0"/>
              <a:t>1 Corinthians 12:12-27</a:t>
            </a:r>
          </a:p>
          <a:p>
            <a:pPr lvl="1"/>
            <a:r>
              <a:rPr lang="en-US" dirty="0" smtClean="0"/>
              <a:t>The body of Christ is made of many </a:t>
            </a:r>
            <a:r>
              <a:rPr lang="en-US" u="sng" dirty="0" smtClean="0"/>
              <a:t>parts</a:t>
            </a:r>
          </a:p>
          <a:p>
            <a:pPr lvl="1"/>
            <a:r>
              <a:rPr lang="en-US" u="sng" dirty="0" smtClean="0"/>
              <a:t>God</a:t>
            </a:r>
            <a:r>
              <a:rPr lang="en-US" dirty="0" smtClean="0"/>
              <a:t> has put each part just where he wants it</a:t>
            </a:r>
          </a:p>
        </p:txBody>
      </p:sp>
      <p:pic>
        <p:nvPicPr>
          <p:cNvPr id="4" name="Picture 4"/>
          <p:cNvPicPr>
            <a:picLocks noChangeAspect="1" noChangeArrowheads="1"/>
          </p:cNvPicPr>
          <p:nvPr/>
        </p:nvPicPr>
        <p:blipFill>
          <a:blip r:embed="rId2" cstate="print"/>
          <a:srcRect t="4684"/>
          <a:stretch>
            <a:fillRect/>
          </a:stretch>
        </p:blipFill>
        <p:spPr bwMode="auto">
          <a:xfrm>
            <a:off x="5209555" y="685800"/>
            <a:ext cx="3858245" cy="54102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4419600" cy="6172200"/>
          </a:xfrm>
        </p:spPr>
        <p:txBody>
          <a:bodyPr/>
          <a:lstStyle/>
          <a:p>
            <a:pPr lvl="1"/>
            <a:r>
              <a:rPr lang="en-US" dirty="0" smtClean="0"/>
              <a:t>Cannot say “I am not a </a:t>
            </a:r>
            <a:r>
              <a:rPr lang="en-US" u="sng" dirty="0" smtClean="0"/>
              <a:t>part</a:t>
            </a:r>
            <a:r>
              <a:rPr lang="en-US" dirty="0" smtClean="0"/>
              <a:t>”</a:t>
            </a:r>
          </a:p>
          <a:p>
            <a:pPr lvl="1"/>
            <a:r>
              <a:rPr lang="en-US" dirty="0" smtClean="0"/>
              <a:t>Cannot say “I don’t </a:t>
            </a:r>
            <a:r>
              <a:rPr lang="en-US" u="sng" dirty="0" smtClean="0"/>
              <a:t>need</a:t>
            </a:r>
            <a:r>
              <a:rPr lang="en-US" dirty="0" smtClean="0"/>
              <a:t> you”</a:t>
            </a:r>
          </a:p>
          <a:p>
            <a:pPr lvl="1"/>
            <a:r>
              <a:rPr lang="en-US" dirty="0" smtClean="0"/>
              <a:t>Members </a:t>
            </a:r>
            <a:r>
              <a:rPr lang="en-US" u="sng" dirty="0" smtClean="0"/>
              <a:t>care</a:t>
            </a:r>
            <a:r>
              <a:rPr lang="en-US" dirty="0" smtClean="0"/>
              <a:t> for one another</a:t>
            </a:r>
          </a:p>
          <a:p>
            <a:pPr lvl="1"/>
            <a:r>
              <a:rPr lang="en-US" dirty="0" smtClean="0"/>
              <a:t>All together are Christ’s body and </a:t>
            </a:r>
            <a:r>
              <a:rPr lang="en-US" u="sng" dirty="0" smtClean="0"/>
              <a:t>each</a:t>
            </a:r>
            <a:r>
              <a:rPr lang="en-US" dirty="0" smtClean="0"/>
              <a:t> is a part</a:t>
            </a:r>
          </a:p>
          <a:p>
            <a:pPr lvl="1"/>
            <a:r>
              <a:rPr lang="en-US" dirty="0" smtClean="0"/>
              <a:t>1 Corinthians 13 – controlled by Christ’s </a:t>
            </a:r>
            <a:r>
              <a:rPr lang="en-US" u="sng" dirty="0" smtClean="0"/>
              <a:t>love</a:t>
            </a:r>
          </a:p>
        </p:txBody>
      </p:sp>
      <p:pic>
        <p:nvPicPr>
          <p:cNvPr id="4" name="Picture 4"/>
          <p:cNvPicPr>
            <a:picLocks noChangeAspect="1" noChangeArrowheads="1"/>
          </p:cNvPicPr>
          <p:nvPr/>
        </p:nvPicPr>
        <p:blipFill>
          <a:blip r:embed="rId2" cstate="print"/>
          <a:srcRect t="4684"/>
          <a:stretch>
            <a:fillRect/>
          </a:stretch>
        </p:blipFill>
        <p:spPr bwMode="auto">
          <a:xfrm>
            <a:off x="5209555" y="685800"/>
            <a:ext cx="3858245" cy="54102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4876800" cy="6172200"/>
          </a:xfrm>
        </p:spPr>
        <p:txBody>
          <a:bodyPr/>
          <a:lstStyle/>
          <a:p>
            <a:r>
              <a:rPr lang="en-US" dirty="0" smtClean="0"/>
              <a:t>Ephesians 2:10 For we are God’s masterpiece. He has created us anew in Christ Jesus, so we can do the good things he planned for us long ago.</a:t>
            </a:r>
          </a:p>
          <a:p>
            <a:r>
              <a:rPr lang="en-US" dirty="0" smtClean="0"/>
              <a:t>1 Peter 4:10 As each one has received a </a:t>
            </a:r>
            <a:r>
              <a:rPr lang="en-US" i="1" dirty="0" smtClean="0"/>
              <a:t>special</a:t>
            </a:r>
            <a:r>
              <a:rPr lang="en-US" dirty="0" smtClean="0"/>
              <a:t> gift, employ it in serving one another as good stewards of the manifold grace of God.</a:t>
            </a:r>
            <a:endParaRPr lang="en-US" dirty="0"/>
          </a:p>
        </p:txBody>
      </p:sp>
      <p:pic>
        <p:nvPicPr>
          <p:cNvPr id="4" name="Picture 4"/>
          <p:cNvPicPr>
            <a:picLocks noChangeAspect="1" noChangeArrowheads="1"/>
          </p:cNvPicPr>
          <p:nvPr/>
        </p:nvPicPr>
        <p:blipFill>
          <a:blip r:embed="rId2" cstate="print"/>
          <a:srcRect t="4684"/>
          <a:stretch>
            <a:fillRect/>
          </a:stretch>
        </p:blipFill>
        <p:spPr bwMode="auto">
          <a:xfrm>
            <a:off x="5209555" y="685800"/>
            <a:ext cx="3858245" cy="54102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II. Equipped  </a:t>
            </a:r>
            <a:endParaRPr lang="en-US" dirty="0"/>
          </a:p>
        </p:txBody>
      </p:sp>
      <p:sp>
        <p:nvSpPr>
          <p:cNvPr id="3" name="Content Placeholder 2"/>
          <p:cNvSpPr>
            <a:spLocks noGrp="1"/>
          </p:cNvSpPr>
          <p:nvPr>
            <p:ph idx="1"/>
          </p:nvPr>
        </p:nvSpPr>
        <p:spPr/>
        <p:txBody>
          <a:bodyPr>
            <a:normAutofit lnSpcReduction="10000"/>
          </a:bodyPr>
          <a:lstStyle/>
          <a:p>
            <a:r>
              <a:rPr lang="en-US" dirty="0" smtClean="0"/>
              <a:t>Ephesians 4:11-16</a:t>
            </a:r>
          </a:p>
          <a:p>
            <a:pPr lvl="1"/>
            <a:r>
              <a:rPr lang="en-US" dirty="0" smtClean="0"/>
              <a:t>Gifts given for </a:t>
            </a:r>
            <a:r>
              <a:rPr lang="en-US" u="sng" dirty="0" smtClean="0"/>
              <a:t>equipping</a:t>
            </a:r>
          </a:p>
          <a:p>
            <a:pPr lvl="1"/>
            <a:r>
              <a:rPr lang="en-US" dirty="0" smtClean="0"/>
              <a:t>God’s people to do his </a:t>
            </a:r>
            <a:r>
              <a:rPr lang="en-US" u="sng" dirty="0" smtClean="0"/>
              <a:t>work</a:t>
            </a:r>
            <a:r>
              <a:rPr lang="en-US" dirty="0" smtClean="0"/>
              <a:t>, build up the body</a:t>
            </a:r>
          </a:p>
          <a:p>
            <a:pPr lvl="1"/>
            <a:r>
              <a:rPr lang="en-US" dirty="0" smtClean="0"/>
              <a:t>Goal – </a:t>
            </a:r>
            <a:r>
              <a:rPr lang="en-US" u="sng" dirty="0" smtClean="0"/>
              <a:t>mature</a:t>
            </a:r>
            <a:r>
              <a:rPr lang="en-US" dirty="0" smtClean="0"/>
              <a:t> in the Lord, measuring up to the full and complete standard of </a:t>
            </a:r>
            <a:r>
              <a:rPr lang="en-US" u="sng" dirty="0" smtClean="0"/>
              <a:t>Christ</a:t>
            </a:r>
          </a:p>
          <a:p>
            <a:pPr lvl="1"/>
            <a:r>
              <a:rPr lang="en-US" dirty="0" smtClean="0"/>
              <a:t>Christ, the </a:t>
            </a:r>
            <a:r>
              <a:rPr lang="en-US" u="sng" dirty="0" smtClean="0"/>
              <a:t>head</a:t>
            </a:r>
            <a:r>
              <a:rPr lang="en-US" dirty="0" smtClean="0"/>
              <a:t>, makes the body </a:t>
            </a:r>
            <a:r>
              <a:rPr lang="en-US" u="sng" dirty="0" smtClean="0"/>
              <a:t>fit</a:t>
            </a:r>
            <a:r>
              <a:rPr lang="en-US" dirty="0" smtClean="0"/>
              <a:t> together perfectly</a:t>
            </a:r>
          </a:p>
          <a:p>
            <a:pPr lvl="1"/>
            <a:r>
              <a:rPr lang="en-US" dirty="0" smtClean="0"/>
              <a:t>Each part does its own special </a:t>
            </a:r>
            <a:r>
              <a:rPr lang="en-US" u="sng" dirty="0" smtClean="0"/>
              <a:t>work</a:t>
            </a:r>
            <a:r>
              <a:rPr lang="en-US" dirty="0" smtClean="0"/>
              <a:t> – helps the other parts grow – </a:t>
            </a:r>
            <a:r>
              <a:rPr lang="en-US" u="sng" dirty="0" smtClean="0"/>
              <a:t>healthy</a:t>
            </a:r>
            <a:r>
              <a:rPr lang="en-US" dirty="0" smtClean="0"/>
              <a:t> body</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6653</TotalTime>
  <Words>734</Words>
  <Application>Microsoft Office PowerPoint</Application>
  <PresentationFormat>On-screen Show (4:3)</PresentationFormat>
  <Paragraphs>73</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Slide 1</vt:lpstr>
      <vt:lpstr>Functioning in the Church</vt:lpstr>
      <vt:lpstr>Slide 3</vt:lpstr>
      <vt:lpstr>Slide 4</vt:lpstr>
      <vt:lpstr>Slide 5</vt:lpstr>
      <vt:lpstr>I. Functioning </vt:lpstr>
      <vt:lpstr>Slide 7</vt:lpstr>
      <vt:lpstr>Slide 8</vt:lpstr>
      <vt:lpstr>II. Equipped  </vt:lpstr>
      <vt:lpstr>Slide 10</vt:lpstr>
      <vt:lpstr>Slide 11</vt:lpstr>
      <vt:lpstr>Slide 12</vt:lpstr>
      <vt:lpstr>Slide 13</vt:lpstr>
      <vt:lpstr>Slide 14</vt:lpstr>
      <vt:lpstr>Slide 15</vt:lpstr>
      <vt:lpstr>III. Head of the Body </vt:lpstr>
      <vt:lpstr>Slide 17</vt:lpstr>
      <vt:lpstr>Slide 18</vt:lpstr>
      <vt:lpstr>Slide 19</vt:lpstr>
      <vt:lpstr>IV. </vt:lpstr>
      <vt:lpstr>Slide 21</vt:lpstr>
      <vt:lpstr>Slide 22</vt:lpstr>
      <vt:lpstr>Slide 23</vt:lpstr>
      <vt:lpstr>Slide 24</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Roger Langworthy</dc:creator>
  <cp:lastModifiedBy>Roger Langworthy</cp:lastModifiedBy>
  <cp:revision>100</cp:revision>
  <dcterms:created xsi:type="dcterms:W3CDTF">2010-04-18T00:31:04Z</dcterms:created>
  <dcterms:modified xsi:type="dcterms:W3CDTF">2011-03-06T11:32:50Z</dcterms:modified>
</cp:coreProperties>
</file>