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89" r:id="rId5"/>
    <p:sldId id="285" r:id="rId6"/>
    <p:sldId id="286" r:id="rId7"/>
    <p:sldId id="287" r:id="rId8"/>
    <p:sldId id="257" r:id="rId9"/>
    <p:sldId id="268" r:id="rId10"/>
    <p:sldId id="269" r:id="rId11"/>
    <p:sldId id="276" r:id="rId12"/>
    <p:sldId id="284" r:id="rId13"/>
    <p:sldId id="290" r:id="rId14"/>
    <p:sldId id="270" r:id="rId15"/>
    <p:sldId id="272" r:id="rId16"/>
    <p:sldId id="273" r:id="rId17"/>
    <p:sldId id="275" r:id="rId18"/>
    <p:sldId id="274" r:id="rId19"/>
    <p:sldId id="259" r:id="rId20"/>
    <p:sldId id="277" r:id="rId21"/>
    <p:sldId id="278" r:id="rId22"/>
    <p:sldId id="260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567" autoAdjust="0"/>
  </p:normalViewPr>
  <p:slideViewPr>
    <p:cSldViewPr>
      <p:cViewPr varScale="1">
        <p:scale>
          <a:sx n="85" d="100"/>
          <a:sy n="85" d="100"/>
        </p:scale>
        <p:origin x="-7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7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3000">
                <a:srgbClr val="800000">
                  <a:shade val="30000"/>
                  <a:satMod val="115000"/>
                  <a:alpha val="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800000"/>
            </a:gs>
            <a:gs pos="0">
              <a:srgbClr val="003300"/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2007_Template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2 Corinthians 5:17-21</a:t>
            </a:r>
          </a:p>
          <a:p>
            <a:pPr lvl="1"/>
            <a:r>
              <a:rPr lang="en-US" dirty="0" smtClean="0"/>
              <a:t>Everyone who belongs to Christ – </a:t>
            </a:r>
            <a:r>
              <a:rPr lang="en-US" u="sng" dirty="0" smtClean="0"/>
              <a:t>new</a:t>
            </a:r>
            <a:r>
              <a:rPr lang="en-US" dirty="0" smtClean="0"/>
              <a:t> person</a:t>
            </a:r>
          </a:p>
          <a:p>
            <a:pPr lvl="1"/>
            <a:r>
              <a:rPr lang="en-US" dirty="0" smtClean="0"/>
              <a:t>God was in Christ </a:t>
            </a:r>
            <a:r>
              <a:rPr lang="en-US" u="sng" dirty="0" smtClean="0"/>
              <a:t>reconciling</a:t>
            </a:r>
            <a:r>
              <a:rPr lang="en-US" dirty="0" smtClean="0"/>
              <a:t> the world to himself</a:t>
            </a:r>
          </a:p>
          <a:p>
            <a:pPr lvl="1"/>
            <a:r>
              <a:rPr lang="en-US" dirty="0" smtClean="0"/>
              <a:t>He has given us this wonderful </a:t>
            </a:r>
            <a:r>
              <a:rPr lang="en-US" u="sng" dirty="0" smtClean="0"/>
              <a:t>message</a:t>
            </a:r>
            <a:r>
              <a:rPr lang="en-US" dirty="0" smtClean="0"/>
              <a:t> of reconciliation</a:t>
            </a:r>
          </a:p>
          <a:p>
            <a:pPr lvl="1"/>
            <a:r>
              <a:rPr lang="en-US" dirty="0" smtClean="0"/>
              <a:t>God is no longer </a:t>
            </a:r>
            <a:r>
              <a:rPr lang="en-US" u="sng" dirty="0" smtClean="0"/>
              <a:t>counting</a:t>
            </a:r>
            <a:r>
              <a:rPr lang="en-US" dirty="0" smtClean="0"/>
              <a:t> people’s sins against them</a:t>
            </a:r>
          </a:p>
          <a:p>
            <a:pPr lvl="1"/>
            <a:r>
              <a:rPr lang="en-US" u="sng" dirty="0" smtClean="0"/>
              <a:t>Speaking</a:t>
            </a:r>
            <a:r>
              <a:rPr lang="en-US" dirty="0" smtClean="0"/>
              <a:t> for Christ we plead “come back to God”</a:t>
            </a:r>
          </a:p>
          <a:p>
            <a:pPr lvl="1"/>
            <a:r>
              <a:rPr lang="en-US" dirty="0" smtClean="0"/>
              <a:t>God made Jesus the </a:t>
            </a:r>
            <a:r>
              <a:rPr lang="en-US" u="sng" dirty="0" smtClean="0"/>
              <a:t>sin</a:t>
            </a:r>
            <a:r>
              <a:rPr lang="en-US" dirty="0" smtClean="0"/>
              <a:t> sacrifice so we could be made right with God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0" y="-1"/>
          <a:ext cx="9144000" cy="6872317"/>
        </p:xfrm>
        <a:graphic>
          <a:graphicData uri="http://schemas.openxmlformats.org/presentationml/2006/ole">
            <p:oleObj spid="_x0000_s10241" name="Slide" r:id="rId3" imgW="4568937" imgH="3425816" progId="PowerPoint.Template.12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Demonstrations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Corinthians 2:1-5</a:t>
            </a:r>
          </a:p>
          <a:p>
            <a:pPr lvl="1"/>
            <a:r>
              <a:rPr lang="en-US" dirty="0" smtClean="0"/>
              <a:t>Not using </a:t>
            </a:r>
            <a:r>
              <a:rPr lang="en-US" u="sng" dirty="0" smtClean="0"/>
              <a:t>persuasive</a:t>
            </a:r>
            <a:r>
              <a:rPr lang="en-US" dirty="0" smtClean="0"/>
              <a:t> speeches</a:t>
            </a:r>
          </a:p>
          <a:p>
            <a:pPr lvl="1"/>
            <a:r>
              <a:rPr lang="en-US" dirty="0" smtClean="0"/>
              <a:t>Plain </a:t>
            </a:r>
            <a:r>
              <a:rPr lang="en-US" u="sng" dirty="0" smtClean="0"/>
              <a:t>preaching</a:t>
            </a:r>
          </a:p>
          <a:p>
            <a:pPr lvl="1"/>
            <a:r>
              <a:rPr lang="en-US" dirty="0" smtClean="0"/>
              <a:t>Relying on the </a:t>
            </a:r>
            <a:r>
              <a:rPr lang="en-US" u="sng" dirty="0" smtClean="0"/>
              <a:t>power</a:t>
            </a:r>
            <a:r>
              <a:rPr lang="en-US" dirty="0" smtClean="0"/>
              <a:t> of the Holy Spirit (NASB - demonstration of the Spirit and of power)</a:t>
            </a:r>
          </a:p>
          <a:p>
            <a:pPr lvl="1"/>
            <a:r>
              <a:rPr lang="en-US" dirty="0" smtClean="0"/>
              <a:t>Trust in God’s power not </a:t>
            </a:r>
            <a:r>
              <a:rPr lang="en-US" u="sng" dirty="0" smtClean="0"/>
              <a:t>human</a:t>
            </a:r>
            <a:r>
              <a:rPr lang="en-US" dirty="0" smtClean="0"/>
              <a:t> persuasion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ngleSca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8533" b="48148"/>
          <a:stretch>
            <a:fillRect/>
          </a:stretch>
        </p:blipFill>
        <p:spPr>
          <a:xfrm>
            <a:off x="281348" y="382113"/>
            <a:ext cx="8557852" cy="6094887"/>
          </a:xfrm>
        </p:spPr>
      </p:pic>
      <p:sp>
        <p:nvSpPr>
          <p:cNvPr id="3" name="Oval 2"/>
          <p:cNvSpPr/>
          <p:nvPr/>
        </p:nvSpPr>
        <p:spPr>
          <a:xfrm>
            <a:off x="2438400" y="2819400"/>
            <a:ext cx="1828800" cy="2514600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2 Corinthians 3:16 – 4:15</a:t>
            </a:r>
          </a:p>
          <a:p>
            <a:pPr lvl="1"/>
            <a:r>
              <a:rPr lang="en-US" dirty="0" smtClean="0"/>
              <a:t>When someone turns to the Lord</a:t>
            </a:r>
          </a:p>
          <a:p>
            <a:pPr lvl="2"/>
            <a:r>
              <a:rPr lang="en-US" u="sng" dirty="0" smtClean="0"/>
              <a:t>Freedom</a:t>
            </a:r>
          </a:p>
          <a:p>
            <a:pPr lvl="2"/>
            <a:r>
              <a:rPr lang="en-US" dirty="0" smtClean="0"/>
              <a:t>See and reflect the Lord’s </a:t>
            </a:r>
            <a:r>
              <a:rPr lang="en-US" u="sng" dirty="0" smtClean="0"/>
              <a:t>glory</a:t>
            </a:r>
          </a:p>
          <a:p>
            <a:pPr lvl="2"/>
            <a:r>
              <a:rPr lang="en-US" dirty="0" smtClean="0"/>
              <a:t>The Spirit makes us more and more like </a:t>
            </a:r>
            <a:r>
              <a:rPr lang="en-US" u="sng" dirty="0" smtClean="0"/>
              <a:t>God</a:t>
            </a:r>
          </a:p>
          <a:p>
            <a:pPr lvl="2"/>
            <a:r>
              <a:rPr lang="en-US" dirty="0" smtClean="0"/>
              <a:t>Metamorphosis into his </a:t>
            </a:r>
            <a:r>
              <a:rPr lang="en-US" u="sng" dirty="0" smtClean="0"/>
              <a:t>image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Therefore – since God has given us this new way</a:t>
            </a:r>
          </a:p>
          <a:p>
            <a:pPr lvl="2"/>
            <a:r>
              <a:rPr lang="en-US" dirty="0" smtClean="0"/>
              <a:t>We </a:t>
            </a:r>
            <a:r>
              <a:rPr lang="en-US" u="sng" dirty="0" smtClean="0"/>
              <a:t>reject</a:t>
            </a:r>
            <a:r>
              <a:rPr lang="en-US" dirty="0" smtClean="0"/>
              <a:t> shameful ways</a:t>
            </a:r>
          </a:p>
          <a:p>
            <a:pPr lvl="2"/>
            <a:r>
              <a:rPr lang="en-US" dirty="0" smtClean="0"/>
              <a:t>We tell the </a:t>
            </a:r>
            <a:r>
              <a:rPr lang="en-US" u="sng" dirty="0" smtClean="0"/>
              <a:t>truth</a:t>
            </a:r>
            <a:r>
              <a:rPr lang="en-US" dirty="0" smtClean="0"/>
              <a:t> – not distorting the Word of God</a:t>
            </a:r>
          </a:p>
          <a:p>
            <a:pPr lvl="1"/>
            <a:r>
              <a:rPr lang="en-US" dirty="0" smtClean="0"/>
              <a:t>The Good News is sometimes </a:t>
            </a:r>
            <a:r>
              <a:rPr lang="en-US" u="sng" dirty="0" smtClean="0"/>
              <a:t>hidden</a:t>
            </a:r>
          </a:p>
          <a:p>
            <a:pPr lvl="2"/>
            <a:r>
              <a:rPr lang="en-US" dirty="0" smtClean="0"/>
              <a:t>People don’t see because </a:t>
            </a:r>
            <a:r>
              <a:rPr lang="en-US" u="sng" dirty="0" smtClean="0"/>
              <a:t>Satan</a:t>
            </a:r>
            <a:r>
              <a:rPr lang="en-US" dirty="0" smtClean="0"/>
              <a:t> has blinded them</a:t>
            </a:r>
          </a:p>
          <a:p>
            <a:pPr lvl="1"/>
            <a:r>
              <a:rPr lang="en-US" dirty="0" smtClean="0"/>
              <a:t>We don’t preach about </a:t>
            </a:r>
            <a:r>
              <a:rPr lang="en-US" u="sng" dirty="0" smtClean="0"/>
              <a:t>ourselves</a:t>
            </a:r>
          </a:p>
          <a:p>
            <a:pPr lvl="1"/>
            <a:r>
              <a:rPr lang="en-US" dirty="0" smtClean="0"/>
              <a:t>God has made his </a:t>
            </a:r>
            <a:r>
              <a:rPr lang="en-US" u="sng" dirty="0" smtClean="0"/>
              <a:t>light</a:t>
            </a:r>
            <a:r>
              <a:rPr lang="en-US" dirty="0" smtClean="0"/>
              <a:t> shine in our hearts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Fragile pots containing great </a:t>
            </a:r>
            <a:r>
              <a:rPr lang="en-US" u="sng" dirty="0" smtClean="0"/>
              <a:t>treasure</a:t>
            </a:r>
          </a:p>
          <a:p>
            <a:pPr lvl="1"/>
            <a:r>
              <a:rPr lang="en-US" dirty="0" smtClean="0"/>
              <a:t>Pressed by troubles – not </a:t>
            </a:r>
            <a:r>
              <a:rPr lang="en-US" u="sng" dirty="0" smtClean="0"/>
              <a:t>crushed</a:t>
            </a:r>
          </a:p>
          <a:p>
            <a:pPr lvl="1"/>
            <a:r>
              <a:rPr lang="en-US" dirty="0" smtClean="0"/>
              <a:t>Perplexed – not driven to </a:t>
            </a:r>
            <a:r>
              <a:rPr lang="en-US" u="sng" dirty="0" smtClean="0"/>
              <a:t>despair</a:t>
            </a:r>
          </a:p>
          <a:p>
            <a:pPr lvl="1"/>
            <a:r>
              <a:rPr lang="en-US" dirty="0" smtClean="0"/>
              <a:t>Hunted down – never </a:t>
            </a:r>
            <a:r>
              <a:rPr lang="en-US" u="sng" dirty="0" smtClean="0"/>
              <a:t>abandoned</a:t>
            </a:r>
          </a:p>
          <a:p>
            <a:pPr lvl="1"/>
            <a:r>
              <a:rPr lang="en-US" dirty="0" smtClean="0"/>
              <a:t>Knocked down – not </a:t>
            </a:r>
            <a:r>
              <a:rPr lang="en-US" u="sng" dirty="0" smtClean="0"/>
              <a:t>destroyed</a:t>
            </a:r>
          </a:p>
          <a:p>
            <a:pPr lvl="1"/>
            <a:r>
              <a:rPr lang="en-US" dirty="0" smtClean="0"/>
              <a:t>Face death – but have </a:t>
            </a:r>
            <a:r>
              <a:rPr lang="en-US" u="sng" dirty="0" smtClean="0"/>
              <a:t>eternal</a:t>
            </a:r>
            <a:r>
              <a:rPr lang="en-US" dirty="0" smtClean="0"/>
              <a:t> life</a:t>
            </a:r>
          </a:p>
          <a:p>
            <a:pPr lvl="1"/>
            <a:r>
              <a:rPr lang="en-US" dirty="0" smtClean="0"/>
              <a:t>We continue to preach because we have </a:t>
            </a:r>
            <a:r>
              <a:rPr lang="en-US" u="sng" dirty="0" smtClean="0"/>
              <a:t>faith</a:t>
            </a:r>
          </a:p>
          <a:p>
            <a:pPr lvl="1"/>
            <a:r>
              <a:rPr lang="en-US" dirty="0" smtClean="0"/>
              <a:t>As God’s </a:t>
            </a:r>
            <a:r>
              <a:rPr lang="en-US" u="sng" dirty="0" smtClean="0"/>
              <a:t>grace</a:t>
            </a:r>
            <a:r>
              <a:rPr lang="en-US" dirty="0" smtClean="0"/>
              <a:t> reaches more and more people</a:t>
            </a:r>
          </a:p>
          <a:p>
            <a:pPr lvl="2"/>
            <a:r>
              <a:rPr lang="en-US" dirty="0" smtClean="0"/>
              <a:t>Greater </a:t>
            </a:r>
            <a:r>
              <a:rPr lang="en-US" u="sng" dirty="0" smtClean="0"/>
              <a:t>thanksgiving</a:t>
            </a:r>
          </a:p>
          <a:p>
            <a:pPr lvl="2"/>
            <a:r>
              <a:rPr lang="en-US" dirty="0" smtClean="0"/>
              <a:t>God receives more </a:t>
            </a:r>
            <a:r>
              <a:rPr lang="en-US" u="sng" dirty="0" smtClean="0"/>
              <a:t>glory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Motivated by the love of Christ</a:t>
            </a:r>
          </a:p>
          <a:p>
            <a:pPr lvl="1"/>
            <a:r>
              <a:rPr lang="en-US" dirty="0" smtClean="0"/>
              <a:t>Serve him not ourselves</a:t>
            </a:r>
          </a:p>
          <a:p>
            <a:pPr lvl="1"/>
            <a:r>
              <a:rPr lang="en-US" dirty="0" smtClean="0"/>
              <a:t>Share the Good News of God’s grace</a:t>
            </a:r>
          </a:p>
          <a:p>
            <a:pPr lvl="1"/>
            <a:r>
              <a:rPr lang="en-US" dirty="0" smtClean="0"/>
              <a:t>God receives thanks and glory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endParaRPr lang="en-US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Loving Others - Witness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6353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Living For Christ Series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2 Corinthians 5:14 - 15</a:t>
            </a:r>
            <a:r>
              <a:rPr lang="en-US" b="1" dirty="0" smtClean="0"/>
              <a:t> </a:t>
            </a:r>
            <a:r>
              <a:rPr lang="en-US" baseline="30000" dirty="0" smtClean="0"/>
              <a:t>14</a:t>
            </a:r>
            <a:r>
              <a:rPr lang="en-US" dirty="0" smtClean="0"/>
              <a:t>Either way, Christ’s love controls us. Since we believe that Christ died for all, we also believe that we have all died to our old life.  </a:t>
            </a:r>
            <a:r>
              <a:rPr lang="en-US" baseline="30000" dirty="0" smtClean="0"/>
              <a:t>15</a:t>
            </a:r>
            <a:r>
              <a:rPr lang="en-US" dirty="0" smtClean="0"/>
              <a:t>He died for everyone so that those who receive his new life will no longer live for themselves. Instead, they will live for Christ, who died and was raised for them.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Mark 16:15 - 16</a:t>
            </a:r>
            <a:r>
              <a:rPr lang="en-US" b="1" dirty="0" smtClean="0"/>
              <a:t> </a:t>
            </a:r>
            <a:r>
              <a:rPr lang="en-US" baseline="30000" dirty="0" smtClean="0"/>
              <a:t>15</a:t>
            </a:r>
            <a:r>
              <a:rPr lang="en-US" dirty="0" smtClean="0"/>
              <a:t>And then he told them, “Go into all the world and preach the Good News to everyone.  </a:t>
            </a:r>
            <a:r>
              <a:rPr lang="en-US" baseline="30000" dirty="0" smtClean="0"/>
              <a:t>16</a:t>
            </a:r>
            <a:r>
              <a:rPr lang="en-US" dirty="0" smtClean="0"/>
              <a:t>Anyone who believes and is baptized will be saved. But anyone who refuses to believe will be condemned. </a:t>
            </a:r>
          </a:p>
          <a:p>
            <a:r>
              <a:rPr lang="en-US" dirty="0" smtClean="0"/>
              <a:t>Romans 1:16 For I am not ashamed of this Good News about Christ. It is the power of God at work, saving everyone who believes—the Jew first and also the Gentile.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 </a:t>
            </a:r>
            <a:r>
              <a:rPr lang="en-US" dirty="0"/>
              <a:t>God’s Part and Our Part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</a:t>
            </a:r>
            <a:r>
              <a:rPr lang="en-US" dirty="0" smtClean="0"/>
              <a:t>Corinthians 3:5-8</a:t>
            </a:r>
          </a:p>
          <a:p>
            <a:pPr lvl="1"/>
            <a:r>
              <a:rPr lang="en-US" dirty="0" smtClean="0"/>
              <a:t>Some </a:t>
            </a:r>
            <a:r>
              <a:rPr lang="en-US" u="sng" dirty="0" smtClean="0"/>
              <a:t>plant</a:t>
            </a:r>
            <a:endParaRPr lang="en-US" u="sng" dirty="0"/>
          </a:p>
        </p:txBody>
      </p:sp>
      <p:pic>
        <p:nvPicPr>
          <p:cNvPr id="1648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676400"/>
            <a:ext cx="2819400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8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733800"/>
            <a:ext cx="25908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26368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Some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water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31702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God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causes the growth</a:t>
            </a:r>
            <a:endParaRPr kumimoji="0" lang="en-US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7772400" cy="533400"/>
          </a:xfrm>
        </p:spPr>
        <p:txBody>
          <a:bodyPr/>
          <a:lstStyle/>
          <a:p>
            <a:r>
              <a:rPr lang="en-US" dirty="0"/>
              <a:t>Spiritual Decision Process</a:t>
            </a:r>
          </a:p>
        </p:txBody>
      </p:sp>
      <p:sp>
        <p:nvSpPr>
          <p:cNvPr id="154627" name="Line 3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5943600" y="1143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>
                <a:effectLst>
                  <a:outerShdw blurRad="50800" dist="38100" dir="2700000" algn="tl">
                    <a:schemeClr val="bg1"/>
                  </a:outerShdw>
                </a:effectLst>
              </a:rPr>
              <a:t>Awareness of the Supernatural</a:t>
            </a:r>
            <a:endParaRPr lang="en-US" sz="2800" dirty="0">
              <a:effectLst>
                <a:outerShdw blurRad="50800" dist="38100" dir="2700000" algn="tl">
                  <a:schemeClr val="bg1"/>
                </a:outerShdw>
              </a:effectLst>
            </a:endParaRPr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5943600" y="1676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No effective knowledge of Christianity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5943600" y="22098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Initial Awareness of Christianity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5943600" y="27432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Interest in Christianity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5943600" y="3276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Awareness of the basic facts of the Gospel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5943600" y="3810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Grasp of implications of the Gospel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5943600" y="4343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Positive attitude to the Gospel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6" name="Rectangle 12"/>
          <p:cNvSpPr>
            <a:spLocks noChangeArrowheads="1"/>
          </p:cNvSpPr>
          <p:nvPr/>
        </p:nvSpPr>
        <p:spPr bwMode="auto">
          <a:xfrm>
            <a:off x="5943600" y="48768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Awareness of personal need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5943600" y="54102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Challenge and decision to act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8" name="Rectangle 14"/>
          <p:cNvSpPr>
            <a:spLocks noChangeArrowheads="1"/>
          </p:cNvSpPr>
          <p:nvPr/>
        </p:nvSpPr>
        <p:spPr bwMode="auto">
          <a:xfrm>
            <a:off x="5943600" y="5943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Repentance and faith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39" name="Text Box 15"/>
          <p:cNvSpPr txBox="1">
            <a:spLocks noChangeArrowheads="1"/>
          </p:cNvSpPr>
          <p:nvPr/>
        </p:nvSpPr>
        <p:spPr bwMode="auto">
          <a:xfrm>
            <a:off x="5105400" y="1143000"/>
            <a:ext cx="6858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-10</a:t>
            </a:r>
            <a:endParaRPr lang="en-US"/>
          </a:p>
        </p:txBody>
      </p:sp>
      <p:sp>
        <p:nvSpPr>
          <p:cNvPr id="154650" name="Text Box 26"/>
          <p:cNvSpPr txBox="1">
            <a:spLocks noChangeArrowheads="1"/>
          </p:cNvSpPr>
          <p:nvPr/>
        </p:nvSpPr>
        <p:spPr bwMode="auto">
          <a:xfrm>
            <a:off x="5105400" y="1681163"/>
            <a:ext cx="6858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-9</a:t>
            </a:r>
            <a:endParaRPr lang="en-US"/>
          </a:p>
        </p:txBody>
      </p:sp>
      <p:sp>
        <p:nvSpPr>
          <p:cNvPr id="154651" name="Text Box 27"/>
          <p:cNvSpPr txBox="1">
            <a:spLocks noChangeArrowheads="1"/>
          </p:cNvSpPr>
          <p:nvPr/>
        </p:nvSpPr>
        <p:spPr bwMode="auto">
          <a:xfrm>
            <a:off x="5105400" y="2219325"/>
            <a:ext cx="6858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-8</a:t>
            </a:r>
            <a:endParaRPr lang="en-US"/>
          </a:p>
        </p:txBody>
      </p:sp>
      <p:sp>
        <p:nvSpPr>
          <p:cNvPr id="154652" name="Text Box 28"/>
          <p:cNvSpPr txBox="1">
            <a:spLocks noChangeArrowheads="1"/>
          </p:cNvSpPr>
          <p:nvPr/>
        </p:nvSpPr>
        <p:spPr bwMode="auto">
          <a:xfrm>
            <a:off x="5105400" y="2757488"/>
            <a:ext cx="6858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-7</a:t>
            </a:r>
            <a:endParaRPr lang="en-US"/>
          </a:p>
        </p:txBody>
      </p:sp>
      <p:sp>
        <p:nvSpPr>
          <p:cNvPr id="154653" name="Text Box 29"/>
          <p:cNvSpPr txBox="1">
            <a:spLocks noChangeArrowheads="1"/>
          </p:cNvSpPr>
          <p:nvPr/>
        </p:nvSpPr>
        <p:spPr bwMode="auto">
          <a:xfrm>
            <a:off x="5105400" y="3295650"/>
            <a:ext cx="6858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-6</a:t>
            </a:r>
            <a:endParaRPr lang="en-US"/>
          </a:p>
        </p:txBody>
      </p:sp>
      <p:sp>
        <p:nvSpPr>
          <p:cNvPr id="154654" name="Text Box 30"/>
          <p:cNvSpPr txBox="1">
            <a:spLocks noChangeArrowheads="1"/>
          </p:cNvSpPr>
          <p:nvPr/>
        </p:nvSpPr>
        <p:spPr bwMode="auto">
          <a:xfrm>
            <a:off x="5105400" y="3833813"/>
            <a:ext cx="6858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-5</a:t>
            </a:r>
            <a:endParaRPr lang="en-US"/>
          </a:p>
        </p:txBody>
      </p:sp>
      <p:sp>
        <p:nvSpPr>
          <p:cNvPr id="154655" name="Text Box 31"/>
          <p:cNvSpPr txBox="1">
            <a:spLocks noChangeArrowheads="1"/>
          </p:cNvSpPr>
          <p:nvPr/>
        </p:nvSpPr>
        <p:spPr bwMode="auto">
          <a:xfrm>
            <a:off x="5105400" y="4371975"/>
            <a:ext cx="6858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  <a:endParaRPr lang="en-US"/>
          </a:p>
        </p:txBody>
      </p:sp>
      <p:sp>
        <p:nvSpPr>
          <p:cNvPr id="154656" name="Text Box 32"/>
          <p:cNvSpPr txBox="1">
            <a:spLocks noChangeArrowheads="1"/>
          </p:cNvSpPr>
          <p:nvPr/>
        </p:nvSpPr>
        <p:spPr bwMode="auto">
          <a:xfrm>
            <a:off x="5105400" y="4910138"/>
            <a:ext cx="6858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-3</a:t>
            </a:r>
            <a:endParaRPr lang="en-US"/>
          </a:p>
        </p:txBody>
      </p:sp>
      <p:sp>
        <p:nvSpPr>
          <p:cNvPr id="154657" name="Text Box 33"/>
          <p:cNvSpPr txBox="1">
            <a:spLocks noChangeArrowheads="1"/>
          </p:cNvSpPr>
          <p:nvPr/>
        </p:nvSpPr>
        <p:spPr bwMode="auto">
          <a:xfrm>
            <a:off x="5105400" y="5448300"/>
            <a:ext cx="6858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-2</a:t>
            </a:r>
            <a:endParaRPr lang="en-US"/>
          </a:p>
        </p:txBody>
      </p:sp>
      <p:sp>
        <p:nvSpPr>
          <p:cNvPr id="154658" name="Text Box 34"/>
          <p:cNvSpPr txBox="1">
            <a:spLocks noChangeArrowheads="1"/>
          </p:cNvSpPr>
          <p:nvPr/>
        </p:nvSpPr>
        <p:spPr bwMode="auto">
          <a:xfrm>
            <a:off x="5105400" y="5986463"/>
            <a:ext cx="6858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endParaRPr lang="en-US"/>
          </a:p>
        </p:txBody>
      </p:sp>
      <p:sp>
        <p:nvSpPr>
          <p:cNvPr id="154659" name="Rectangle 35"/>
          <p:cNvSpPr>
            <a:spLocks noChangeArrowheads="1"/>
          </p:cNvSpPr>
          <p:nvPr/>
        </p:nvSpPr>
        <p:spPr bwMode="auto">
          <a:xfrm>
            <a:off x="228600" y="11430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General Revelation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60" name="Rectangle 36"/>
          <p:cNvSpPr>
            <a:spLocks noChangeArrowheads="1"/>
          </p:cNvSpPr>
          <p:nvPr/>
        </p:nvSpPr>
        <p:spPr bwMode="auto">
          <a:xfrm>
            <a:off x="228600" y="21336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>
                <a:effectLst>
                  <a:outerShdw blurRad="38100" dist="38100" dir="2700000" algn="tl">
                    <a:srgbClr val="000000"/>
                  </a:outerShdw>
                </a:effectLst>
              </a:rPr>
              <a:t>Conviction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61" name="Line 37"/>
          <p:cNvSpPr>
            <a:spLocks noChangeShapeType="1"/>
          </p:cNvSpPr>
          <p:nvPr/>
        </p:nvSpPr>
        <p:spPr bwMode="auto">
          <a:xfrm>
            <a:off x="457200" y="25146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62" name="Rectangle 38"/>
          <p:cNvSpPr>
            <a:spLocks noChangeArrowheads="1"/>
          </p:cNvSpPr>
          <p:nvPr/>
        </p:nvSpPr>
        <p:spPr bwMode="auto">
          <a:xfrm>
            <a:off x="2133600" y="21336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>
                <a:effectLst>
                  <a:outerShdw blurRad="38100" dist="38100" dir="2700000" algn="tl">
                    <a:srgbClr val="000000"/>
                  </a:outerShdw>
                </a:effectLst>
              </a:rPr>
              <a:t>Presence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64" name="Line 40"/>
          <p:cNvSpPr>
            <a:spLocks noChangeShapeType="1"/>
          </p:cNvSpPr>
          <p:nvPr/>
        </p:nvSpPr>
        <p:spPr bwMode="auto">
          <a:xfrm>
            <a:off x="2286000" y="24384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65" name="Rectangle 41"/>
          <p:cNvSpPr>
            <a:spLocks noChangeArrowheads="1"/>
          </p:cNvSpPr>
          <p:nvPr/>
        </p:nvSpPr>
        <p:spPr bwMode="auto">
          <a:xfrm>
            <a:off x="2438400" y="33528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>
                <a:effectLst>
                  <a:outerShdw blurRad="38100" dist="38100" dir="2700000" algn="tl">
                    <a:srgbClr val="000000"/>
                  </a:outerShdw>
                </a:effectLst>
              </a:rPr>
              <a:t>Proclamation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66" name="Line 42"/>
          <p:cNvSpPr>
            <a:spLocks noChangeShapeType="1"/>
          </p:cNvSpPr>
          <p:nvPr/>
        </p:nvSpPr>
        <p:spPr bwMode="auto">
          <a:xfrm>
            <a:off x="2590800" y="3733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67" name="Rectangle 43"/>
          <p:cNvSpPr>
            <a:spLocks noChangeArrowheads="1"/>
          </p:cNvSpPr>
          <p:nvPr/>
        </p:nvSpPr>
        <p:spPr bwMode="auto">
          <a:xfrm>
            <a:off x="2743200" y="49530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>
                <a:effectLst>
                  <a:outerShdw blurRad="38100" dist="38100" dir="2700000" algn="tl">
                    <a:srgbClr val="000000"/>
                  </a:outerShdw>
                </a:effectLst>
              </a:rPr>
              <a:t>Persuasion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68" name="Line 44"/>
          <p:cNvSpPr>
            <a:spLocks noChangeShapeType="1"/>
          </p:cNvSpPr>
          <p:nvPr/>
        </p:nvSpPr>
        <p:spPr bwMode="auto">
          <a:xfrm>
            <a:off x="2895600" y="5257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69" name="Rectangle 45"/>
          <p:cNvSpPr>
            <a:spLocks noChangeArrowheads="1"/>
          </p:cNvSpPr>
          <p:nvPr/>
        </p:nvSpPr>
        <p:spPr bwMode="auto">
          <a:xfrm>
            <a:off x="4570413" y="4495800"/>
            <a:ext cx="4587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eaVert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>
                <a:effectLst>
                  <a:outerShdw blurRad="38100" dist="38100" dir="2700000" algn="tl">
                    <a:srgbClr val="000000"/>
                  </a:outerShdw>
                </a:effectLst>
              </a:rPr>
              <a:t>Rejection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70" name="Line 46"/>
          <p:cNvSpPr>
            <a:spLocks noChangeShapeType="1"/>
          </p:cNvSpPr>
          <p:nvPr/>
        </p:nvSpPr>
        <p:spPr bwMode="auto">
          <a:xfrm>
            <a:off x="45720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71" name="Line 47"/>
          <p:cNvSpPr>
            <a:spLocks noChangeShapeType="1"/>
          </p:cNvSpPr>
          <p:nvPr/>
        </p:nvSpPr>
        <p:spPr bwMode="auto">
          <a:xfrm>
            <a:off x="4572000" y="594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72" name="Line 48"/>
          <p:cNvSpPr>
            <a:spLocks noChangeShapeType="1"/>
          </p:cNvSpPr>
          <p:nvPr/>
        </p:nvSpPr>
        <p:spPr bwMode="auto">
          <a:xfrm flipV="1">
            <a:off x="48006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73" name="Line 49"/>
          <p:cNvSpPr>
            <a:spLocks noChangeShapeType="1"/>
          </p:cNvSpPr>
          <p:nvPr/>
        </p:nvSpPr>
        <p:spPr bwMode="auto">
          <a:xfrm>
            <a:off x="48006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74" name="Line 50"/>
          <p:cNvSpPr>
            <a:spLocks noChangeShapeType="1"/>
          </p:cNvSpPr>
          <p:nvPr/>
        </p:nvSpPr>
        <p:spPr bwMode="auto">
          <a:xfrm>
            <a:off x="228600" y="6019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75" name="Rectangle 51"/>
          <p:cNvSpPr>
            <a:spLocks noChangeArrowheads="1"/>
          </p:cNvSpPr>
          <p:nvPr/>
        </p:nvSpPr>
        <p:spPr bwMode="auto">
          <a:xfrm>
            <a:off x="228600" y="6096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>
                <a:effectLst>
                  <a:outerShdw blurRad="38100" dist="38100" dir="2700000" algn="tl">
                    <a:srgbClr val="000000"/>
                  </a:outerShdw>
                </a:effectLst>
              </a:rPr>
              <a:t>Regeneration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76" name="Line 52"/>
          <p:cNvSpPr>
            <a:spLocks noChangeShapeType="1"/>
          </p:cNvSpPr>
          <p:nvPr/>
        </p:nvSpPr>
        <p:spPr bwMode="auto">
          <a:xfrm>
            <a:off x="24384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457200" y="685800"/>
            <a:ext cx="8153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God’s Role       Church’s Role         Man’s Response  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5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5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5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5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5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5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5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54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5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5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54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54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54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5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54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9" grpId="0" autoUpdateAnimBg="0"/>
      <p:bldP spid="154630" grpId="0" autoUpdateAnimBg="0"/>
      <p:bldP spid="154631" grpId="0" autoUpdateAnimBg="0"/>
      <p:bldP spid="154632" grpId="0" autoUpdateAnimBg="0"/>
      <p:bldP spid="154633" grpId="0" autoUpdateAnimBg="0"/>
      <p:bldP spid="154634" grpId="0" autoUpdateAnimBg="0"/>
      <p:bldP spid="154635" grpId="0" autoUpdateAnimBg="0"/>
      <p:bldP spid="154636" grpId="0" autoUpdateAnimBg="0"/>
      <p:bldP spid="154637" grpId="0" autoUpdateAnimBg="0"/>
      <p:bldP spid="154638" grpId="0" autoUpdateAnimBg="0"/>
      <p:bldP spid="154659" grpId="0" autoUpdateAnimBg="0"/>
      <p:bldP spid="154660" grpId="0" autoUpdateAnimBg="0"/>
      <p:bldP spid="154661" grpId="0" animBg="1"/>
      <p:bldP spid="154662" grpId="0" autoUpdateAnimBg="0"/>
      <p:bldP spid="154664" grpId="0" animBg="1"/>
      <p:bldP spid="154665" grpId="0" autoUpdateAnimBg="0"/>
      <p:bldP spid="154666" grpId="0" animBg="1"/>
      <p:bldP spid="154667" grpId="0" autoUpdateAnimBg="0"/>
      <p:bldP spid="154668" grpId="0" animBg="1"/>
      <p:bldP spid="154669" grpId="0" autoUpdateAnimBg="0"/>
      <p:bldP spid="154670" grpId="0" animBg="1"/>
      <p:bldP spid="154671" grpId="0" animBg="1"/>
      <p:bldP spid="154672" grpId="0" animBg="1"/>
      <p:bldP spid="154673" grpId="0" animBg="1"/>
      <p:bldP spid="154674" grpId="0" animBg="1"/>
      <p:bldP spid="154675" grpId="0" autoUpdateAnimBg="0"/>
      <p:bldP spid="1546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7772400" cy="533400"/>
          </a:xfrm>
        </p:spPr>
        <p:txBody>
          <a:bodyPr>
            <a:normAutofit fontScale="92500"/>
          </a:bodyPr>
          <a:lstStyle/>
          <a:p>
            <a:r>
              <a:rPr lang="en-US" dirty="0"/>
              <a:t>A New Disciple is Born             Matthew 28:19-20</a:t>
            </a:r>
          </a:p>
        </p:txBody>
      </p:sp>
      <p:sp>
        <p:nvSpPr>
          <p:cNvPr id="163843" name="Line 3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5943600" y="1143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Evaluation of decision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5943600" y="1676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Initiation into the church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5943600" y="22098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Become part of the process of making other disciples</a:t>
            </a: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5943600" y="27432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Growth in understanding of the faith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9" name="Rectangle 9"/>
          <p:cNvSpPr>
            <a:spLocks noChangeArrowheads="1"/>
          </p:cNvSpPr>
          <p:nvPr/>
        </p:nvSpPr>
        <p:spPr bwMode="auto">
          <a:xfrm>
            <a:off x="5943600" y="3276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Growth in Christian Character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5943600" y="3810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Discovery and use of gifts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51" name="Rectangle 11"/>
          <p:cNvSpPr>
            <a:spLocks noChangeArrowheads="1"/>
          </p:cNvSpPr>
          <p:nvPr/>
        </p:nvSpPr>
        <p:spPr bwMode="auto">
          <a:xfrm>
            <a:off x="5943600" y="4343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Christian life-style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5943600" y="48768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Stewardship of resources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5943600" y="54102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Prayer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54" name="Rectangle 14"/>
          <p:cNvSpPr>
            <a:spLocks noChangeArrowheads="1"/>
          </p:cNvSpPr>
          <p:nvPr/>
        </p:nvSpPr>
        <p:spPr bwMode="auto">
          <a:xfrm>
            <a:off x="5943600" y="5943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Effective sharing of faith and life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55" name="Text Box 15"/>
          <p:cNvSpPr txBox="1">
            <a:spLocks noChangeArrowheads="1"/>
          </p:cNvSpPr>
          <p:nvPr/>
        </p:nvSpPr>
        <p:spPr bwMode="auto">
          <a:xfrm>
            <a:off x="5105400" y="1143000"/>
            <a:ext cx="6858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  <a:endParaRPr lang="en-US"/>
          </a:p>
        </p:txBody>
      </p:sp>
      <p:sp>
        <p:nvSpPr>
          <p:cNvPr id="163856" name="Text Box 16"/>
          <p:cNvSpPr txBox="1">
            <a:spLocks noChangeArrowheads="1"/>
          </p:cNvSpPr>
          <p:nvPr/>
        </p:nvSpPr>
        <p:spPr bwMode="auto">
          <a:xfrm>
            <a:off x="5105400" y="1681163"/>
            <a:ext cx="6858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+2</a:t>
            </a:r>
            <a:endParaRPr lang="en-US"/>
          </a:p>
        </p:txBody>
      </p:sp>
      <p:sp>
        <p:nvSpPr>
          <p:cNvPr id="163857" name="Text Box 17"/>
          <p:cNvSpPr txBox="1">
            <a:spLocks noChangeArrowheads="1"/>
          </p:cNvSpPr>
          <p:nvPr/>
        </p:nvSpPr>
        <p:spPr bwMode="auto">
          <a:xfrm>
            <a:off x="5105400" y="2219325"/>
            <a:ext cx="6858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+3</a:t>
            </a:r>
            <a:endParaRPr lang="en-US"/>
          </a:p>
        </p:txBody>
      </p:sp>
      <p:sp>
        <p:nvSpPr>
          <p:cNvPr id="163858" name="Text Box 18"/>
          <p:cNvSpPr txBox="1">
            <a:spLocks noChangeArrowheads="1"/>
          </p:cNvSpPr>
          <p:nvPr/>
        </p:nvSpPr>
        <p:spPr bwMode="auto">
          <a:xfrm>
            <a:off x="5105400" y="2757488"/>
            <a:ext cx="6858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Wingdings" pitchFamily="2" charset="2"/>
              </a:rPr>
              <a:t>l</a:t>
            </a:r>
            <a:endParaRPr lang="en-US">
              <a:latin typeface="Wingdings" pitchFamily="2" charset="2"/>
            </a:endParaRPr>
          </a:p>
        </p:txBody>
      </p:sp>
      <p:sp>
        <p:nvSpPr>
          <p:cNvPr id="163859" name="Text Box 19"/>
          <p:cNvSpPr txBox="1">
            <a:spLocks noChangeArrowheads="1"/>
          </p:cNvSpPr>
          <p:nvPr/>
        </p:nvSpPr>
        <p:spPr bwMode="auto">
          <a:xfrm>
            <a:off x="5105400" y="3295650"/>
            <a:ext cx="6858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Wingdings" pitchFamily="2" charset="2"/>
              </a:rPr>
              <a:t>l</a:t>
            </a:r>
            <a:endParaRPr lang="en-US" sz="2800">
              <a:latin typeface="Wingdings" pitchFamily="2" charset="2"/>
            </a:endParaRPr>
          </a:p>
        </p:txBody>
      </p:sp>
      <p:sp>
        <p:nvSpPr>
          <p:cNvPr id="163860" name="Text Box 20"/>
          <p:cNvSpPr txBox="1">
            <a:spLocks noChangeArrowheads="1"/>
          </p:cNvSpPr>
          <p:nvPr/>
        </p:nvSpPr>
        <p:spPr bwMode="auto">
          <a:xfrm>
            <a:off x="5105400" y="3833813"/>
            <a:ext cx="6858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Wingdings" pitchFamily="2" charset="2"/>
              </a:rPr>
              <a:t>l</a:t>
            </a:r>
            <a:endParaRPr lang="en-US" sz="2800">
              <a:latin typeface="Wingdings" pitchFamily="2" charset="2"/>
            </a:endParaRPr>
          </a:p>
        </p:txBody>
      </p:sp>
      <p:sp>
        <p:nvSpPr>
          <p:cNvPr id="163861" name="Text Box 21"/>
          <p:cNvSpPr txBox="1">
            <a:spLocks noChangeArrowheads="1"/>
          </p:cNvSpPr>
          <p:nvPr/>
        </p:nvSpPr>
        <p:spPr bwMode="auto">
          <a:xfrm>
            <a:off x="5105400" y="4371975"/>
            <a:ext cx="6858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Wingdings" pitchFamily="2" charset="2"/>
              </a:rPr>
              <a:t>l</a:t>
            </a:r>
            <a:endParaRPr lang="en-US" sz="2800">
              <a:latin typeface="Wingdings" pitchFamily="2" charset="2"/>
            </a:endParaRPr>
          </a:p>
        </p:txBody>
      </p:sp>
      <p:sp>
        <p:nvSpPr>
          <p:cNvPr id="163862" name="Text Box 22"/>
          <p:cNvSpPr txBox="1">
            <a:spLocks noChangeArrowheads="1"/>
          </p:cNvSpPr>
          <p:nvPr/>
        </p:nvSpPr>
        <p:spPr bwMode="auto">
          <a:xfrm>
            <a:off x="5105400" y="4910138"/>
            <a:ext cx="6858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Wingdings" pitchFamily="2" charset="2"/>
              </a:rPr>
              <a:t>l</a:t>
            </a:r>
            <a:endParaRPr lang="en-US" sz="2800">
              <a:latin typeface="Wingdings" pitchFamily="2" charset="2"/>
            </a:endParaRPr>
          </a:p>
        </p:txBody>
      </p:sp>
      <p:sp>
        <p:nvSpPr>
          <p:cNvPr id="163863" name="Text Box 23"/>
          <p:cNvSpPr txBox="1">
            <a:spLocks noChangeArrowheads="1"/>
          </p:cNvSpPr>
          <p:nvPr/>
        </p:nvSpPr>
        <p:spPr bwMode="auto">
          <a:xfrm>
            <a:off x="5105400" y="5448300"/>
            <a:ext cx="6858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Wingdings" pitchFamily="2" charset="2"/>
              </a:rPr>
              <a:t>l</a:t>
            </a:r>
          </a:p>
        </p:txBody>
      </p:sp>
      <p:sp>
        <p:nvSpPr>
          <p:cNvPr id="163864" name="Text Box 24"/>
          <p:cNvSpPr txBox="1">
            <a:spLocks noChangeArrowheads="1"/>
          </p:cNvSpPr>
          <p:nvPr/>
        </p:nvSpPr>
        <p:spPr bwMode="auto">
          <a:xfrm>
            <a:off x="5105400" y="5986463"/>
            <a:ext cx="6858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Wingdings" pitchFamily="2" charset="2"/>
              </a:rPr>
              <a:t>l</a:t>
            </a:r>
            <a:endParaRPr lang="en-US" sz="2800">
              <a:latin typeface="Wingdings" pitchFamily="2" charset="2"/>
            </a:endParaRPr>
          </a:p>
        </p:txBody>
      </p:sp>
      <p:sp>
        <p:nvSpPr>
          <p:cNvPr id="163865" name="Rectangle 25"/>
          <p:cNvSpPr>
            <a:spLocks noChangeArrowheads="1"/>
          </p:cNvSpPr>
          <p:nvPr/>
        </p:nvSpPr>
        <p:spPr bwMode="auto">
          <a:xfrm>
            <a:off x="228600" y="11430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 dirty="0">
                <a:effectLst>
                  <a:innerShdw blurRad="63500" dist="50800" dir="2700000">
                    <a:schemeClr val="bg1">
                      <a:alpha val="50000"/>
                    </a:schemeClr>
                  </a:innerShdw>
                </a:effectLst>
              </a:rPr>
              <a:t>Sanctification</a:t>
            </a:r>
            <a:endParaRPr lang="en-US" sz="2800" dirty="0">
              <a:effectLst>
                <a:innerShdw blurRad="63500" dist="50800" dir="2700000">
                  <a:schemeClr val="bg1">
                    <a:alpha val="50000"/>
                  </a:schemeClr>
                </a:innerShdw>
              </a:effectLst>
            </a:endParaRPr>
          </a:p>
        </p:txBody>
      </p:sp>
      <p:sp>
        <p:nvSpPr>
          <p:cNvPr id="163867" name="Line 27"/>
          <p:cNvSpPr>
            <a:spLocks noChangeShapeType="1"/>
          </p:cNvSpPr>
          <p:nvPr/>
        </p:nvSpPr>
        <p:spPr bwMode="auto">
          <a:xfrm>
            <a:off x="457200" y="14478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68" name="Rectangle 28"/>
          <p:cNvSpPr>
            <a:spLocks noChangeArrowheads="1"/>
          </p:cNvSpPr>
          <p:nvPr/>
        </p:nvSpPr>
        <p:spPr bwMode="auto">
          <a:xfrm>
            <a:off x="2133600" y="9906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>
                <a:effectLst>
                  <a:outerShdw blurRad="38100" dist="38100" dir="2700000" algn="tl">
                    <a:srgbClr val="000000"/>
                  </a:outerShdw>
                </a:effectLst>
              </a:rPr>
              <a:t>Presence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69" name="Line 29"/>
          <p:cNvSpPr>
            <a:spLocks noChangeShapeType="1"/>
          </p:cNvSpPr>
          <p:nvPr/>
        </p:nvSpPr>
        <p:spPr bwMode="auto">
          <a:xfrm>
            <a:off x="2286000" y="12954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2" name="Rectangle 32"/>
          <p:cNvSpPr>
            <a:spLocks noChangeArrowheads="1"/>
          </p:cNvSpPr>
          <p:nvPr/>
        </p:nvSpPr>
        <p:spPr bwMode="auto">
          <a:xfrm>
            <a:off x="2743200" y="12192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>
                <a:effectLst>
                  <a:outerShdw blurRad="38100" dist="38100" dir="2700000" algn="tl">
                    <a:srgbClr val="000000"/>
                  </a:outerShdw>
                </a:effectLst>
              </a:rPr>
              <a:t>Persuasion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73" name="Line 33"/>
          <p:cNvSpPr>
            <a:spLocks noChangeShapeType="1"/>
          </p:cNvSpPr>
          <p:nvPr/>
        </p:nvSpPr>
        <p:spPr bwMode="auto">
          <a:xfrm>
            <a:off x="2895600" y="1600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2" name="Line 42"/>
          <p:cNvSpPr>
            <a:spLocks noChangeShapeType="1"/>
          </p:cNvSpPr>
          <p:nvPr/>
        </p:nvSpPr>
        <p:spPr bwMode="auto">
          <a:xfrm>
            <a:off x="2819400" y="236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457200" y="685800"/>
            <a:ext cx="8153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God’s Role       Church’s Role         Man’s Response  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6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6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6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6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6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6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3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3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63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63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6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63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5" grpId="0" autoUpdateAnimBg="0"/>
      <p:bldP spid="163846" grpId="0" autoUpdateAnimBg="0"/>
      <p:bldP spid="163847" grpId="0" autoUpdateAnimBg="0"/>
      <p:bldP spid="163848" grpId="0" autoUpdateAnimBg="0"/>
      <p:bldP spid="163849" grpId="0" autoUpdateAnimBg="0"/>
      <p:bldP spid="163850" grpId="0" autoUpdateAnimBg="0"/>
      <p:bldP spid="163851" grpId="0" autoUpdateAnimBg="0"/>
      <p:bldP spid="163852" grpId="0" autoUpdateAnimBg="0"/>
      <p:bldP spid="163853" grpId="0" autoUpdateAnimBg="0"/>
      <p:bldP spid="163854" grpId="0" autoUpdateAnimBg="0"/>
      <p:bldP spid="163865" grpId="0" autoUpdateAnimBg="0"/>
      <p:bldP spid="163867" grpId="0" animBg="1"/>
      <p:bldP spid="163868" grpId="0" autoUpdateAnimBg="0"/>
      <p:bldP spid="163869" grpId="0" animBg="1"/>
      <p:bldP spid="163872" grpId="0" autoUpdateAnimBg="0"/>
      <p:bldP spid="163873" grpId="0" animBg="1"/>
      <p:bldP spid="1638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Proclaiming Good News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81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dist="88900" dir="2760000" algn="ctr" rotWithShape="0">
                    <a:schemeClr val="bg1"/>
                  </a:outerShdw>
                </a:effectLst>
              </a:rPr>
              <a:t>God</a:t>
            </a:r>
            <a:endParaRPr lang="en-US" sz="2800" dirty="0">
              <a:effectLst>
                <a:outerShdw dist="88900" dir="276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81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dist="88900" dir="2760000" algn="ctr" rotWithShape="0">
                    <a:schemeClr val="bg1"/>
                  </a:outerShdw>
                </a:effectLst>
              </a:rPr>
              <a:t>/ Man</a:t>
            </a:r>
            <a:endParaRPr lang="en-US" sz="2800" dirty="0">
              <a:effectLst>
                <a:outerShdw dist="88900" dir="2760000" algn="ctr" rotWithShape="0">
                  <a:schemeClr val="bg1"/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90800" y="609600"/>
            <a:ext cx="4724400" cy="1588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39000" y="381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dist="88900" dir="2760000" algn="ctr" rotWithShape="0">
                    <a:schemeClr val="bg1"/>
                  </a:outerShdw>
                </a:effectLst>
              </a:rPr>
              <a:t>Life</a:t>
            </a:r>
            <a:endParaRPr lang="en-US" sz="2800" dirty="0">
              <a:effectLst>
                <a:outerShdw dist="88900" dir="2760000" algn="ctr" rotWithShape="0">
                  <a:schemeClr val="bg1"/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52600" y="684212"/>
            <a:ext cx="838200" cy="1588"/>
          </a:xfrm>
          <a:prstGeom prst="straightConnector1">
            <a:avLst/>
          </a:prstGeom>
          <a:ln w="47625">
            <a:solidFill>
              <a:schemeClr val="tx1"/>
            </a:solidFill>
            <a:tailEnd type="none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00200" y="6172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dist="88900" dir="2760000" algn="ctr" rotWithShape="0">
                    <a:schemeClr val="bg1"/>
                  </a:outerShdw>
                </a:effectLst>
              </a:rPr>
              <a:t>Man</a:t>
            </a:r>
            <a:endParaRPr lang="en-US" sz="2800" dirty="0">
              <a:effectLst>
                <a:outerShdw dist="88900" dir="2760000" algn="ctr" rotWithShape="0">
                  <a:schemeClr val="bg1"/>
                </a:out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90800" y="6475412"/>
            <a:ext cx="4724400" cy="1588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15200" y="6172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dist="88900" dir="2760000" algn="ctr" rotWithShape="0">
                    <a:schemeClr val="bg1"/>
                  </a:outerShdw>
                </a:effectLst>
              </a:rPr>
              <a:t>Death</a:t>
            </a:r>
            <a:endParaRPr lang="en-US" sz="2800" dirty="0">
              <a:effectLst>
                <a:outerShdw dist="88900" dir="2760000" algn="ctr" rotWithShape="0">
                  <a:schemeClr val="bg1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1785610" y="522479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dist="88900" dir="2760000" algn="ctr" rotWithShape="0">
                    <a:schemeClr val="bg1"/>
                  </a:outerShdw>
                </a:effectLst>
              </a:rPr>
              <a:t>Church</a:t>
            </a:r>
            <a:endParaRPr lang="en-US" sz="2800" dirty="0">
              <a:effectLst>
                <a:outerShdw dist="88900" dir="2760000" algn="ctr" rotWithShape="0">
                  <a:schemeClr val="bg1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2014210" y="5072390"/>
            <a:ext cx="213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dist="88900" dir="2760000" algn="ctr" rotWithShape="0">
                    <a:schemeClr val="bg1"/>
                  </a:outerShdw>
                </a:effectLst>
              </a:rPr>
              <a:t>Good Works</a:t>
            </a:r>
            <a:endParaRPr lang="en-US" sz="2800" dirty="0">
              <a:effectLst>
                <a:outerShdw dist="88900" dir="2760000" algn="ctr" rotWithShape="0">
                  <a:schemeClr val="bg1"/>
                </a:outerShdw>
              </a:effectLst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1866106" y="4229100"/>
            <a:ext cx="1753394" cy="794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2628900" y="3848100"/>
            <a:ext cx="991394" cy="794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2128509" y="4805690"/>
            <a:ext cx="266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dist="88900" dir="2760000" algn="ctr" rotWithShape="0">
                    <a:schemeClr val="bg1"/>
                  </a:outerShdw>
                </a:effectLst>
              </a:rPr>
              <a:t>Other Religions</a:t>
            </a:r>
            <a:endParaRPr lang="en-US" sz="2800" dirty="0">
              <a:effectLst>
                <a:outerShdw dist="88900" dir="2760000" algn="ctr" rotWithShape="0">
                  <a:schemeClr val="bg1"/>
                </a:outerShdw>
              </a:effectLst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3314701" y="3543300"/>
            <a:ext cx="381794" cy="795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391694" y="1409700"/>
            <a:ext cx="1599406" cy="794"/>
          </a:xfrm>
          <a:prstGeom prst="straightConnector1">
            <a:avLst/>
          </a:prstGeom>
          <a:ln w="47625">
            <a:solidFill>
              <a:schemeClr val="tx1"/>
            </a:solidFill>
            <a:tailEnd type="none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91000" y="22961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dist="88900" dir="2760000" algn="ctr" rotWithShape="0">
                    <a:schemeClr val="bg1"/>
                  </a:outerShdw>
                </a:effectLst>
              </a:rPr>
              <a:t>Sin</a:t>
            </a:r>
            <a:endParaRPr lang="en-US" sz="2800" dirty="0">
              <a:effectLst>
                <a:outerShdw dist="88900" dir="2760000" algn="ctr" rotWithShape="0">
                  <a:schemeClr val="bg1"/>
                </a:outerShdw>
              </a:effectLst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3124200" y="2209800"/>
            <a:ext cx="1066800" cy="1588"/>
          </a:xfrm>
          <a:prstGeom prst="straightConnector1">
            <a:avLst/>
          </a:prstGeom>
          <a:ln w="47625">
            <a:solidFill>
              <a:schemeClr val="tx1"/>
            </a:solidFill>
            <a:tailEnd type="none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2705100" y="2628900"/>
            <a:ext cx="838200" cy="1588"/>
          </a:xfrm>
          <a:prstGeom prst="straightConnector1">
            <a:avLst/>
          </a:prstGeom>
          <a:ln w="47625">
            <a:solidFill>
              <a:schemeClr val="tx1"/>
            </a:solidFill>
            <a:tailEnd type="none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3124200" y="3046411"/>
            <a:ext cx="1066800" cy="1588"/>
          </a:xfrm>
          <a:prstGeom prst="straightConnector1">
            <a:avLst/>
          </a:prstGeom>
          <a:ln w="47625">
            <a:solidFill>
              <a:schemeClr val="tx1"/>
            </a:solidFill>
            <a:tailEnd type="none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2476897" y="4762103"/>
            <a:ext cx="3429000" cy="794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3314303" y="4762103"/>
            <a:ext cx="3429000" cy="794"/>
          </a:xfrm>
          <a:prstGeom prst="straightConnector1">
            <a:avLst/>
          </a:prstGeom>
          <a:ln w="47625">
            <a:solidFill>
              <a:schemeClr val="tx1"/>
            </a:solidFill>
            <a:tailEnd type="none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5029200" y="3048000"/>
            <a:ext cx="1066800" cy="1588"/>
          </a:xfrm>
          <a:prstGeom prst="straightConnector1">
            <a:avLst/>
          </a:prstGeom>
          <a:ln w="47625">
            <a:solidFill>
              <a:schemeClr val="tx1"/>
            </a:solidFill>
            <a:tailEnd type="none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5676106" y="2628106"/>
            <a:ext cx="838200" cy="1588"/>
          </a:xfrm>
          <a:prstGeom prst="straightConnector1">
            <a:avLst/>
          </a:prstGeom>
          <a:ln w="47625">
            <a:solidFill>
              <a:schemeClr val="tx1"/>
            </a:solidFill>
            <a:tailEnd type="none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5029200" y="2209800"/>
            <a:ext cx="1066800" cy="1588"/>
          </a:xfrm>
          <a:prstGeom prst="straightConnector1">
            <a:avLst/>
          </a:prstGeom>
          <a:ln w="47625">
            <a:solidFill>
              <a:schemeClr val="tx1"/>
            </a:solidFill>
            <a:tailEnd type="none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 flipH="1" flipV="1">
            <a:off x="4191000" y="1371600"/>
            <a:ext cx="1676400" cy="1588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886200" y="220980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dist="88900" dir="2760000" algn="ctr" rotWithShape="0">
                    <a:schemeClr val="bg1"/>
                  </a:outerShdw>
                </a:effectLst>
              </a:rPr>
              <a:t>Jesus</a:t>
            </a:r>
            <a:endParaRPr lang="en-US" sz="4400" dirty="0">
              <a:effectLst>
                <a:outerShdw dist="88900" dir="2760000" algn="ctr" rotWithShape="0">
                  <a:schemeClr val="bg1"/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867400" y="3802559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dist="88900" dir="2760000" algn="ctr" rotWithShape="0">
                    <a:schemeClr val="bg1"/>
                  </a:outerShdw>
                </a:effectLst>
              </a:rPr>
              <a:t>John 3:16</a:t>
            </a:r>
            <a:endParaRPr lang="en-US" sz="4400" dirty="0">
              <a:effectLst>
                <a:outerShdw dist="88900" dir="2760000" algn="ctr" rotWithShape="0">
                  <a:schemeClr val="bg1"/>
                </a:outerShdw>
              </a:effectLst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4457700" y="6057900"/>
            <a:ext cx="457200" cy="38100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  <a:effectLst>
            <a:outerShdw blurRad="50800" dist="50800" dir="27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38200" y="61823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dist="88900" dir="2760000" algn="ctr" rotWithShape="0">
                    <a:schemeClr val="bg1"/>
                  </a:outerShdw>
                </a:effectLst>
              </a:rPr>
              <a:t>(</a:t>
            </a:r>
            <a:r>
              <a:rPr lang="en-US" sz="2800" dirty="0" err="1" smtClean="0">
                <a:effectLst>
                  <a:outerShdw dist="88900" dir="2760000" algn="ctr" rotWithShape="0">
                    <a:schemeClr val="bg1"/>
                  </a:outerShdw>
                </a:effectLst>
              </a:rPr>
              <a:t>Wo</a:t>
            </a:r>
            <a:r>
              <a:rPr lang="en-US" sz="2800" dirty="0" smtClean="0">
                <a:effectLst>
                  <a:outerShdw dist="88900" dir="2760000" algn="ctr" rotWithShape="0">
                    <a:schemeClr val="bg1"/>
                  </a:outerShdw>
                </a:effectLst>
              </a:rPr>
              <a:t>)</a:t>
            </a:r>
            <a:endParaRPr lang="en-US" sz="2800" dirty="0">
              <a:effectLst>
                <a:outerShdw dist="88900" dir="2760000" algn="ctr" rotWithShape="0">
                  <a:schemeClr val="bg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5" grpId="0"/>
      <p:bldP spid="17" grpId="0"/>
      <p:bldP spid="18" grpId="0"/>
      <p:bldP spid="19" grpId="0"/>
      <p:bldP spid="25" grpId="0"/>
      <p:bldP spid="30" grpId="0"/>
      <p:bldP spid="54" grpId="0"/>
      <p:bldP spid="55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6821</TotalTime>
  <Words>517</Words>
  <Application>Microsoft Office PowerPoint</Application>
  <PresentationFormat>On-screen Show (4:3)</PresentationFormat>
  <Paragraphs>119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Slide</vt:lpstr>
      <vt:lpstr>Slide 1</vt:lpstr>
      <vt:lpstr>Loving Others - Witness</vt:lpstr>
      <vt:lpstr>Slide 3</vt:lpstr>
      <vt:lpstr>Slide 4</vt:lpstr>
      <vt:lpstr>I.  God’s Part and Our Part</vt:lpstr>
      <vt:lpstr>Slide 6</vt:lpstr>
      <vt:lpstr>Slide 7</vt:lpstr>
      <vt:lpstr>II. Proclaiming Good News </vt:lpstr>
      <vt:lpstr>Slide 9</vt:lpstr>
      <vt:lpstr>Slide 10</vt:lpstr>
      <vt:lpstr>Slide 11</vt:lpstr>
      <vt:lpstr>III. Demonstrations  </vt:lpstr>
      <vt:lpstr>Slide 13</vt:lpstr>
      <vt:lpstr>Slide 14</vt:lpstr>
      <vt:lpstr>Slide 15</vt:lpstr>
      <vt:lpstr>Slide 16</vt:lpstr>
      <vt:lpstr>Slide 17</vt:lpstr>
      <vt:lpstr>Slide 18</vt:lpstr>
      <vt:lpstr>III. </vt:lpstr>
      <vt:lpstr>Slide 20</vt:lpstr>
      <vt:lpstr>Slide 21</vt:lpstr>
      <vt:lpstr>IV. 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119</cp:revision>
  <dcterms:created xsi:type="dcterms:W3CDTF">2010-04-18T00:31:04Z</dcterms:created>
  <dcterms:modified xsi:type="dcterms:W3CDTF">2011-02-27T12:43:49Z</dcterms:modified>
</cp:coreProperties>
</file>