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303" r:id="rId3"/>
    <p:sldId id="257" r:id="rId4"/>
    <p:sldId id="295" r:id="rId5"/>
    <p:sldId id="316" r:id="rId6"/>
    <p:sldId id="317" r:id="rId7"/>
    <p:sldId id="318" r:id="rId8"/>
    <p:sldId id="294" r:id="rId9"/>
    <p:sldId id="297" r:id="rId10"/>
    <p:sldId id="296" r:id="rId11"/>
    <p:sldId id="284" r:id="rId12"/>
    <p:sldId id="293" r:id="rId13"/>
    <p:sldId id="320" r:id="rId14"/>
    <p:sldId id="321" r:id="rId15"/>
    <p:sldId id="322" r:id="rId16"/>
    <p:sldId id="269" r:id="rId17"/>
    <p:sldId id="299" r:id="rId18"/>
    <p:sldId id="259" r:id="rId19"/>
    <p:sldId id="278" r:id="rId20"/>
    <p:sldId id="304" r:id="rId21"/>
    <p:sldId id="310" r:id="rId22"/>
    <p:sldId id="311" r:id="rId23"/>
    <p:sldId id="312" r:id="rId24"/>
    <p:sldId id="313" r:id="rId25"/>
    <p:sldId id="314" r:id="rId26"/>
    <p:sldId id="315" r:id="rId27"/>
    <p:sldId id="260" r:id="rId28"/>
    <p:sldId id="280" r:id="rId29"/>
    <p:sldId id="281" r:id="rId30"/>
    <p:sldId id="282"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48" y="696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63000">
                <a:srgbClr val="800000">
                  <a:shade val="30000"/>
                  <a:satMod val="115000"/>
                  <a:alpha val="0"/>
                </a:srgbClr>
              </a:gs>
              <a:gs pos="50000">
                <a:srgbClr val="800000">
                  <a:shade val="67500"/>
                  <a:satMod val="115000"/>
                </a:srgbClr>
              </a:gs>
              <a:gs pos="100000">
                <a:srgbClr val="80000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7/17/2011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7/17/2011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7/17/2011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7/17/2011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7/17/2011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7/17/2011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800000"/>
            </a:gs>
            <a:gs pos="0">
              <a:srgbClr val="00330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7/17/2011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John 5:37-38 (NLT)</a:t>
            </a:r>
            <a:r>
              <a:rPr lang="en-US" b="1" dirty="0" smtClean="0"/>
              <a:t> </a:t>
            </a:r>
            <a:r>
              <a:rPr lang="en-US" baseline="30000" dirty="0" smtClean="0"/>
              <a:t>37</a:t>
            </a:r>
            <a:r>
              <a:rPr lang="en-US" dirty="0" smtClean="0"/>
              <a:t>And </a:t>
            </a:r>
            <a:r>
              <a:rPr lang="en-US" dirty="0" smtClean="0">
                <a:solidFill>
                  <a:srgbClr val="FFFF00"/>
                </a:solidFill>
              </a:rPr>
              <a:t>the Father </a:t>
            </a:r>
            <a:r>
              <a:rPr lang="en-US" dirty="0" smtClean="0"/>
              <a:t>who sent me has testified about me himself. You have never heard his voice or seen him face to face,</a:t>
            </a:r>
            <a:r>
              <a:rPr lang="en-US" baseline="30000" dirty="0" smtClean="0"/>
              <a:t>38</a:t>
            </a:r>
            <a:r>
              <a:rPr lang="en-US" dirty="0" smtClean="0"/>
              <a:t>and you do not have </a:t>
            </a:r>
            <a:r>
              <a:rPr lang="en-US" dirty="0" smtClean="0">
                <a:solidFill>
                  <a:srgbClr val="FFFF00"/>
                </a:solidFill>
              </a:rPr>
              <a:t>his message in your hearts</a:t>
            </a:r>
            <a:r>
              <a:rPr lang="en-US" dirty="0" smtClean="0"/>
              <a:t>, because you do not believe me—the one he sent to you.</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a:buNone/>
            </a:pPr>
            <a:r>
              <a:rPr lang="en-US" dirty="0" smtClean="0">
                <a:solidFill>
                  <a:srgbClr val="FFFF00"/>
                </a:solidFill>
              </a:rPr>
              <a:t>Community</a:t>
            </a:r>
            <a:r>
              <a:rPr lang="en-US" dirty="0" smtClean="0"/>
              <a:t> – The disciples, The Church</a:t>
            </a:r>
          </a:p>
          <a:p>
            <a:pPr lvl="1"/>
            <a:r>
              <a:rPr lang="en-US" dirty="0" smtClean="0"/>
              <a:t>“Embrace these children as I do…”</a:t>
            </a:r>
          </a:p>
          <a:p>
            <a:r>
              <a:rPr lang="en-US" dirty="0" smtClean="0"/>
              <a:t>Opportunity</a:t>
            </a:r>
          </a:p>
          <a:p>
            <a:pPr lvl="1"/>
            <a:r>
              <a:rPr lang="en-US" u="sng" dirty="0" smtClean="0"/>
              <a:t>Interaction</a:t>
            </a:r>
            <a:r>
              <a:rPr lang="en-US" dirty="0" smtClean="0"/>
              <a:t> – love on them, correction</a:t>
            </a:r>
          </a:p>
          <a:p>
            <a:pPr lvl="1"/>
            <a:r>
              <a:rPr lang="en-US" u="sng" dirty="0" smtClean="0"/>
              <a:t>Teaching</a:t>
            </a:r>
            <a:r>
              <a:rPr lang="en-US" dirty="0" smtClean="0"/>
              <a:t> – nursery, Sunday kids church, Wednesday nights</a:t>
            </a:r>
          </a:p>
          <a:p>
            <a:pPr lvl="1"/>
            <a:r>
              <a:rPr lang="en-US" dirty="0" smtClean="0"/>
              <a:t>85% of people in the US who receive the Lord do so between ages 5-14</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Like a Child  </a:t>
            </a:r>
            <a:endParaRPr lang="en-US" dirty="0"/>
          </a:p>
        </p:txBody>
      </p:sp>
      <p:sp>
        <p:nvSpPr>
          <p:cNvPr id="3" name="Content Placeholder 2"/>
          <p:cNvSpPr>
            <a:spLocks noGrp="1"/>
          </p:cNvSpPr>
          <p:nvPr>
            <p:ph idx="1"/>
          </p:nvPr>
        </p:nvSpPr>
        <p:spPr/>
        <p:txBody>
          <a:bodyPr>
            <a:normAutofit/>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228600"/>
            <a:ext cx="8534400" cy="6172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Mark 10:13-15</a:t>
            </a:r>
          </a:p>
        </p:txBody>
      </p:sp>
      <p:pic>
        <p:nvPicPr>
          <p:cNvPr id="6" name="Picture 2"/>
          <p:cNvPicPr>
            <a:picLocks noChangeAspect="1" noChangeArrowheads="1"/>
          </p:cNvPicPr>
          <p:nvPr/>
        </p:nvPicPr>
        <p:blipFill>
          <a:blip r:embed="rId3" cstate="print"/>
          <a:srcRect/>
          <a:stretch>
            <a:fillRect/>
          </a:stretch>
        </p:blipFill>
        <p:spPr bwMode="auto">
          <a:xfrm>
            <a:off x="-463019" y="1752600"/>
            <a:ext cx="10222618" cy="5105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228600"/>
            <a:ext cx="8534400" cy="6172200"/>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Let the children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come</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to me</a:t>
            </a:r>
          </a:p>
        </p:txBody>
      </p:sp>
      <p:pic>
        <p:nvPicPr>
          <p:cNvPr id="6" name="Picture 2"/>
          <p:cNvPicPr>
            <a:picLocks noChangeAspect="1" noChangeArrowheads="1"/>
          </p:cNvPicPr>
          <p:nvPr/>
        </p:nvPicPr>
        <p:blipFill>
          <a:blip r:embed="rId3" cstate="print"/>
          <a:srcRect/>
          <a:stretch>
            <a:fillRect/>
          </a:stretch>
        </p:blipFill>
        <p:spPr bwMode="auto">
          <a:xfrm>
            <a:off x="-463019" y="1752600"/>
            <a:ext cx="10222618" cy="5105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228600"/>
            <a:ext cx="8534400" cy="6172200"/>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The kingdom of God belongs to those who are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like</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these</a:t>
            </a:r>
          </a:p>
        </p:txBody>
      </p:sp>
      <p:pic>
        <p:nvPicPr>
          <p:cNvPr id="6" name="Picture 2"/>
          <p:cNvPicPr>
            <a:picLocks noChangeAspect="1" noChangeArrowheads="1"/>
          </p:cNvPicPr>
          <p:nvPr/>
        </p:nvPicPr>
        <p:blipFill>
          <a:blip r:embed="rId3" cstate="print"/>
          <a:srcRect/>
          <a:stretch>
            <a:fillRect/>
          </a:stretch>
        </p:blipFill>
        <p:spPr bwMode="auto">
          <a:xfrm>
            <a:off x="-463019" y="1752600"/>
            <a:ext cx="10222618" cy="5105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228600"/>
            <a:ext cx="8534400" cy="6172200"/>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Receive</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the kingdom like a child</a:t>
            </a:r>
          </a:p>
        </p:txBody>
      </p:sp>
      <p:pic>
        <p:nvPicPr>
          <p:cNvPr id="6" name="Picture 2"/>
          <p:cNvPicPr>
            <a:picLocks noChangeAspect="1" noChangeArrowheads="1"/>
          </p:cNvPicPr>
          <p:nvPr/>
        </p:nvPicPr>
        <p:blipFill>
          <a:blip r:embed="rId3" cstate="print"/>
          <a:srcRect/>
          <a:stretch>
            <a:fillRect/>
          </a:stretch>
        </p:blipFill>
        <p:spPr bwMode="auto">
          <a:xfrm>
            <a:off x="-463019" y="1752600"/>
            <a:ext cx="10222618" cy="5105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Child-like attributes</a:t>
            </a:r>
          </a:p>
          <a:p>
            <a:pPr lvl="1"/>
            <a:r>
              <a:rPr lang="en-US" dirty="0" smtClean="0"/>
              <a:t>Carefree</a:t>
            </a:r>
          </a:p>
          <a:p>
            <a:pPr lvl="1"/>
            <a:r>
              <a:rPr lang="en-US" dirty="0" smtClean="0"/>
              <a:t>Uninhibited</a:t>
            </a:r>
          </a:p>
          <a:p>
            <a:pPr lvl="1"/>
            <a:r>
              <a:rPr lang="en-US" dirty="0" smtClean="0"/>
              <a:t>Faith</a:t>
            </a:r>
          </a:p>
          <a:p>
            <a:pPr lvl="1"/>
            <a:r>
              <a:rPr lang="en-US" dirty="0" smtClean="0"/>
              <a:t>Simple</a:t>
            </a:r>
          </a:p>
          <a:p>
            <a:pPr lvl="1"/>
            <a:r>
              <a:rPr lang="en-US" dirty="0" smtClean="0"/>
              <a:t>Forgiveness - Don’t hold grudges</a:t>
            </a:r>
          </a:p>
          <a:p>
            <a:pPr lvl="1"/>
            <a:r>
              <a:rPr lang="en-US" dirty="0" smtClean="0"/>
              <a:t>Dad is great!</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John 1:12</a:t>
            </a:r>
            <a:r>
              <a:rPr lang="en-US" b="1" dirty="0" smtClean="0"/>
              <a:t> </a:t>
            </a:r>
            <a:r>
              <a:rPr lang="en-US" dirty="0" smtClean="0"/>
              <a:t>But to all who believed him and accepted him, he gave the right to become children of God.</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No Cause for Stumbling</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Matthew 18:1-10</a:t>
            </a:r>
          </a:p>
          <a:p>
            <a:pPr lvl="1"/>
            <a:r>
              <a:rPr lang="en-US" dirty="0" smtClean="0"/>
              <a:t>If you cause one of these little ones to </a:t>
            </a:r>
            <a:r>
              <a:rPr lang="en-US" u="sng" dirty="0" smtClean="0"/>
              <a:t>stumble</a:t>
            </a:r>
            <a:r>
              <a:rPr lang="en-US" dirty="0" smtClean="0"/>
              <a:t> (fall into sin) - </a:t>
            </a:r>
            <a:r>
              <a:rPr lang="en-US" u="sng" dirty="0" smtClean="0"/>
              <a:t>Millstone drown</a:t>
            </a:r>
          </a:p>
          <a:p>
            <a:pPr lvl="1"/>
            <a:r>
              <a:rPr lang="en-US" u="sng" dirty="0" smtClean="0"/>
              <a:t>Sorrow</a:t>
            </a:r>
            <a:r>
              <a:rPr lang="en-US" dirty="0" smtClean="0"/>
              <a:t> awaits the person who does the tempting</a:t>
            </a:r>
          </a:p>
          <a:p>
            <a:pPr lvl="1"/>
            <a:r>
              <a:rPr lang="en-US" dirty="0" smtClean="0"/>
              <a:t>Don’t look </a:t>
            </a:r>
            <a:r>
              <a:rPr lang="en-US" u="sng" dirty="0" smtClean="0"/>
              <a:t>down</a:t>
            </a:r>
            <a:r>
              <a:rPr lang="en-US" dirty="0" smtClean="0"/>
              <a:t> on any of these little ones</a:t>
            </a:r>
          </a:p>
          <a:p>
            <a:pPr lvl="1"/>
            <a:r>
              <a:rPr lang="en-US" dirty="0" smtClean="0"/>
              <a:t>Their </a:t>
            </a:r>
            <a:r>
              <a:rPr lang="en-US" u="sng" dirty="0" smtClean="0"/>
              <a:t>angels</a:t>
            </a:r>
            <a:r>
              <a:rPr lang="en-US" dirty="0" smtClean="0"/>
              <a:t> are always before the Father</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God Loves Children</a:t>
            </a:r>
            <a:endParaRPr lang="en-US" dirty="0"/>
          </a:p>
        </p:txBody>
      </p:sp>
      <p:sp>
        <p:nvSpPr>
          <p:cNvPr id="6" name="Title 1"/>
          <p:cNvSpPr txBox="1">
            <a:spLocks/>
          </p:cNvSpPr>
          <p:nvPr/>
        </p:nvSpPr>
        <p:spPr>
          <a:xfrm>
            <a:off x="609600" y="36353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Knowing</a:t>
            </a:r>
            <a:r>
              <a:rPr kumimoji="0" lang="en-US" sz="3200" b="0" i="0" u="none" strike="noStrike" kern="1200" cap="none" spc="0" normalizeH="0" noProof="0" dirty="0" smtClean="0">
                <a:ln>
                  <a:noFill/>
                </a:ln>
                <a:solidFill>
                  <a:schemeClr val="tx1"/>
                </a:solidFill>
                <a:effectLst>
                  <a:outerShdw blurRad="50800" dist="50800" dir="5400000" algn="ctr" rotWithShape="0">
                    <a:schemeClr val="bg1"/>
                  </a:outerShdw>
                </a:effectLst>
                <a:uLnTx/>
                <a:uFillTx/>
                <a:latin typeface="+mj-lt"/>
                <a:ea typeface="+mj-ea"/>
                <a:cs typeface="+mj-cs"/>
              </a:rPr>
              <a:t> God Through Jesus </a:t>
            </a:r>
            <a:r>
              <a:rPr kumimoji="0" lang="en-US" sz="32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Series</a:t>
            </a: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2895600" cy="6172200"/>
          </a:xfrm>
        </p:spPr>
        <p:txBody>
          <a:bodyPr/>
          <a:lstStyle/>
          <a:p>
            <a:r>
              <a:rPr lang="en-US" dirty="0" smtClean="0"/>
              <a:t>The Pastor’s Stump Feature Just for fun and discovery– asking questions that arise as you read the gospels</a:t>
            </a:r>
            <a:endParaRPr lang="en-US" dirty="0"/>
          </a:p>
        </p:txBody>
      </p:sp>
      <p:pic>
        <p:nvPicPr>
          <p:cNvPr id="1026" name="Picture 2"/>
          <p:cNvPicPr>
            <a:picLocks noChangeAspect="1" noChangeArrowheads="1"/>
          </p:cNvPicPr>
          <p:nvPr/>
        </p:nvPicPr>
        <p:blipFill>
          <a:blip r:embed="rId2" cstate="print"/>
          <a:srcRect l="34805"/>
          <a:stretch>
            <a:fillRect/>
          </a:stretch>
        </p:blipFill>
        <p:spPr bwMode="auto">
          <a:xfrm>
            <a:off x="5334000" y="152400"/>
            <a:ext cx="3657600" cy="461243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52400" y="4419600"/>
            <a:ext cx="2133600" cy="185547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r="7724"/>
          <a:stretch>
            <a:fillRect/>
          </a:stretch>
        </p:blipFill>
        <p:spPr bwMode="auto">
          <a:xfrm>
            <a:off x="152400" y="152400"/>
            <a:ext cx="2162175" cy="42862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In the Psalms David says “you have made him a little lower than the </a:t>
            </a:r>
            <a:r>
              <a:rPr lang="en-US" u="sng" dirty="0" smtClean="0"/>
              <a:t>angels</a:t>
            </a:r>
            <a:r>
              <a:rPr lang="en-US" dirty="0" smtClean="0"/>
              <a:t>” (</a:t>
            </a:r>
            <a:r>
              <a:rPr lang="en-US" dirty="0" err="1" smtClean="0"/>
              <a:t>Elohim</a:t>
            </a:r>
            <a:r>
              <a:rPr lang="en-US" dirty="0" smtClean="0"/>
              <a:t> – God), but when Paul quotes David he uses “angels” </a:t>
            </a:r>
            <a:r>
              <a:rPr lang="en-US" dirty="0" err="1" smtClean="0"/>
              <a:t>Aggelos</a:t>
            </a:r>
            <a:r>
              <a:rPr lang="en-US" dirty="0" smtClean="0"/>
              <a:t>, not God.  What’s up with that?</a:t>
            </a:r>
          </a:p>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Psalms 8:4-5</a:t>
            </a:r>
            <a:r>
              <a:rPr lang="en-US" b="1" dirty="0" smtClean="0"/>
              <a:t>  </a:t>
            </a:r>
            <a:r>
              <a:rPr lang="en-US" baseline="30000" dirty="0" smtClean="0"/>
              <a:t>4</a:t>
            </a:r>
            <a:r>
              <a:rPr lang="en-US" dirty="0" smtClean="0"/>
              <a:t>what are people that you should think about them, mere mortals that you should care for them?</a:t>
            </a:r>
            <a:r>
              <a:rPr lang="en-US" baseline="30000" dirty="0" smtClean="0"/>
              <a:t> 5</a:t>
            </a:r>
            <a:r>
              <a:rPr lang="en-US" dirty="0" smtClean="0"/>
              <a:t>Yet you made them only a little lower than God and crowned them with glory and honor.</a:t>
            </a:r>
            <a:br>
              <a:rPr lang="en-US" dirty="0" smtClean="0"/>
            </a:b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God – Hebrew ELOHYM - </a:t>
            </a:r>
            <a:r>
              <a:rPr lang="en-US" i="1" dirty="0" smtClean="0"/>
              <a:t>el-o-</a:t>
            </a:r>
            <a:r>
              <a:rPr lang="en-US" i="1" dirty="0" err="1" smtClean="0"/>
              <a:t>heem</a:t>
            </a:r>
            <a:r>
              <a:rPr lang="en-US" i="1" dirty="0" smtClean="0"/>
              <a:t>‘</a:t>
            </a:r>
            <a:r>
              <a:rPr lang="en-US" dirty="0" smtClean="0"/>
              <a:t> - </a:t>
            </a:r>
            <a:r>
              <a:rPr lang="en-US" i="1" dirty="0" smtClean="0"/>
              <a:t>gods</a:t>
            </a:r>
            <a:r>
              <a:rPr lang="en-US" dirty="0" smtClean="0"/>
              <a:t> in the ordinary sense; but specifically used (in the plural thus, especially with the article) of the supreme </a:t>
            </a:r>
            <a:r>
              <a:rPr lang="en-US" i="1" dirty="0" smtClean="0"/>
              <a:t>God</a:t>
            </a:r>
            <a:r>
              <a:rPr lang="en-US" dirty="0" smtClean="0"/>
              <a:t>; occasionally applied by way of deference to </a:t>
            </a:r>
            <a:r>
              <a:rPr lang="en-US" i="1" dirty="0" smtClean="0"/>
              <a:t>magistrates</a:t>
            </a:r>
            <a:r>
              <a:rPr lang="en-US" dirty="0" smtClean="0"/>
              <a:t>; and sometimes as a superlative:—angels, X exceeding, God (gods) (-</a:t>
            </a:r>
            <a:r>
              <a:rPr lang="en-US" dirty="0" err="1" smtClean="0"/>
              <a:t>dess</a:t>
            </a:r>
            <a:r>
              <a:rPr lang="en-US" dirty="0" smtClean="0"/>
              <a:t>, -</a:t>
            </a:r>
            <a:r>
              <a:rPr lang="en-US" dirty="0" err="1" smtClean="0"/>
              <a:t>ly</a:t>
            </a:r>
            <a:r>
              <a:rPr lang="en-US" dirty="0" smtClean="0"/>
              <a:t>), X (very) great, judges, X mighty.</a:t>
            </a:r>
          </a:p>
          <a:p>
            <a:pPr lvl="1"/>
            <a:r>
              <a:rPr lang="en-US" dirty="0" smtClean="0"/>
              <a:t>Same Hebrew word in Genesis 1:26</a:t>
            </a:r>
            <a:r>
              <a:rPr lang="en-US" b="1" dirty="0" smtClean="0"/>
              <a:t> </a:t>
            </a:r>
            <a:r>
              <a:rPr lang="en-US" dirty="0" smtClean="0"/>
              <a:t>Then </a:t>
            </a:r>
            <a:r>
              <a:rPr lang="en-US" dirty="0" smtClean="0">
                <a:solidFill>
                  <a:srgbClr val="FFFF00"/>
                </a:solidFill>
              </a:rPr>
              <a:t>God</a:t>
            </a:r>
            <a:r>
              <a:rPr lang="en-US" dirty="0" smtClean="0"/>
              <a:t> said, “Let us make human beings in our image, to be like ourselves…” </a:t>
            </a:r>
          </a:p>
          <a:p>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Hebrews 2:6 - 9</a:t>
            </a:r>
            <a:r>
              <a:rPr lang="en-US" b="1" dirty="0" smtClean="0"/>
              <a:t> </a:t>
            </a:r>
            <a:r>
              <a:rPr lang="en-US" baseline="30000" dirty="0" smtClean="0"/>
              <a:t>6</a:t>
            </a:r>
            <a:r>
              <a:rPr lang="en-US" dirty="0" smtClean="0"/>
              <a:t>For in one place the Scriptures say, “What are people that you should think of them, or a son of man that you should care for him? </a:t>
            </a:r>
            <a:r>
              <a:rPr lang="en-US" baseline="30000" dirty="0" smtClean="0"/>
              <a:t>7</a:t>
            </a:r>
            <a:r>
              <a:rPr lang="en-US" dirty="0" smtClean="0"/>
              <a:t>Yet you made them only a little lower than the angels and crowned them with glory and honor. </a:t>
            </a:r>
            <a:r>
              <a:rPr lang="en-US" baseline="30000" dirty="0" smtClean="0"/>
              <a:t>8</a:t>
            </a:r>
            <a:r>
              <a:rPr lang="en-US" dirty="0" smtClean="0"/>
              <a:t>You gave them authority over all things.” Now when it says “all things,” it means nothing is left out. But we have not yet seen all things put under their authority.  </a:t>
            </a:r>
            <a:r>
              <a:rPr lang="en-US" baseline="30000" dirty="0" smtClean="0"/>
              <a:t>9</a:t>
            </a:r>
            <a:r>
              <a:rPr lang="en-US" dirty="0" smtClean="0"/>
              <a:t>What we do see is Jesus, who was given a position “a little lower than the angels”; and because he suffered death for us, he is now “crowned with glory and honor.”  </a:t>
            </a:r>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Greek - AGGELOS </a:t>
            </a:r>
            <a:r>
              <a:rPr lang="en-US" i="1" dirty="0" err="1" smtClean="0"/>
              <a:t>ang</a:t>
            </a:r>
            <a:r>
              <a:rPr lang="en-US" i="1" dirty="0" smtClean="0"/>
              <a:t>'-el-</a:t>
            </a:r>
            <a:r>
              <a:rPr lang="en-US" i="1" dirty="0" err="1" smtClean="0"/>
              <a:t>os</a:t>
            </a:r>
            <a:r>
              <a:rPr lang="en-US" dirty="0" smtClean="0"/>
              <a:t>; a </a:t>
            </a:r>
            <a:r>
              <a:rPr lang="en-US" i="1" dirty="0" smtClean="0"/>
              <a:t>messenger</a:t>
            </a:r>
            <a:r>
              <a:rPr lang="en-US" dirty="0" smtClean="0"/>
              <a:t>; especially an </a:t>
            </a:r>
            <a:r>
              <a:rPr lang="en-US" i="1" dirty="0" smtClean="0"/>
              <a:t>“angel”</a:t>
            </a:r>
            <a:r>
              <a:rPr lang="en-US" dirty="0" smtClean="0"/>
              <a:t>; by implication a </a:t>
            </a:r>
            <a:r>
              <a:rPr lang="en-US" i="1" dirty="0" smtClean="0"/>
              <a:t>pastor:</a:t>
            </a:r>
            <a:r>
              <a:rPr lang="en-US" dirty="0" smtClean="0"/>
              <a:t>—angel, messenger.</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So the real question(s) is/are… </a:t>
            </a:r>
          </a:p>
          <a:p>
            <a:r>
              <a:rPr lang="en-US" dirty="0" smtClean="0"/>
              <a:t>Is there a discrepancy between being created a little lower that God or a little lower than angels?</a:t>
            </a:r>
          </a:p>
          <a:p>
            <a:r>
              <a:rPr lang="en-US" dirty="0" smtClean="0"/>
              <a:t>Are we a little lower than God or a little lower than angels?</a:t>
            </a:r>
          </a:p>
          <a:p>
            <a:pPr lvl="1"/>
            <a:r>
              <a:rPr lang="en-US" dirty="0" smtClean="0"/>
              <a:t>Jesus was made “a little lower than the angels” but has been crowned with glory and honor</a:t>
            </a:r>
          </a:p>
          <a:p>
            <a:pPr lvl="1"/>
            <a:r>
              <a:rPr lang="en-US" dirty="0" smtClean="0"/>
              <a:t>We have been crowned with glory and honor and have been given authority over all things</a:t>
            </a:r>
          </a:p>
          <a:p>
            <a:pPr lvl="1"/>
            <a:r>
              <a:rPr lang="en-US" dirty="0" smtClean="0"/>
              <a:t>Angels are servants, spirits sent to care for the people who will inherit salvation (Hebrews 1:14)</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IV. </a:t>
            </a:r>
            <a:endParaRPr lang="en-US" sz="3600" dirty="0"/>
          </a:p>
        </p:txBody>
      </p:sp>
      <p:sp>
        <p:nvSpPr>
          <p:cNvPr id="3" name="Content Placeholder 2"/>
          <p:cNvSpPr>
            <a:spLocks noGrp="1"/>
          </p:cNvSpPr>
          <p:nvPr>
            <p:ph idx="1"/>
          </p:nvPr>
        </p:nvSpPr>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Receiving Children </a:t>
            </a:r>
            <a:endParaRPr lang="en-US" dirty="0"/>
          </a:p>
        </p:txBody>
      </p:sp>
      <p:sp>
        <p:nvSpPr>
          <p:cNvPr id="3" name="Content Placeholder 2"/>
          <p:cNvSpPr>
            <a:spLocks noGrp="1"/>
          </p:cNvSpPr>
          <p:nvPr>
            <p:ph idx="1"/>
          </p:nvPr>
        </p:nvSpPr>
        <p:spPr/>
        <p:txBody>
          <a:bodyPr>
            <a:normAutofit/>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48000" y="890587"/>
            <a:ext cx="6062134" cy="5967413"/>
          </a:xfrm>
          <a:prstGeom prst="rect">
            <a:avLst/>
          </a:prstGeom>
          <a:noFill/>
          <a:ln w="9525">
            <a:noFill/>
            <a:miter lim="800000"/>
            <a:headEnd/>
            <a:tailEnd/>
          </a:ln>
        </p:spPr>
      </p:pic>
      <p:sp>
        <p:nvSpPr>
          <p:cNvPr id="4" name="Content Placeholder 2"/>
          <p:cNvSpPr txBox="1">
            <a:spLocks/>
          </p:cNvSpPr>
          <p:nvPr/>
        </p:nvSpPr>
        <p:spPr>
          <a:xfrm>
            <a:off x="228600" y="304800"/>
            <a:ext cx="8534400" cy="6172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Mark 9:33-37</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48000" y="890587"/>
            <a:ext cx="6062134" cy="5967413"/>
          </a:xfrm>
          <a:prstGeom prst="rect">
            <a:avLst/>
          </a:prstGeom>
          <a:noFill/>
          <a:ln w="9525">
            <a:noFill/>
            <a:miter lim="800000"/>
            <a:headEnd/>
            <a:tailEnd/>
          </a:ln>
        </p:spPr>
      </p:pic>
      <p:sp>
        <p:nvSpPr>
          <p:cNvPr id="4" name="Content Placeholder 2"/>
          <p:cNvSpPr txBox="1">
            <a:spLocks/>
          </p:cNvSpPr>
          <p:nvPr/>
        </p:nvSpPr>
        <p:spPr>
          <a:xfrm>
            <a:off x="-228600" y="304800"/>
            <a:ext cx="3276600" cy="6172200"/>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To be great – be a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servant</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48000" y="890587"/>
            <a:ext cx="6062134" cy="5967413"/>
          </a:xfrm>
          <a:prstGeom prst="rect">
            <a:avLst/>
          </a:prstGeom>
          <a:noFill/>
          <a:ln w="9525">
            <a:noFill/>
            <a:miter lim="800000"/>
            <a:headEnd/>
            <a:tailEnd/>
          </a:ln>
        </p:spPr>
      </p:pic>
      <p:sp>
        <p:nvSpPr>
          <p:cNvPr id="4" name="Content Placeholder 2"/>
          <p:cNvSpPr txBox="1">
            <a:spLocks/>
          </p:cNvSpPr>
          <p:nvPr/>
        </p:nvSpPr>
        <p:spPr>
          <a:xfrm>
            <a:off x="-228600" y="304800"/>
            <a:ext cx="3429000" cy="6172200"/>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Welcome (receive) a child –    receive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Jesus</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receive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God</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48000" y="890587"/>
            <a:ext cx="6062134" cy="5967413"/>
          </a:xfrm>
          <a:prstGeom prst="rect">
            <a:avLst/>
          </a:prstGeom>
          <a:noFill/>
          <a:ln w="9525">
            <a:noFill/>
            <a:miter lim="800000"/>
            <a:headEnd/>
            <a:tailEnd/>
          </a:ln>
        </p:spPr>
      </p:pic>
      <p:sp>
        <p:nvSpPr>
          <p:cNvPr id="4" name="Content Placeholder 2"/>
          <p:cNvSpPr txBox="1">
            <a:spLocks/>
          </p:cNvSpPr>
          <p:nvPr/>
        </p:nvSpPr>
        <p:spPr>
          <a:xfrm>
            <a:off x="-457200" y="228600"/>
            <a:ext cx="3581400" cy="6172200"/>
          </a:xfrm>
          <a:prstGeom prst="rect">
            <a:avLst/>
          </a:prstGeom>
        </p:spPr>
        <p:txBody>
          <a:bodyPr vert="horz" lIns="91440" tIns="45720" rIns="91440" bIns="45720" rtlCol="0">
            <a:normAutofit fontScale="92500"/>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Mark 9:36 - 37 (TMSG)</a:t>
            </a:r>
            <a:r>
              <a:rPr kumimoji="0" lang="en-US" sz="2800" b="1"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36</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He put a child in the middle of the room. Then, </a:t>
            </a:r>
            <a:r>
              <a:rPr kumimoji="0" lang="en-US" sz="2800" b="0" i="0" u="none" strike="noStrike" kern="1200" cap="none" spc="0" normalizeH="0" baseline="0" noProof="0" dirty="0" smtClean="0">
                <a:ln>
                  <a:noFill/>
                </a:ln>
                <a:solidFill>
                  <a:srgbClr val="FFFF00"/>
                </a:solidFill>
                <a:effectLst>
                  <a:outerShdw blurRad="50800" dist="50800" dir="5400000" algn="ctr" rotWithShape="0">
                    <a:schemeClr val="bg1"/>
                  </a:outerShdw>
                </a:effectLst>
                <a:uLnTx/>
                <a:uFillTx/>
                <a:latin typeface="+mn-lt"/>
                <a:ea typeface="+mn-ea"/>
                <a:cs typeface="+mn-cs"/>
              </a:rPr>
              <a:t>cradling</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the little one in his arms, he said, </a:t>
            </a:r>
            <a:r>
              <a:rPr kumimoji="0" lang="en-US" sz="2800" b="0" i="0" u="none" strike="noStrike" kern="1200" cap="none" spc="0" normalizeH="0" baseline="30000" noProof="0" dirty="0" smtClean="0">
                <a:ln>
                  <a:noFill/>
                </a:ln>
                <a:solidFill>
                  <a:srgbClr val="FFFF00"/>
                </a:solidFill>
                <a:effectLst>
                  <a:outerShdw blurRad="50800" dist="50800" dir="5400000" algn="ctr" rotWithShape="0">
                    <a:schemeClr val="bg1"/>
                  </a:outerShdw>
                </a:effectLst>
                <a:uLnTx/>
                <a:uFillTx/>
                <a:latin typeface="+mn-lt"/>
                <a:ea typeface="+mn-ea"/>
                <a:cs typeface="+mn-cs"/>
              </a:rPr>
              <a:t>37</a:t>
            </a:r>
            <a:r>
              <a:rPr kumimoji="0" lang="en-US" sz="2800" b="0" i="0" u="none" strike="noStrike" kern="1200" cap="none" spc="0" normalizeH="0" baseline="0" noProof="0" dirty="0" smtClean="0">
                <a:ln>
                  <a:noFill/>
                </a:ln>
                <a:solidFill>
                  <a:srgbClr val="FFFF00"/>
                </a:solidFill>
                <a:effectLst>
                  <a:outerShdw blurRad="50800" dist="50800" dir="5400000" algn="ctr" rotWithShape="0">
                    <a:schemeClr val="bg1"/>
                  </a:outerShdw>
                </a:effectLst>
                <a:uLnTx/>
                <a:uFillTx/>
                <a:latin typeface="+mn-lt"/>
                <a:ea typeface="+mn-ea"/>
                <a:cs typeface="+mn-cs"/>
              </a:rPr>
              <a:t>“Whoever embraces one of these children as I do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embraces me, and far more than me—God who sent me.”</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pPr>
              <a:buNone/>
            </a:pPr>
            <a:r>
              <a:rPr lang="en-US" b="1" dirty="0" smtClean="0">
                <a:solidFill>
                  <a:srgbClr val="FFFF00"/>
                </a:solidFill>
              </a:rPr>
              <a:t>Parental</a:t>
            </a:r>
          </a:p>
          <a:p>
            <a:r>
              <a:rPr lang="en-US" dirty="0" smtClean="0"/>
              <a:t>Luke 1:17 He will be a man with the spirit and power of Elijah. He will prepare the people for the coming of the Lord. </a:t>
            </a:r>
            <a:r>
              <a:rPr lang="en-US" dirty="0" smtClean="0">
                <a:solidFill>
                  <a:srgbClr val="FFFF00"/>
                </a:solidFill>
              </a:rPr>
              <a:t>He will turn the hearts of the fathers to their children</a:t>
            </a:r>
            <a:r>
              <a:rPr lang="en-US" dirty="0" smtClean="0"/>
              <a:t>, and he will cause those who are rebellious to accept the wisdom of the godly.</a:t>
            </a:r>
          </a:p>
          <a:p>
            <a:r>
              <a:rPr lang="en-US" dirty="0" smtClean="0"/>
              <a:t>Genesis 18:19 I have singled him out </a:t>
            </a:r>
            <a:r>
              <a:rPr lang="en-US" dirty="0" smtClean="0">
                <a:solidFill>
                  <a:srgbClr val="FFFF00"/>
                </a:solidFill>
              </a:rPr>
              <a:t>so that he will direct his sons and their families to keep the way of the LORD by doing what is right and just</a:t>
            </a:r>
            <a:r>
              <a:rPr lang="en-US" dirty="0" smtClean="0"/>
              <a:t>. Then I will do for Abraham all that I have promised.</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Ephesians 6:1-4</a:t>
            </a:r>
          </a:p>
          <a:p>
            <a:pPr lvl="1"/>
            <a:r>
              <a:rPr lang="en-US" dirty="0" smtClean="0"/>
              <a:t>Commandment with a promise – </a:t>
            </a:r>
            <a:r>
              <a:rPr lang="en-US" u="sng" dirty="0" smtClean="0"/>
              <a:t>honor</a:t>
            </a:r>
            <a:r>
              <a:rPr lang="en-US" dirty="0" smtClean="0"/>
              <a:t> father and mother</a:t>
            </a:r>
          </a:p>
          <a:p>
            <a:pPr lvl="2"/>
            <a:r>
              <a:rPr lang="en-US" dirty="0" smtClean="0"/>
              <a:t>Things will go </a:t>
            </a:r>
            <a:r>
              <a:rPr lang="en-US" u="sng" dirty="0" smtClean="0"/>
              <a:t>well</a:t>
            </a:r>
          </a:p>
          <a:p>
            <a:pPr lvl="2"/>
            <a:r>
              <a:rPr lang="en-US" dirty="0" smtClean="0"/>
              <a:t>Long </a:t>
            </a:r>
            <a:r>
              <a:rPr lang="en-US" u="sng" dirty="0" smtClean="0"/>
              <a:t>life</a:t>
            </a:r>
            <a:r>
              <a:rPr lang="en-US" dirty="0" smtClean="0"/>
              <a:t> on earth</a:t>
            </a:r>
          </a:p>
          <a:p>
            <a:pPr lvl="1"/>
            <a:r>
              <a:rPr lang="en-US" dirty="0" smtClean="0"/>
              <a:t>Fathers – </a:t>
            </a:r>
            <a:r>
              <a:rPr lang="en-US" u="sng" dirty="0" smtClean="0"/>
              <a:t>discipline</a:t>
            </a:r>
            <a:r>
              <a:rPr lang="en-US" dirty="0" smtClean="0"/>
              <a:t> and </a:t>
            </a:r>
            <a:r>
              <a:rPr lang="en-US" u="sng" dirty="0" smtClean="0"/>
              <a:t>instruction</a:t>
            </a:r>
            <a:r>
              <a:rPr lang="en-US" dirty="0" smtClean="0"/>
              <a:t> from the Lord</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4359</TotalTime>
  <Words>754</Words>
  <Application>Microsoft Office PowerPoint</Application>
  <PresentationFormat>On-screen Show (4:3)</PresentationFormat>
  <Paragraphs>55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God Loves Children</vt:lpstr>
      <vt:lpstr>I. Receiving Children </vt:lpstr>
      <vt:lpstr>Slide 4</vt:lpstr>
      <vt:lpstr>Slide 5</vt:lpstr>
      <vt:lpstr>Slide 6</vt:lpstr>
      <vt:lpstr>Slide 7</vt:lpstr>
      <vt:lpstr>Slide 8</vt:lpstr>
      <vt:lpstr>Slide 9</vt:lpstr>
      <vt:lpstr>Slide 10</vt:lpstr>
      <vt:lpstr>II. Like a Child  </vt:lpstr>
      <vt:lpstr>Slide 12</vt:lpstr>
      <vt:lpstr>Slide 13</vt:lpstr>
      <vt:lpstr>Slide 14</vt:lpstr>
      <vt:lpstr>Slide 15</vt:lpstr>
      <vt:lpstr>Slide 16</vt:lpstr>
      <vt:lpstr>Slide 17</vt:lpstr>
      <vt:lpstr>III. No Cause for Stumbling</vt:lpstr>
      <vt:lpstr>Slide 19</vt:lpstr>
      <vt:lpstr>Slide 20</vt:lpstr>
      <vt:lpstr>Slide 21</vt:lpstr>
      <vt:lpstr>Slide 22</vt:lpstr>
      <vt:lpstr>Slide 23</vt:lpstr>
      <vt:lpstr>Slide 24</vt:lpstr>
      <vt:lpstr>Slide 25</vt:lpstr>
      <vt:lpstr>Slide 26</vt:lpstr>
      <vt:lpstr>IV. </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118</cp:revision>
  <dcterms:created xsi:type="dcterms:W3CDTF">2010-04-18T00:31:04Z</dcterms:created>
  <dcterms:modified xsi:type="dcterms:W3CDTF">2011-07-17T11:27:31Z</dcterms:modified>
</cp:coreProperties>
</file>