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90" r:id="rId3"/>
    <p:sldId id="262" r:id="rId4"/>
    <p:sldId id="303" r:id="rId5"/>
    <p:sldId id="305" r:id="rId6"/>
    <p:sldId id="257" r:id="rId7"/>
    <p:sldId id="292" r:id="rId8"/>
    <p:sldId id="294" r:id="rId9"/>
    <p:sldId id="293" r:id="rId10"/>
    <p:sldId id="284" r:id="rId11"/>
    <p:sldId id="295" r:id="rId12"/>
    <p:sldId id="296" r:id="rId13"/>
    <p:sldId id="298" r:id="rId14"/>
    <p:sldId id="297" r:id="rId15"/>
    <p:sldId id="269" r:id="rId16"/>
    <p:sldId id="301" r:id="rId17"/>
    <p:sldId id="304" r:id="rId18"/>
    <p:sldId id="299" r:id="rId19"/>
    <p:sldId id="300" r:id="rId20"/>
    <p:sldId id="302" r:id="rId21"/>
    <p:sldId id="259" r:id="rId22"/>
    <p:sldId id="277" r:id="rId23"/>
    <p:sldId id="278" r:id="rId24"/>
    <p:sldId id="260" r:id="rId25"/>
    <p:sldId id="279" r:id="rId26"/>
    <p:sldId id="280" r:id="rId27"/>
    <p:sldId id="281" r:id="rId28"/>
    <p:sldId id="282" r:id="rId29"/>
    <p:sldId id="28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3300"/>
    <a:srgbClr val="4DB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76" autoAdjust="0"/>
  </p:normalViewPr>
  <p:slideViewPr>
    <p:cSldViewPr>
      <p:cViewPr varScale="1">
        <p:scale>
          <a:sx n="73" d="100"/>
          <a:sy n="73" d="100"/>
        </p:scale>
        <p:origin x="-1074" y="-102"/>
      </p:cViewPr>
      <p:guideLst>
        <p:guide orient="horz" pos="2160"/>
        <p:guide pos="2880"/>
      </p:guideLst>
    </p:cSldViewPr>
  </p:slideViewPr>
  <p:outlineViewPr>
    <p:cViewPr>
      <p:scale>
        <a:sx n="33" d="100"/>
        <a:sy n="33" d="100"/>
      </p:scale>
      <p:origin x="48" y="775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5/28/2011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5/28/2011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5/28/2011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flip="none" rotWithShape="1">
            <a:gsLst>
              <a:gs pos="63000">
                <a:srgbClr val="800000">
                  <a:shade val="30000"/>
                  <a:satMod val="115000"/>
                  <a:alpha val="0"/>
                </a:srgbClr>
              </a:gs>
              <a:gs pos="50000">
                <a:srgbClr val="800000">
                  <a:shade val="67500"/>
                  <a:satMod val="115000"/>
                </a:srgbClr>
              </a:gs>
              <a:gs pos="100000">
                <a:srgbClr val="80000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FontTx/>
              <a:buBlip>
                <a:blip r:embed="rId2"/>
              </a:buBlip>
              <a:defRPr/>
            </a:lvl1pPr>
            <a:lvl2pPr>
              <a:buFontTx/>
              <a:buBlip>
                <a:blip r:embed="rId3"/>
              </a:buBlip>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597B-3C05-45A0-9308-CDB7789B764A}" type="datetimeFigureOut">
              <a:rPr lang="en-US" smtClean="0"/>
              <a:pPr/>
              <a:t>5/28/2011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597B-3C05-45A0-9308-CDB7789B764A}" type="datetimeFigureOut">
              <a:rPr lang="en-US" smtClean="0"/>
              <a:pPr/>
              <a:t>5/28/2011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597B-3C05-45A0-9308-CDB7789B764A}" type="datetimeFigureOut">
              <a:rPr lang="en-US" smtClean="0"/>
              <a:pPr/>
              <a:t>5/28/2011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7597B-3C05-45A0-9308-CDB7789B764A}" type="datetimeFigureOut">
              <a:rPr lang="en-US" smtClean="0"/>
              <a:pPr/>
              <a:t>5/28/2011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597B-3C05-45A0-9308-CDB7789B764A}" type="datetimeFigureOut">
              <a:rPr lang="en-US" smtClean="0"/>
              <a:pPr/>
              <a:t>5/28/2011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597B-3C05-45A0-9308-CDB7789B764A}" type="datetimeFigureOut">
              <a:rPr lang="en-US" smtClean="0"/>
              <a:pPr/>
              <a:t>5/28/2011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5/28/2011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5/28/2011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0000">
              <a:srgbClr val="800000"/>
            </a:gs>
            <a:gs pos="0">
              <a:srgbClr val="003300"/>
            </a:gs>
            <a:gs pos="100000">
              <a:schemeClr val="bg2">
                <a:shade val="30000"/>
                <a:satMod val="200000"/>
              </a:schemeClr>
            </a:gs>
            <a:gs pos="100000">
              <a:schemeClr val="bg2">
                <a:shade val="30000"/>
                <a:satMod val="200000"/>
              </a:schemeClr>
            </a:gs>
            <a:gs pos="100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597B-3C05-45A0-9308-CDB7789B764A}" type="datetimeFigureOut">
              <a:rPr lang="en-US" smtClean="0"/>
              <a:pPr/>
              <a:t>5/28/2011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4BAF0-AFD1-4555-BB48-693BB65D5E2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txStyles>
    <p:titleStyle>
      <a:lvl1pPr algn="ctr" defTabSz="914400" rtl="0" eaLnBrk="1" latinLnBrk="0" hangingPunct="1">
        <a:spcBef>
          <a:spcPct val="0"/>
        </a:spcBef>
        <a:buNone/>
        <a:defRPr sz="4400" kern="1200">
          <a:solidFill>
            <a:schemeClr val="tx1"/>
          </a:solidFill>
          <a:effectLst>
            <a:outerShdw blurRad="50800" dist="50800" dir="5400000" algn="ctr" rotWithShape="0">
              <a:schemeClr val="bg1"/>
            </a:outerShdw>
          </a:effectLst>
          <a:latin typeface="+mj-lt"/>
          <a:ea typeface="+mj-ea"/>
          <a:cs typeface="+mj-cs"/>
        </a:defRPr>
      </a:lvl1pPr>
    </p:titleStyle>
    <p:bodyStyle>
      <a:lvl1pPr marL="342900" indent="-342900" algn="l" defTabSz="914400" rtl="0" eaLnBrk="1" latinLnBrk="0" hangingPunct="1">
        <a:spcBef>
          <a:spcPct val="20000"/>
        </a:spcBef>
        <a:buFontTx/>
        <a:buBlip>
          <a:blip r:embed="rId13"/>
        </a:buBlip>
        <a:defRPr sz="2800" kern="1200">
          <a:solidFill>
            <a:schemeClr val="tx1"/>
          </a:solidFill>
          <a:effectLst>
            <a:outerShdw blurRad="50800" dist="50800" dir="5400000" algn="ctr" rotWithShape="0">
              <a:schemeClr val="bg1"/>
            </a:outerShdw>
          </a:effectLst>
          <a:latin typeface="+mn-lt"/>
          <a:ea typeface="+mn-ea"/>
          <a:cs typeface="+mn-cs"/>
        </a:defRPr>
      </a:lvl1pPr>
      <a:lvl2pPr marL="742950" indent="-285750" algn="l" defTabSz="914400" rtl="0" eaLnBrk="1" latinLnBrk="0" hangingPunct="1">
        <a:spcBef>
          <a:spcPct val="20000"/>
        </a:spcBef>
        <a:buFontTx/>
        <a:buBlip>
          <a:blip r:embed="rId14"/>
        </a:buBlip>
        <a:defRPr sz="2800" kern="1200">
          <a:solidFill>
            <a:schemeClr val="tx1"/>
          </a:solidFill>
          <a:effectLst>
            <a:outerShdw blurRad="50800" dist="50800" dir="5400000" algn="ctr" rotWithShape="0">
              <a:schemeClr val="bg1"/>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effectLst>
            <a:outerShdw blurRad="50800" dist="50800" dir="5400000" algn="ctr" rotWithShape="0">
              <a:schemeClr val="bg1"/>
            </a:outerShdw>
          </a:effectLst>
          <a:latin typeface="+mn-lt"/>
          <a:ea typeface="+mn-ea"/>
          <a:cs typeface="+mn-cs"/>
        </a:defRPr>
      </a:lvl3pPr>
      <a:lvl4pPr marL="1600200" indent="-228600" algn="l" defTabSz="914400" rtl="0" eaLnBrk="1" latinLnBrk="0" hangingPunct="1">
        <a:spcBef>
          <a:spcPct val="20000"/>
        </a:spcBef>
        <a:buFont typeface="Courier New" pitchFamily="49" charset="0"/>
        <a:buChar char="o"/>
        <a:defRPr sz="2800" kern="1200">
          <a:solidFill>
            <a:schemeClr val="tx1"/>
          </a:solidFill>
          <a:effectLst>
            <a:outerShdw blurRad="50800" dist="50800" dir="5400000" algn="ctr" rotWithShape="0">
              <a:schemeClr val="bg1"/>
            </a:outerShdw>
          </a:effectLst>
          <a:latin typeface="+mn-lt"/>
          <a:ea typeface="+mn-ea"/>
          <a:cs typeface="+mn-cs"/>
        </a:defRPr>
      </a:lvl4pPr>
      <a:lvl5pPr marL="2057400" indent="-228600" algn="l" defTabSz="914400" rtl="0" eaLnBrk="1" latinLnBrk="0" hangingPunct="1">
        <a:spcBef>
          <a:spcPct val="20000"/>
        </a:spcBef>
        <a:buFontTx/>
        <a:buBlip>
          <a:blip r:embed="rId15"/>
        </a:buBlip>
        <a:defRPr sz="2800" kern="1200">
          <a:solidFill>
            <a:schemeClr val="tx1"/>
          </a:solidFill>
          <a:effectLst>
            <a:outerShdw blurRad="50800" dist="50800" dir="5400000" algn="ctr" rotWithShape="0">
              <a:schemeClr val="bg1"/>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 Paternal Father  </a:t>
            </a:r>
            <a:endParaRPr lang="en-US" dirty="0"/>
          </a:p>
        </p:txBody>
      </p:sp>
      <p:sp>
        <p:nvSpPr>
          <p:cNvPr id="3" name="Content Placeholder 2"/>
          <p:cNvSpPr>
            <a:spLocks noGrp="1"/>
          </p:cNvSpPr>
          <p:nvPr>
            <p:ph idx="1"/>
          </p:nvPr>
        </p:nvSpPr>
        <p:spPr>
          <a:xfrm>
            <a:off x="457200" y="1417637"/>
            <a:ext cx="8229600" cy="4906963"/>
          </a:xfrm>
        </p:spPr>
        <p:txBody>
          <a:bodyPr>
            <a:normAutofit lnSpcReduction="10000"/>
          </a:bodyPr>
          <a:lstStyle/>
          <a:p>
            <a:r>
              <a:rPr lang="en-US" dirty="0" smtClean="0"/>
              <a:t>Matthew 5-7 – sermon on the mount</a:t>
            </a:r>
          </a:p>
          <a:p>
            <a:pPr lvl="1"/>
            <a:r>
              <a:rPr lang="en-US" dirty="0" smtClean="0"/>
              <a:t>5:43-48 - acting as true children of your father in heaven – be </a:t>
            </a:r>
            <a:r>
              <a:rPr lang="en-US" u="sng" dirty="0" smtClean="0"/>
              <a:t>perfect</a:t>
            </a:r>
            <a:r>
              <a:rPr lang="en-US" dirty="0" smtClean="0"/>
              <a:t> even as your father</a:t>
            </a:r>
          </a:p>
          <a:p>
            <a:pPr lvl="1"/>
            <a:r>
              <a:rPr lang="en-US" dirty="0" smtClean="0"/>
              <a:t>6:8-9 – Father knows exactly what you </a:t>
            </a:r>
            <a:r>
              <a:rPr lang="en-US" u="sng" dirty="0" smtClean="0"/>
              <a:t>need</a:t>
            </a:r>
            <a:r>
              <a:rPr lang="en-US" dirty="0" smtClean="0"/>
              <a:t> – pray like this – our Father…</a:t>
            </a:r>
          </a:p>
          <a:p>
            <a:pPr lvl="1"/>
            <a:r>
              <a:rPr lang="en-US" dirty="0" smtClean="0"/>
              <a:t>6:32-33 – Father already knows all your needs – he will </a:t>
            </a:r>
            <a:r>
              <a:rPr lang="en-US" u="sng" dirty="0" smtClean="0"/>
              <a:t>give</a:t>
            </a:r>
            <a:r>
              <a:rPr lang="en-US" dirty="0" smtClean="0"/>
              <a:t> you everything you need</a:t>
            </a:r>
          </a:p>
          <a:p>
            <a:pPr lvl="1"/>
            <a:r>
              <a:rPr lang="en-US" dirty="0" smtClean="0"/>
              <a:t>7:11 – </a:t>
            </a:r>
            <a:r>
              <a:rPr lang="en-US" u="sng" dirty="0" smtClean="0"/>
              <a:t>sinful</a:t>
            </a:r>
            <a:r>
              <a:rPr lang="en-US" dirty="0" smtClean="0"/>
              <a:t> people give </a:t>
            </a:r>
            <a:r>
              <a:rPr lang="en-US" u="sng" dirty="0" smtClean="0"/>
              <a:t>good</a:t>
            </a:r>
            <a:r>
              <a:rPr lang="en-US" dirty="0" smtClean="0"/>
              <a:t> gifts to children – how much </a:t>
            </a:r>
            <a:r>
              <a:rPr lang="en-US" u="sng" dirty="0" smtClean="0"/>
              <a:t>more</a:t>
            </a:r>
            <a:r>
              <a:rPr lang="en-US" dirty="0" smtClean="0"/>
              <a:t> will your </a:t>
            </a:r>
            <a:r>
              <a:rPr lang="en-US" u="sng" dirty="0" smtClean="0"/>
              <a:t>heavenly</a:t>
            </a:r>
            <a:r>
              <a:rPr lang="en-US" dirty="0" smtClean="0"/>
              <a:t> father give good gifts to those who ask</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Mark 14:35-36 – </a:t>
            </a:r>
            <a:r>
              <a:rPr lang="en-US" u="sng" dirty="0" smtClean="0"/>
              <a:t>Abba</a:t>
            </a:r>
            <a:r>
              <a:rPr lang="en-US" dirty="0" smtClean="0"/>
              <a:t>, Father</a:t>
            </a:r>
          </a:p>
          <a:p>
            <a:r>
              <a:rPr lang="en-US" dirty="0" smtClean="0"/>
              <a:t>“Abba” is the *Aramaic word for “</a:t>
            </a:r>
            <a:r>
              <a:rPr lang="en-US" u="sng" dirty="0" smtClean="0"/>
              <a:t>Papa</a:t>
            </a:r>
            <a:r>
              <a:rPr lang="en-US" dirty="0" smtClean="0"/>
              <a:t>,” a term of great intimacy and affectionate respect. It was normally the first word a child would utter, but adults could use it for their fathers as well, and students sometimes used it of their teachers. Perhaps because it implied such intimacy, Jewish people never used it of God (though they did call him a heavenly father)</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Parable of the prodigal’s father – Luke 15:11-32</a:t>
            </a:r>
          </a:p>
          <a:p>
            <a:pPr lvl="1"/>
            <a:r>
              <a:rPr lang="en-US" u="sng" dirty="0" smtClean="0"/>
              <a:t>Younger</a:t>
            </a:r>
            <a:r>
              <a:rPr lang="en-US" dirty="0" smtClean="0"/>
              <a:t> son – notorious sinners</a:t>
            </a:r>
          </a:p>
          <a:p>
            <a:pPr lvl="1"/>
            <a:r>
              <a:rPr lang="en-US" u="sng" dirty="0" smtClean="0"/>
              <a:t>Older</a:t>
            </a:r>
            <a:r>
              <a:rPr lang="en-US" dirty="0" smtClean="0"/>
              <a:t> son – “faithful” slave of obligation</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0" y="381000"/>
            <a:ext cx="3657600" cy="6172200"/>
          </a:xfrm>
        </p:spPr>
        <p:txBody>
          <a:bodyPr/>
          <a:lstStyle/>
          <a:p>
            <a:pPr marL="342900" lvl="1" indent="-342900">
              <a:buNone/>
            </a:pPr>
            <a:r>
              <a:rPr lang="en-US" dirty="0" smtClean="0"/>
              <a:t>	Father </a:t>
            </a:r>
          </a:p>
        </p:txBody>
      </p:sp>
      <p:pic>
        <p:nvPicPr>
          <p:cNvPr id="4098" name="Picture 2"/>
          <p:cNvPicPr>
            <a:picLocks noChangeAspect="1" noChangeArrowheads="1"/>
          </p:cNvPicPr>
          <p:nvPr/>
        </p:nvPicPr>
        <p:blipFill>
          <a:blip r:embed="rId2" cstate="print"/>
          <a:srcRect l="4218" t="3190" r="4164" b="3030"/>
          <a:stretch>
            <a:fillRect/>
          </a:stretch>
        </p:blipFill>
        <p:spPr bwMode="auto">
          <a:xfrm>
            <a:off x="0" y="0"/>
            <a:ext cx="5131836"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pPr marL="800100" lvl="3" indent="-342900">
              <a:buNone/>
            </a:pPr>
            <a:r>
              <a:rPr lang="en-US" dirty="0" smtClean="0"/>
              <a:t>All about forgiveness, redemption, and provision for </a:t>
            </a:r>
            <a:r>
              <a:rPr lang="en-US" u="sng" dirty="0" smtClean="0"/>
              <a:t>younger</a:t>
            </a:r>
            <a:r>
              <a:rPr lang="en-US" dirty="0" smtClean="0"/>
              <a:t> son (notorious </a:t>
            </a:r>
            <a:r>
              <a:rPr lang="en-US" u="sng" dirty="0" smtClean="0"/>
              <a:t>sinners</a:t>
            </a:r>
            <a:r>
              <a:rPr lang="en-US" dirty="0" smtClean="0"/>
              <a:t>)</a:t>
            </a:r>
          </a:p>
        </p:txBody>
      </p:sp>
      <p:pic>
        <p:nvPicPr>
          <p:cNvPr id="3074" name="Picture 2"/>
          <p:cNvPicPr>
            <a:picLocks noChangeAspect="1" noChangeArrowheads="1"/>
          </p:cNvPicPr>
          <p:nvPr/>
        </p:nvPicPr>
        <p:blipFill>
          <a:blip r:embed="rId2" cstate="print"/>
          <a:srcRect/>
          <a:stretch>
            <a:fillRect/>
          </a:stretch>
        </p:blipFill>
        <p:spPr bwMode="auto">
          <a:xfrm>
            <a:off x="1292860" y="1600200"/>
            <a:ext cx="6250940" cy="5257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pPr marL="342900" lvl="2" indent="-342900">
              <a:buNone/>
            </a:pPr>
            <a:r>
              <a:rPr lang="en-US" dirty="0" smtClean="0"/>
              <a:t>All about correcting perception of </a:t>
            </a:r>
            <a:r>
              <a:rPr lang="en-US" u="sng" dirty="0" smtClean="0"/>
              <a:t>older</a:t>
            </a:r>
            <a:r>
              <a:rPr lang="en-US" dirty="0" smtClean="0"/>
              <a:t> son to get out of their slavery of obligation (</a:t>
            </a:r>
            <a:r>
              <a:rPr lang="en-US" u="sng" dirty="0" smtClean="0"/>
              <a:t>religious</a:t>
            </a:r>
            <a:r>
              <a:rPr lang="en-US" dirty="0" smtClean="0"/>
              <a:t> people) </a:t>
            </a:r>
          </a:p>
        </p:txBody>
      </p:sp>
      <p:pic>
        <p:nvPicPr>
          <p:cNvPr id="5122" name="Picture 2"/>
          <p:cNvPicPr>
            <a:picLocks noChangeAspect="1" noChangeArrowheads="1"/>
          </p:cNvPicPr>
          <p:nvPr/>
        </p:nvPicPr>
        <p:blipFill>
          <a:blip r:embed="rId2" cstate="print"/>
          <a:srcRect t="5296" b="8592"/>
          <a:stretch>
            <a:fillRect/>
          </a:stretch>
        </p:blipFill>
        <p:spPr bwMode="auto">
          <a:xfrm>
            <a:off x="1428749" y="1828800"/>
            <a:ext cx="5839767" cy="5029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Romans 8:15 - 17 </a:t>
            </a:r>
            <a:r>
              <a:rPr lang="en-US" b="1" dirty="0" smtClean="0"/>
              <a:t> </a:t>
            </a:r>
            <a:r>
              <a:rPr lang="en-US" baseline="30000" dirty="0" smtClean="0"/>
              <a:t>15</a:t>
            </a:r>
            <a:r>
              <a:rPr lang="en-US" dirty="0" smtClean="0"/>
              <a:t>So you have not received a spirit that makes you fearful slaves. Instead, you received God’s Spirit when he adopted you as his own children. Now we call him, “Abba, Father.”  </a:t>
            </a:r>
            <a:r>
              <a:rPr lang="en-US" baseline="30000" dirty="0" smtClean="0"/>
              <a:t>16</a:t>
            </a:r>
            <a:r>
              <a:rPr lang="en-US" dirty="0" smtClean="0"/>
              <a:t>For his Spirit joins with our spirit to affirm that we are God’s children.  </a:t>
            </a:r>
            <a:r>
              <a:rPr lang="en-US" baseline="30000" dirty="0" smtClean="0"/>
              <a:t>17</a:t>
            </a:r>
            <a:r>
              <a:rPr lang="en-US" dirty="0" smtClean="0"/>
              <a:t>And since we are his children, we are his heirs. In fact, together with Christ we are heirs of God’s glory. But if we are to share his glory, we must also share his suffering.  </a:t>
            </a:r>
            <a:br>
              <a:rPr lang="en-US" dirty="0" smtClean="0"/>
            </a:br>
            <a:r>
              <a:rPr lang="en-US" dirty="0" smtClean="0"/>
              <a:t/>
            </a:r>
            <a:br>
              <a:rPr lang="en-US" dirty="0" smtClean="0"/>
            </a:b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381000"/>
            <a:ext cx="2895600" cy="6172200"/>
          </a:xfrm>
        </p:spPr>
        <p:txBody>
          <a:bodyPr/>
          <a:lstStyle/>
          <a:p>
            <a:r>
              <a:rPr lang="en-US" dirty="0" smtClean="0"/>
              <a:t>The Pastor’s Stump Feature Just for fun and discovery– asking questions that arise as you read the gospels</a:t>
            </a:r>
            <a:endParaRPr lang="en-US" dirty="0"/>
          </a:p>
        </p:txBody>
      </p:sp>
      <p:pic>
        <p:nvPicPr>
          <p:cNvPr id="1026" name="Picture 2"/>
          <p:cNvPicPr>
            <a:picLocks noChangeAspect="1" noChangeArrowheads="1"/>
          </p:cNvPicPr>
          <p:nvPr/>
        </p:nvPicPr>
        <p:blipFill>
          <a:blip r:embed="rId2" cstate="print"/>
          <a:srcRect l="34805"/>
          <a:stretch>
            <a:fillRect/>
          </a:stretch>
        </p:blipFill>
        <p:spPr bwMode="auto">
          <a:xfrm>
            <a:off x="5334000" y="152400"/>
            <a:ext cx="3657600" cy="461243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52400" y="4419600"/>
            <a:ext cx="2133600" cy="185547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r="7724"/>
          <a:stretch>
            <a:fillRect/>
          </a:stretch>
        </p:blipFill>
        <p:spPr bwMode="auto">
          <a:xfrm>
            <a:off x="152400" y="152400"/>
            <a:ext cx="2162175" cy="42862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John 17:3 (NLT)</a:t>
            </a:r>
            <a:r>
              <a:rPr lang="en-US" b="1" dirty="0" smtClean="0"/>
              <a:t> </a:t>
            </a:r>
            <a:r>
              <a:rPr lang="en-US" baseline="30000" dirty="0" smtClean="0"/>
              <a:t>3</a:t>
            </a:r>
            <a:r>
              <a:rPr lang="en-US" dirty="0" smtClean="0"/>
              <a:t>And this is </a:t>
            </a:r>
            <a:r>
              <a:rPr lang="en-US" dirty="0" smtClean="0">
                <a:solidFill>
                  <a:srgbClr val="FFFF00"/>
                </a:solidFill>
              </a:rPr>
              <a:t>the way to have eternal life—to know you</a:t>
            </a:r>
            <a:r>
              <a:rPr lang="en-US" dirty="0" smtClean="0"/>
              <a:t>, the only true God, and Jesus Christ, the one you sent to earth.</a:t>
            </a:r>
          </a:p>
          <a:p>
            <a:r>
              <a:rPr lang="en-US" dirty="0" smtClean="0"/>
              <a:t>John 5:37-38 (NLT)</a:t>
            </a:r>
            <a:r>
              <a:rPr lang="en-US" b="1" dirty="0" smtClean="0"/>
              <a:t> </a:t>
            </a:r>
            <a:r>
              <a:rPr lang="en-US" baseline="30000" dirty="0" smtClean="0"/>
              <a:t>37</a:t>
            </a:r>
            <a:r>
              <a:rPr lang="en-US" dirty="0" smtClean="0"/>
              <a:t>And </a:t>
            </a:r>
            <a:r>
              <a:rPr lang="en-US" dirty="0" smtClean="0">
                <a:solidFill>
                  <a:srgbClr val="FFFF00"/>
                </a:solidFill>
              </a:rPr>
              <a:t>the Father </a:t>
            </a:r>
            <a:r>
              <a:rPr lang="en-US" dirty="0" smtClean="0"/>
              <a:t>who sent me has testified about me himself. You have never heard his voice or seen him face to face,</a:t>
            </a:r>
            <a:r>
              <a:rPr lang="en-US" baseline="30000" dirty="0" smtClean="0"/>
              <a:t>38</a:t>
            </a:r>
            <a:r>
              <a:rPr lang="en-US" dirty="0" smtClean="0"/>
              <a:t>and you do not have </a:t>
            </a:r>
            <a:r>
              <a:rPr lang="en-US" dirty="0" smtClean="0">
                <a:solidFill>
                  <a:srgbClr val="FFFF00"/>
                </a:solidFill>
              </a:rPr>
              <a:t>his message in your hearts</a:t>
            </a:r>
            <a:r>
              <a:rPr lang="en-US" dirty="0" smtClean="0"/>
              <a:t>, because you do not believe me—the one he sent to you.</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III. Head of the Body </a:t>
            </a:r>
            <a:endParaRPr lang="en-US" dirty="0"/>
          </a:p>
        </p:txBody>
      </p:sp>
      <p:sp>
        <p:nvSpPr>
          <p:cNvPr id="3" name="Content Placeholder 2"/>
          <p:cNvSpPr>
            <a:spLocks noGrp="1"/>
          </p:cNvSpPr>
          <p:nvPr>
            <p:ph idx="1"/>
          </p:nvPr>
        </p:nvSpPr>
        <p:spPr/>
        <p:txBody>
          <a:bodyPr/>
          <a:lstStyle/>
          <a:p>
            <a:endParaRPr lang="en-US" dirty="0" smtClean="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IV. </a:t>
            </a:r>
            <a:endParaRPr lang="en-US" sz="3600" dirty="0"/>
          </a:p>
        </p:txBody>
      </p:sp>
      <p:sp>
        <p:nvSpPr>
          <p:cNvPr id="3" name="Content Placeholder 2"/>
          <p:cNvSpPr>
            <a:spLocks noGrp="1"/>
          </p:cNvSpPr>
          <p:nvPr>
            <p:ph idx="1"/>
          </p:nvPr>
        </p:nvSpPr>
        <p:spPr/>
        <p:txBody>
          <a:bodyPr/>
          <a:lstStyle/>
          <a:p>
            <a:endParaRPr lang="en-US" dirty="0" smtClean="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a:bodyPr>
          <a:lstStyle/>
          <a:p>
            <a:r>
              <a:rPr lang="en-US" dirty="0" smtClean="0"/>
              <a:t>Hebrews 1:1 - 3 (NASB)</a:t>
            </a:r>
            <a:r>
              <a:rPr lang="en-US" b="1" dirty="0" smtClean="0"/>
              <a:t> </a:t>
            </a:r>
            <a:r>
              <a:rPr lang="en-US" baseline="30000" dirty="0" smtClean="0"/>
              <a:t>1</a:t>
            </a:r>
            <a:r>
              <a:rPr lang="en-US" dirty="0" smtClean="0"/>
              <a:t>God, after He spoke long ago to the fathers in the prophets in many portions and in many ways,  </a:t>
            </a:r>
            <a:r>
              <a:rPr lang="en-US" baseline="30000" dirty="0" smtClean="0"/>
              <a:t>2</a:t>
            </a:r>
            <a:r>
              <a:rPr lang="en-US" dirty="0" smtClean="0"/>
              <a:t>in these last days </a:t>
            </a:r>
            <a:r>
              <a:rPr lang="en-US" dirty="0" smtClean="0">
                <a:solidFill>
                  <a:srgbClr val="FFFF00"/>
                </a:solidFill>
              </a:rPr>
              <a:t>has spoken to us in His Son</a:t>
            </a:r>
            <a:r>
              <a:rPr lang="en-US" dirty="0" smtClean="0"/>
              <a:t>, whom He appointed heir of all things, through whom also He made the world.  </a:t>
            </a:r>
            <a:r>
              <a:rPr lang="en-US" baseline="30000" dirty="0" smtClean="0"/>
              <a:t>3</a:t>
            </a:r>
            <a:r>
              <a:rPr lang="en-US" dirty="0" smtClean="0"/>
              <a:t>And He is the radiance of His glory and </a:t>
            </a:r>
            <a:r>
              <a:rPr lang="en-US" dirty="0" smtClean="0">
                <a:solidFill>
                  <a:srgbClr val="FFFF00"/>
                </a:solidFill>
              </a:rPr>
              <a:t>the exact representation of His nature</a:t>
            </a:r>
            <a:r>
              <a:rPr lang="en-US" dirty="0" smtClean="0"/>
              <a:t>, and upholds all things by the word of His power. When He had made purification of sins, He sat down at the right hand of the Majesty on high,  </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Knowing God As Father</a:t>
            </a:r>
            <a:endParaRPr lang="en-US" dirty="0"/>
          </a:p>
        </p:txBody>
      </p:sp>
      <p:sp>
        <p:nvSpPr>
          <p:cNvPr id="6" name="Title 1"/>
          <p:cNvSpPr txBox="1">
            <a:spLocks/>
          </p:cNvSpPr>
          <p:nvPr/>
        </p:nvSpPr>
        <p:spPr>
          <a:xfrm>
            <a:off x="609600" y="363537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j-lt"/>
                <a:ea typeface="+mj-ea"/>
                <a:cs typeface="+mj-cs"/>
              </a:rPr>
              <a:t>Knowing</a:t>
            </a:r>
            <a:r>
              <a:rPr kumimoji="0" lang="en-US" sz="3200" b="0" i="0" u="none" strike="noStrike" kern="1200" cap="none" spc="0" normalizeH="0" noProof="0" dirty="0" smtClean="0">
                <a:ln>
                  <a:noFill/>
                </a:ln>
                <a:solidFill>
                  <a:schemeClr val="tx1"/>
                </a:solidFill>
                <a:effectLst>
                  <a:outerShdw blurRad="50800" dist="50800" dir="5400000" algn="ctr" rotWithShape="0">
                    <a:schemeClr val="bg1"/>
                  </a:outerShdw>
                </a:effectLst>
                <a:uLnTx/>
                <a:uFillTx/>
                <a:latin typeface="+mj-lt"/>
                <a:ea typeface="+mj-ea"/>
                <a:cs typeface="+mj-cs"/>
              </a:rPr>
              <a:t> God Through Jesus </a:t>
            </a:r>
            <a:r>
              <a:rPr kumimoji="0" lang="en-US" sz="32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j-lt"/>
                <a:ea typeface="+mj-ea"/>
                <a:cs typeface="+mj-cs"/>
              </a:rPr>
              <a:t>Series</a:t>
            </a:r>
            <a:endParaRPr kumimoji="0" lang="en-US" sz="32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Jesus’ frequent use of “Father”</a:t>
            </a:r>
          </a:p>
          <a:p>
            <a:pPr lvl="1"/>
            <a:r>
              <a:rPr lang="en-US" dirty="0" smtClean="0"/>
              <a:t>189 times in the gospels</a:t>
            </a:r>
          </a:p>
          <a:p>
            <a:pPr lvl="1"/>
            <a:r>
              <a:rPr lang="en-US" dirty="0" smtClean="0"/>
              <a:t>124 of those in John</a:t>
            </a:r>
          </a:p>
          <a:p>
            <a:pPr lvl="1"/>
            <a:r>
              <a:rPr lang="en-US" dirty="0" smtClean="0"/>
              <a:t>Sometimes – Our, your, my, or just Father</a:t>
            </a:r>
          </a:p>
          <a:p>
            <a:pPr lvl="1"/>
            <a:r>
              <a:rPr lang="en-US" dirty="0" smtClean="0"/>
              <a:t>Spoke to the paternal aspect of God</a:t>
            </a:r>
          </a:p>
          <a:p>
            <a:pPr lvl="1"/>
            <a:r>
              <a:rPr lang="en-US" dirty="0" smtClean="0"/>
              <a:t>Comparative with earthly father – can be both good and bad, but Jesus made distinction</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 Introduction of Father </a:t>
            </a:r>
            <a:endParaRPr lang="en-US" dirty="0"/>
          </a:p>
        </p:txBody>
      </p:sp>
      <p:sp>
        <p:nvSpPr>
          <p:cNvPr id="3" name="Content Placeholder 2"/>
          <p:cNvSpPr>
            <a:spLocks noGrp="1"/>
          </p:cNvSpPr>
          <p:nvPr>
            <p:ph idx="1"/>
          </p:nvPr>
        </p:nvSpPr>
        <p:spPr/>
        <p:txBody>
          <a:bodyPr>
            <a:normAutofit/>
          </a:bodyPr>
          <a:lstStyle/>
          <a:p>
            <a:r>
              <a:rPr lang="en-US" dirty="0" smtClean="0"/>
              <a:t>Luke 2:41-50</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pPr lvl="1"/>
            <a:r>
              <a:rPr lang="en-US" dirty="0" smtClean="0"/>
              <a:t>I must be about </a:t>
            </a:r>
            <a:r>
              <a:rPr lang="en-US" dirty="0" smtClean="0"/>
              <a:t>my </a:t>
            </a:r>
            <a:r>
              <a:rPr lang="en-US" u="sng" dirty="0" smtClean="0"/>
              <a:t>Father’s</a:t>
            </a:r>
            <a:r>
              <a:rPr lang="en-US" dirty="0" smtClean="0"/>
              <a:t> business</a:t>
            </a:r>
          </a:p>
          <a:p>
            <a:pPr lvl="1"/>
            <a:r>
              <a:rPr lang="en-US" dirty="0" smtClean="0"/>
              <a:t>They did not </a:t>
            </a:r>
            <a:r>
              <a:rPr lang="en-US" u="sng" dirty="0" smtClean="0"/>
              <a:t>understand</a:t>
            </a:r>
          </a:p>
        </p:txBody>
      </p:sp>
      <p:pic>
        <p:nvPicPr>
          <p:cNvPr id="1026" name="Picture 2"/>
          <p:cNvPicPr>
            <a:picLocks noChangeAspect="1" noChangeArrowheads="1"/>
          </p:cNvPicPr>
          <p:nvPr/>
        </p:nvPicPr>
        <p:blipFill>
          <a:blip r:embed="rId2" cstate="print"/>
          <a:srcRect/>
          <a:stretch>
            <a:fillRect/>
          </a:stretch>
        </p:blipFill>
        <p:spPr bwMode="auto">
          <a:xfrm>
            <a:off x="852013" y="1524000"/>
            <a:ext cx="7834787" cy="53149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John 5:16-18</a:t>
            </a:r>
          </a:p>
          <a:p>
            <a:pPr lvl="1"/>
            <a:r>
              <a:rPr lang="en-US" dirty="0" smtClean="0"/>
              <a:t>Leaders upset with Jesus calling God his </a:t>
            </a:r>
            <a:r>
              <a:rPr lang="en-US" u="sng" dirty="0" smtClean="0"/>
              <a:t>father</a:t>
            </a:r>
          </a:p>
          <a:p>
            <a:pPr lvl="1"/>
            <a:r>
              <a:rPr lang="en-US" dirty="0" smtClean="0"/>
              <a:t>Making himself to be </a:t>
            </a:r>
            <a:r>
              <a:rPr lang="en-US" u="sng" dirty="0" smtClean="0"/>
              <a:t>equal</a:t>
            </a:r>
            <a:r>
              <a:rPr lang="en-US" dirty="0" smtClean="0"/>
              <a:t> with God</a:t>
            </a:r>
          </a:p>
          <a:p>
            <a:pPr lvl="1"/>
            <a:r>
              <a:rPr lang="en-US" dirty="0" smtClean="0"/>
              <a:t>Philippians 2:6 - 7 </a:t>
            </a:r>
            <a:r>
              <a:rPr lang="en-US" baseline="30000" dirty="0" smtClean="0"/>
              <a:t>6</a:t>
            </a:r>
            <a:r>
              <a:rPr lang="en-US" dirty="0" smtClean="0"/>
              <a:t>Though he was God, he did not think of equality with God as something to cling to. </a:t>
            </a:r>
            <a:r>
              <a:rPr lang="en-US" baseline="30000" dirty="0" smtClean="0"/>
              <a:t>7</a:t>
            </a:r>
            <a:r>
              <a:rPr lang="en-US" dirty="0" smtClean="0"/>
              <a:t>Instead, he gave up his divine privileges; he took the humble position of a slave and was born as a human being. When he appeared in human form,</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534400" cy="6172200"/>
          </a:xfrm>
        </p:spPr>
        <p:txBody>
          <a:bodyPr/>
          <a:lstStyle/>
          <a:p>
            <a:r>
              <a:rPr lang="en-US" dirty="0" smtClean="0"/>
              <a:t>John 8:12-58 – contrast father of Jesus and father of Pharisees</a:t>
            </a:r>
          </a:p>
        </p:txBody>
      </p:sp>
      <p:pic>
        <p:nvPicPr>
          <p:cNvPr id="2050" name="Picture 2"/>
          <p:cNvPicPr>
            <a:picLocks noChangeAspect="1" noChangeArrowheads="1"/>
          </p:cNvPicPr>
          <p:nvPr/>
        </p:nvPicPr>
        <p:blipFill>
          <a:blip r:embed="rId2" cstate="print"/>
          <a:srcRect b="6757"/>
          <a:stretch>
            <a:fillRect/>
          </a:stretch>
        </p:blipFill>
        <p:spPr bwMode="auto">
          <a:xfrm>
            <a:off x="3014870" y="609600"/>
            <a:ext cx="6129130" cy="4229100"/>
          </a:xfrm>
          <a:prstGeom prst="rect">
            <a:avLst/>
          </a:prstGeom>
          <a:noFill/>
          <a:ln w="9525">
            <a:noFill/>
            <a:miter lim="800000"/>
            <a:headEnd/>
            <a:tailEnd/>
          </a:ln>
        </p:spPr>
      </p:pic>
      <p:sp>
        <p:nvSpPr>
          <p:cNvPr id="4" name="Content Placeholder 2"/>
          <p:cNvSpPr txBox="1">
            <a:spLocks/>
          </p:cNvSpPr>
          <p:nvPr/>
        </p:nvSpPr>
        <p:spPr>
          <a:xfrm>
            <a:off x="152400" y="4724400"/>
            <a:ext cx="8534400" cy="6172200"/>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8:38 – telling what I saw with my father – you are following the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advice</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of your father</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8:41 –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imitating</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your real father</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8:44 – children of your father the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devil</a:t>
            </a:r>
            <a:endParaRPr kumimoji="0" lang="en-US" sz="2800" b="0" i="0" u="sng"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7273</TotalTime>
  <Words>512</Words>
  <Application>Microsoft Office PowerPoint</Application>
  <PresentationFormat>On-screen Show (4:3)</PresentationFormat>
  <Paragraphs>41</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Slide 2</vt:lpstr>
      <vt:lpstr>Slide 3</vt:lpstr>
      <vt:lpstr>Knowing God As Father</vt:lpstr>
      <vt:lpstr>Slide 5</vt:lpstr>
      <vt:lpstr>I. Introduction of Father </vt:lpstr>
      <vt:lpstr>Slide 7</vt:lpstr>
      <vt:lpstr>Slide 8</vt:lpstr>
      <vt:lpstr>Slide 9</vt:lpstr>
      <vt:lpstr>II. Paternal Father  </vt:lpstr>
      <vt:lpstr>Slide 11</vt:lpstr>
      <vt:lpstr>Slide 12</vt:lpstr>
      <vt:lpstr>Slide 13</vt:lpstr>
      <vt:lpstr>Slide 14</vt:lpstr>
      <vt:lpstr>Slide 15</vt:lpstr>
      <vt:lpstr>Slide 16</vt:lpstr>
      <vt:lpstr>Slide 17</vt:lpstr>
      <vt:lpstr>Slide 18</vt:lpstr>
      <vt:lpstr>Slide 19</vt:lpstr>
      <vt:lpstr>Slide 20</vt:lpstr>
      <vt:lpstr>III. Head of the Body </vt:lpstr>
      <vt:lpstr>Slide 22</vt:lpstr>
      <vt:lpstr>Slide 23</vt:lpstr>
      <vt:lpstr>IV. </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Langworthy</dc:creator>
  <cp:lastModifiedBy>Roger Langworthy</cp:lastModifiedBy>
  <cp:revision>145</cp:revision>
  <dcterms:created xsi:type="dcterms:W3CDTF">2010-04-18T00:31:04Z</dcterms:created>
  <dcterms:modified xsi:type="dcterms:W3CDTF">2011-05-29T02:03:36Z</dcterms:modified>
</cp:coreProperties>
</file>