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2" r:id="rId2"/>
    <p:sldId id="256" r:id="rId3"/>
    <p:sldId id="263" r:id="rId4"/>
    <p:sldId id="257" r:id="rId5"/>
    <p:sldId id="292" r:id="rId6"/>
    <p:sldId id="293" r:id="rId7"/>
    <p:sldId id="265" r:id="rId8"/>
    <p:sldId id="266" r:id="rId9"/>
    <p:sldId id="267" r:id="rId10"/>
    <p:sldId id="268" r:id="rId11"/>
    <p:sldId id="269" r:id="rId12"/>
    <p:sldId id="295" r:id="rId13"/>
    <p:sldId id="296" r:id="rId14"/>
    <p:sldId id="297" r:id="rId15"/>
    <p:sldId id="270" r:id="rId16"/>
    <p:sldId id="284" r:id="rId17"/>
    <p:sldId id="285" r:id="rId18"/>
    <p:sldId id="286" r:id="rId19"/>
    <p:sldId id="287" r:id="rId20"/>
    <p:sldId id="288" r:id="rId21"/>
    <p:sldId id="258" r:id="rId22"/>
    <p:sldId id="271" r:id="rId23"/>
    <p:sldId id="301" r:id="rId24"/>
    <p:sldId id="299" r:id="rId25"/>
    <p:sldId id="298" r:id="rId26"/>
    <p:sldId id="300" r:id="rId27"/>
    <p:sldId id="289" r:id="rId28"/>
    <p:sldId id="272" r:id="rId29"/>
    <p:sldId id="259" r:id="rId30"/>
    <p:sldId id="275" r:id="rId31"/>
    <p:sldId id="260" r:id="rId32"/>
    <p:sldId id="279" r:id="rId33"/>
    <p:sldId id="290" r:id="rId34"/>
    <p:sldId id="280" r:id="rId35"/>
    <p:sldId id="281" r:id="rId36"/>
    <p:sldId id="282" r:id="rId37"/>
    <p:sldId id="2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48" y="1492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F9EA7F-35D3-41AA-9A87-DCAB2A02B66D}" type="datetimeFigureOut">
              <a:rPr lang="en-US" smtClean="0"/>
              <a:pPr/>
              <a:t>8/29/2010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E92A6-8206-45FD-927F-9242EEBFDF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C64483C-FD9E-456E-B0C8-630815AB623E}" type="slidenum">
              <a:rPr lang="en-US"/>
              <a:pPr/>
              <a:t>12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89EDC9D-13AE-4859-99ED-6CADEA0DE901}" type="slidenum">
              <a:rPr lang="en-US"/>
              <a:pPr/>
              <a:t>13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3CEC4AB-37D7-467C-AFC9-09DE274C32E3}"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8/29/2010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8/29/2010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8/29/2010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8/29/2010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
        <p:nvSpPr>
          <p:cNvPr id="7" name="Rectangle 6"/>
          <p:cNvSpPr/>
          <p:nvPr userDrawn="1"/>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8/29/2010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8/29/2010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8/29/2010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8/29/2010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8/29/2010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8/29/2010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8/29/2010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8/29/2010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0.wmf"/><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1.wmf"/><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file:///C:\WINDOWS\Temporary%20Internet%20Files\OLK6266\Logo%20Final%20Draft%20jpg.jp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5181600" cy="6172200"/>
          </a:xfrm>
        </p:spPr>
        <p:txBody>
          <a:bodyPr>
            <a:normAutofit/>
          </a:bodyPr>
          <a:lstStyle/>
          <a:p>
            <a:r>
              <a:rPr lang="en-US" dirty="0" smtClean="0"/>
              <a:t>The Salvation of Man</a:t>
            </a:r>
          </a:p>
          <a:p>
            <a:pPr lvl="1"/>
            <a:r>
              <a:rPr lang="en-US" dirty="0" smtClean="0"/>
              <a:t>On the cross, Jesus became the sin sacrifice for man paying the price for salvation</a:t>
            </a:r>
          </a:p>
          <a:p>
            <a:pPr lvl="1"/>
            <a:r>
              <a:rPr lang="en-US" dirty="0" smtClean="0"/>
              <a:t>By grace we are saved through faith</a:t>
            </a:r>
          </a:p>
          <a:p>
            <a:pPr lvl="1"/>
            <a:r>
              <a:rPr lang="en-US" dirty="0" smtClean="0"/>
              <a:t>The evidence of salvation</a:t>
            </a:r>
          </a:p>
          <a:p>
            <a:pPr lvl="2"/>
            <a:r>
              <a:rPr lang="en-US" dirty="0" smtClean="0"/>
              <a:t>The inward witness of the Holy Spirit</a:t>
            </a:r>
          </a:p>
          <a:p>
            <a:pPr lvl="2"/>
            <a:r>
              <a:rPr lang="en-US" dirty="0" smtClean="0"/>
              <a:t>The fruit of repentance</a:t>
            </a:r>
          </a:p>
          <a:p>
            <a:pPr lvl="2"/>
            <a:r>
              <a:rPr lang="en-US" dirty="0" smtClean="0"/>
              <a:t>Works that follow real faith</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362467" y="762000"/>
            <a:ext cx="3781532"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Water Baptism</a:t>
            </a:r>
          </a:p>
          <a:p>
            <a:pPr lvl="1"/>
            <a:r>
              <a:rPr lang="en-US" dirty="0" smtClean="0"/>
              <a:t>An outward expression of an inward experience of the grace of God</a:t>
            </a:r>
          </a:p>
          <a:p>
            <a:pPr lvl="1"/>
            <a:r>
              <a:rPr lang="en-US" dirty="0" smtClean="0"/>
              <a:t>Believers Baptism – following conversion</a:t>
            </a:r>
          </a:p>
          <a:p>
            <a:pPr lvl="1"/>
            <a:r>
              <a:rPr lang="en-US" dirty="0" smtClean="0"/>
              <a:t>Mode – immersion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b="44426"/>
          <a:stretch>
            <a:fillRect/>
          </a:stretch>
        </p:blipFill>
        <p:spPr bwMode="auto">
          <a:xfrm>
            <a:off x="0" y="0"/>
            <a:ext cx="9144000" cy="6858000"/>
          </a:xfrm>
          <a:prstGeom prst="rect">
            <a:avLst/>
          </a:prstGeom>
          <a:noFill/>
          <a:ln w="9525">
            <a:noFill/>
            <a:miter lim="800000"/>
            <a:headEnd/>
            <a:tailEnd/>
          </a:ln>
        </p:spPr>
      </p:pic>
      <p:sp>
        <p:nvSpPr>
          <p:cNvPr id="13315" name="Rectangle 3"/>
          <p:cNvSpPr>
            <a:spLocks noChangeArrowheads="1"/>
          </p:cNvSpPr>
          <p:nvPr/>
        </p:nvSpPr>
        <p:spPr bwMode="auto">
          <a:xfrm>
            <a:off x="0" y="4191000"/>
            <a:ext cx="9144000" cy="2667000"/>
          </a:xfrm>
          <a:prstGeom prst="rect">
            <a:avLst/>
          </a:prstGeom>
          <a:solidFill>
            <a:srgbClr val="993300"/>
          </a:solidFill>
          <a:ln w="9525">
            <a:noFill/>
            <a:miter lim="800000"/>
            <a:headEnd/>
            <a:tailEnd/>
          </a:ln>
        </p:spPr>
        <p:txBody>
          <a:bodyPr wrap="none" anchor="ctr"/>
          <a:lstStyle/>
          <a:p>
            <a:endParaRPr lang="en-US"/>
          </a:p>
        </p:txBody>
      </p:sp>
      <p:pic>
        <p:nvPicPr>
          <p:cNvPr id="13316" name="Picture 4"/>
          <p:cNvPicPr>
            <a:picLocks noChangeAspect="1" noChangeArrowheads="1"/>
          </p:cNvPicPr>
          <p:nvPr/>
        </p:nvPicPr>
        <p:blipFill>
          <a:blip r:embed="rId4" cstate="print"/>
          <a:srcRect l="62549"/>
          <a:stretch>
            <a:fillRect/>
          </a:stretch>
        </p:blipFill>
        <p:spPr bwMode="auto">
          <a:xfrm>
            <a:off x="6418263" y="228600"/>
            <a:ext cx="1231900" cy="4038600"/>
          </a:xfrm>
          <a:prstGeom prst="rect">
            <a:avLst/>
          </a:prstGeom>
          <a:noFill/>
          <a:ln w="9525">
            <a:noFill/>
            <a:miter lim="800000"/>
            <a:headEnd/>
            <a:tailEnd/>
          </a:ln>
        </p:spPr>
      </p:pic>
      <p:pic>
        <p:nvPicPr>
          <p:cNvPr id="13317" name="Picture 5"/>
          <p:cNvPicPr>
            <a:picLocks noChangeAspect="1" noChangeArrowheads="1"/>
          </p:cNvPicPr>
          <p:nvPr/>
        </p:nvPicPr>
        <p:blipFill>
          <a:blip r:embed="rId5" cstate="print"/>
          <a:srcRect l="54652"/>
          <a:stretch>
            <a:fillRect/>
          </a:stretch>
        </p:blipFill>
        <p:spPr bwMode="auto">
          <a:xfrm>
            <a:off x="5562600" y="609600"/>
            <a:ext cx="1263650" cy="3719513"/>
          </a:xfrm>
          <a:prstGeom prst="rect">
            <a:avLst/>
          </a:prstGeom>
          <a:noFill/>
          <a:ln w="9525">
            <a:noFill/>
            <a:miter lim="800000"/>
            <a:headEnd/>
            <a:tailEnd/>
          </a:ln>
        </p:spPr>
      </p:pic>
      <p:sp>
        <p:nvSpPr>
          <p:cNvPr id="187399" name="Rectangle 7"/>
          <p:cNvSpPr>
            <a:spLocks noChangeArrowheads="1"/>
          </p:cNvSpPr>
          <p:nvPr/>
        </p:nvSpPr>
        <p:spPr bwMode="auto">
          <a:xfrm>
            <a:off x="381000" y="685800"/>
            <a:ext cx="7696200" cy="5410200"/>
          </a:xfrm>
          <a:prstGeom prst="rect">
            <a:avLst/>
          </a:prstGeom>
          <a:noFill/>
          <a:ln w="9525">
            <a:noFill/>
            <a:miter lim="800000"/>
            <a:headEnd/>
            <a:tailEnd/>
          </a:ln>
          <a:effectLst>
            <a:outerShdw dist="35921" dir="2700000" algn="ctr" rotWithShape="0">
              <a:schemeClr val="bg2"/>
            </a:outerShdw>
          </a:effectLst>
        </p:spPr>
        <p:txBody>
          <a:bodyPr/>
          <a:lstStyle/>
          <a:p>
            <a:pPr marL="742950" lvl="1" indent="-285750">
              <a:spcBef>
                <a:spcPct val="20000"/>
              </a:spcBef>
              <a:buFont typeface="Wingdings" pitchFamily="2" charset="2"/>
              <a:buChar char="w"/>
              <a:defRPr/>
            </a:pPr>
            <a:r>
              <a:rPr lang="en-US" sz="2800">
                <a:effectLst>
                  <a:outerShdw blurRad="38100" dist="38100" dir="2700000" algn="tl">
                    <a:srgbClr val="000000"/>
                  </a:outerShdw>
                </a:effectLst>
                <a:latin typeface="Arial Unicode MS" pitchFamily="34" charset="-128"/>
              </a:rPr>
              <a:t>baptized into Jesus death</a:t>
            </a:r>
          </a:p>
        </p:txBody>
      </p:sp>
      <p:pic>
        <p:nvPicPr>
          <p:cNvPr id="187411" name="Picture 19"/>
          <p:cNvPicPr>
            <a:picLocks noChangeAspect="1" noChangeArrowheads="1"/>
          </p:cNvPicPr>
          <p:nvPr/>
        </p:nvPicPr>
        <p:blipFill>
          <a:blip r:embed="rId6" cstate="print"/>
          <a:srcRect/>
          <a:stretch>
            <a:fillRect/>
          </a:stretch>
        </p:blipFill>
        <p:spPr bwMode="auto">
          <a:xfrm flipH="1">
            <a:off x="8915400" y="2895600"/>
            <a:ext cx="1012825" cy="6588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6059 0.00185 C -0.08472 0.00323 -0.09323 -0.00417 -0.1066 0.01456 C -0.10833 0.0215 -0.10868 0.02913 -0.11128 0.0356 C -0.11302 0.04023 -0.11614 0.04023 -0.11927 0.04208 C -0.12725 0.0467 -0.13489 0.04878 -0.14305 0.05248 C -0.14982 0.04948 -0.14948 0.04624 -0.15416 0.03976 C -0.15816 0.02358 -0.15625 0.01988 -0.1684 0.01456 C -0.16944 0.01317 -0.17014 0.01063 -0.1717 0.01017 C -0.17326 0.00971 -0.17482 0.01179 -0.17639 0.01248 C -0.18455 0.01618 -0.19462 0.02289 -0.20347 0.02289 " pathEditMode="relative" ptsTypes="fffffffffA">
                                      <p:cBhvr>
                                        <p:cTn id="6" dur="2000" fill="hold"/>
                                        <p:tgtEl>
                                          <p:spTgt spid="1874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b="44426"/>
          <a:stretch>
            <a:fillRect/>
          </a:stretch>
        </p:blipFill>
        <p:spPr bwMode="auto">
          <a:xfrm>
            <a:off x="0" y="0"/>
            <a:ext cx="9144000" cy="6858000"/>
          </a:xfrm>
          <a:prstGeom prst="rect">
            <a:avLst/>
          </a:prstGeom>
          <a:noFill/>
          <a:ln w="9525">
            <a:noFill/>
            <a:miter lim="800000"/>
            <a:headEnd/>
            <a:tailEnd/>
          </a:ln>
        </p:spPr>
      </p:pic>
      <p:sp>
        <p:nvSpPr>
          <p:cNvPr id="14339" name="Rectangle 3"/>
          <p:cNvSpPr>
            <a:spLocks noChangeArrowheads="1"/>
          </p:cNvSpPr>
          <p:nvPr/>
        </p:nvSpPr>
        <p:spPr bwMode="auto">
          <a:xfrm>
            <a:off x="0" y="4191000"/>
            <a:ext cx="9144000" cy="2667000"/>
          </a:xfrm>
          <a:prstGeom prst="rect">
            <a:avLst/>
          </a:prstGeom>
          <a:solidFill>
            <a:srgbClr val="993300"/>
          </a:solidFill>
          <a:ln w="9525">
            <a:noFill/>
            <a:miter lim="800000"/>
            <a:headEnd/>
            <a:tailEnd/>
          </a:ln>
        </p:spPr>
        <p:txBody>
          <a:bodyPr wrap="none" anchor="ctr"/>
          <a:lstStyle/>
          <a:p>
            <a:endParaRPr lang="en-US"/>
          </a:p>
        </p:txBody>
      </p:sp>
      <p:pic>
        <p:nvPicPr>
          <p:cNvPr id="14340" name="Picture 4"/>
          <p:cNvPicPr>
            <a:picLocks noChangeAspect="1" noChangeArrowheads="1"/>
          </p:cNvPicPr>
          <p:nvPr/>
        </p:nvPicPr>
        <p:blipFill>
          <a:blip r:embed="rId4" cstate="print"/>
          <a:srcRect/>
          <a:stretch>
            <a:fillRect/>
          </a:stretch>
        </p:blipFill>
        <p:spPr bwMode="auto">
          <a:xfrm>
            <a:off x="990600" y="1905000"/>
            <a:ext cx="4076700" cy="1417638"/>
          </a:xfrm>
          <a:prstGeom prst="rect">
            <a:avLst/>
          </a:prstGeom>
          <a:noFill/>
          <a:ln w="9525">
            <a:noFill/>
            <a:miter lim="800000"/>
            <a:headEnd/>
            <a:tailEnd/>
          </a:ln>
        </p:spPr>
      </p:pic>
      <p:pic>
        <p:nvPicPr>
          <p:cNvPr id="14341" name="Picture 5"/>
          <p:cNvPicPr>
            <a:picLocks noChangeAspect="1" noChangeArrowheads="1"/>
          </p:cNvPicPr>
          <p:nvPr/>
        </p:nvPicPr>
        <p:blipFill>
          <a:blip r:embed="rId5" cstate="print"/>
          <a:srcRect l="62549" b="31580"/>
          <a:stretch>
            <a:fillRect/>
          </a:stretch>
        </p:blipFill>
        <p:spPr bwMode="auto">
          <a:xfrm>
            <a:off x="4953000" y="1219200"/>
            <a:ext cx="1323975" cy="2971800"/>
          </a:xfrm>
          <a:prstGeom prst="rect">
            <a:avLst/>
          </a:prstGeom>
          <a:noFill/>
          <a:ln w="9525">
            <a:noFill/>
            <a:miter lim="800000"/>
            <a:headEnd/>
            <a:tailEnd/>
          </a:ln>
        </p:spPr>
      </p:pic>
      <p:pic>
        <p:nvPicPr>
          <p:cNvPr id="14342" name="Picture 6"/>
          <p:cNvPicPr>
            <a:picLocks noChangeAspect="1" noChangeArrowheads="1"/>
          </p:cNvPicPr>
          <p:nvPr/>
        </p:nvPicPr>
        <p:blipFill>
          <a:blip r:embed="rId6" cstate="print"/>
          <a:srcRect l="69879" b="51570"/>
          <a:stretch>
            <a:fillRect/>
          </a:stretch>
        </p:blipFill>
        <p:spPr bwMode="auto">
          <a:xfrm>
            <a:off x="5867400" y="3200400"/>
            <a:ext cx="1676400" cy="1206500"/>
          </a:xfrm>
          <a:prstGeom prst="rect">
            <a:avLst/>
          </a:prstGeom>
          <a:noFill/>
          <a:ln w="9525">
            <a:noFill/>
            <a:miter lim="800000"/>
            <a:headEnd/>
            <a:tailEnd/>
          </a:ln>
        </p:spPr>
      </p:pic>
      <p:sp>
        <p:nvSpPr>
          <p:cNvPr id="188424" name="Rectangle 8"/>
          <p:cNvSpPr>
            <a:spLocks noChangeArrowheads="1"/>
          </p:cNvSpPr>
          <p:nvPr/>
        </p:nvSpPr>
        <p:spPr bwMode="auto">
          <a:xfrm>
            <a:off x="0" y="152400"/>
            <a:ext cx="7696200" cy="5410200"/>
          </a:xfrm>
          <a:prstGeom prst="rect">
            <a:avLst/>
          </a:prstGeom>
          <a:noFill/>
          <a:ln w="9525">
            <a:noFill/>
            <a:miter lim="800000"/>
            <a:headEnd/>
            <a:tailEnd/>
          </a:ln>
          <a:effectLst>
            <a:outerShdw dist="35921" dir="2700000" algn="ctr" rotWithShape="0">
              <a:schemeClr val="bg2"/>
            </a:outerShdw>
          </a:effectLst>
        </p:spPr>
        <p:txBody>
          <a:bodyPr/>
          <a:lstStyle/>
          <a:p>
            <a:pPr marL="742950" lvl="1" indent="-285750">
              <a:spcBef>
                <a:spcPct val="20000"/>
              </a:spcBef>
              <a:buFont typeface="Wingdings" pitchFamily="2" charset="2"/>
              <a:buChar char="w"/>
              <a:defRPr/>
            </a:pPr>
            <a:r>
              <a:rPr lang="en-US" sz="2800">
                <a:effectLst>
                  <a:outerShdw blurRad="38100" dist="38100" dir="2700000" algn="tl">
                    <a:srgbClr val="000000"/>
                  </a:outerShdw>
                </a:effectLst>
                <a:latin typeface="Arial Unicode MS" pitchFamily="34" charset="-128"/>
              </a:rPr>
              <a:t>buried with him in baptism</a:t>
            </a:r>
          </a:p>
          <a:p>
            <a:pPr marL="742950" lvl="1" indent="-285750">
              <a:spcBef>
                <a:spcPct val="20000"/>
              </a:spcBef>
              <a:buFont typeface="Wingdings" pitchFamily="2" charset="2"/>
              <a:buChar char="w"/>
              <a:defRPr/>
            </a:pPr>
            <a:r>
              <a:rPr lang="en-US" sz="2800">
                <a:effectLst>
                  <a:outerShdw blurRad="38100" dist="38100" dir="2700000" algn="tl">
                    <a:srgbClr val="000000"/>
                  </a:outerShdw>
                </a:effectLst>
                <a:latin typeface="Arial Unicode MS" pitchFamily="34" charset="-128"/>
              </a:rPr>
              <a:t>united with him in the likeness of his death</a:t>
            </a:r>
          </a:p>
        </p:txBody>
      </p:sp>
      <p:pic>
        <p:nvPicPr>
          <p:cNvPr id="188441" name="Picture 25"/>
          <p:cNvPicPr>
            <a:picLocks noChangeAspect="1" noChangeArrowheads="1"/>
          </p:cNvPicPr>
          <p:nvPr/>
        </p:nvPicPr>
        <p:blipFill>
          <a:blip r:embed="rId7" cstate="print"/>
          <a:srcRect/>
          <a:stretch>
            <a:fillRect/>
          </a:stretch>
        </p:blipFill>
        <p:spPr bwMode="auto">
          <a:xfrm flipH="1">
            <a:off x="6019800" y="3352800"/>
            <a:ext cx="1012825" cy="6588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6459 0.00509 C -0.06719 0.00139 -0.06858 -0.00138 -0.0724 -0.00346 C -0.07553 -0.00531 -0.08195 -0.00763 -0.08195 -0.00763 C -0.08612 -0.00624 -0.0915 -0.00739 -0.09462 -0.00346 C -0.09809 0.00093 -0.10122 0.00671 -0.10573 0.00925 C -0.10886 0.0111 -0.11528 0.01342 -0.11528 0.01342 C -0.11945 0.01226 -0.125 0.01226 -0.12796 0.00717 C -0.13403 -0.00323 -0.12396 0.00301 -0.13438 -0.00138 C -0.1375 -0.01387 -0.13594 -0.01456 -0.15504 -0.00554 C -0.15851 -0.00393 -0.16285 0.00509 -0.16285 0.00509 C -0.16407 0.00948 -0.16667 0.02844 -0.16771 0.03029 C -0.16875 0.03191 -0.17084 0.03029 -0.1724 0.03029 " pathEditMode="relative" ptsTypes="fffffffffffA">
                                      <p:cBhvr>
                                        <p:cTn id="6" dur="2000" fill="hold"/>
                                        <p:tgtEl>
                                          <p:spTgt spid="18844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b="44426"/>
          <a:stretch>
            <a:fillRect/>
          </a:stretch>
        </p:blipFill>
        <p:spPr bwMode="auto">
          <a:xfrm>
            <a:off x="0" y="0"/>
            <a:ext cx="9144000" cy="6858000"/>
          </a:xfrm>
          <a:prstGeom prst="rect">
            <a:avLst/>
          </a:prstGeom>
          <a:noFill/>
          <a:ln w="9525">
            <a:noFill/>
            <a:miter lim="800000"/>
            <a:headEnd/>
            <a:tailEnd/>
          </a:ln>
        </p:spPr>
      </p:pic>
      <p:sp>
        <p:nvSpPr>
          <p:cNvPr id="15363" name="Rectangle 3"/>
          <p:cNvSpPr>
            <a:spLocks noChangeArrowheads="1"/>
          </p:cNvSpPr>
          <p:nvPr/>
        </p:nvSpPr>
        <p:spPr bwMode="auto">
          <a:xfrm>
            <a:off x="0" y="4191000"/>
            <a:ext cx="9144000" cy="2667000"/>
          </a:xfrm>
          <a:prstGeom prst="rect">
            <a:avLst/>
          </a:prstGeom>
          <a:solidFill>
            <a:srgbClr val="993300"/>
          </a:solidFill>
          <a:ln w="9525">
            <a:noFill/>
            <a:miter lim="800000"/>
            <a:headEnd/>
            <a:tailEnd/>
          </a:ln>
        </p:spPr>
        <p:txBody>
          <a:bodyPr wrap="none" anchor="ctr"/>
          <a:lstStyle/>
          <a:p>
            <a:endParaRPr lang="en-US"/>
          </a:p>
        </p:txBody>
      </p:sp>
      <p:pic>
        <p:nvPicPr>
          <p:cNvPr id="15364" name="Picture 4"/>
          <p:cNvPicPr>
            <a:picLocks noChangeAspect="1" noChangeArrowheads="1"/>
          </p:cNvPicPr>
          <p:nvPr/>
        </p:nvPicPr>
        <p:blipFill>
          <a:blip r:embed="rId4" cstate="print"/>
          <a:srcRect l="62549"/>
          <a:stretch>
            <a:fillRect/>
          </a:stretch>
        </p:blipFill>
        <p:spPr bwMode="auto">
          <a:xfrm>
            <a:off x="6418263" y="228600"/>
            <a:ext cx="1231900" cy="4038600"/>
          </a:xfrm>
          <a:prstGeom prst="rect">
            <a:avLst/>
          </a:prstGeom>
          <a:noFill/>
          <a:ln w="9525">
            <a:noFill/>
            <a:miter lim="800000"/>
            <a:headEnd/>
            <a:tailEnd/>
          </a:ln>
        </p:spPr>
      </p:pic>
      <p:pic>
        <p:nvPicPr>
          <p:cNvPr id="15365" name="Picture 5"/>
          <p:cNvPicPr>
            <a:picLocks noChangeAspect="1" noChangeArrowheads="1"/>
          </p:cNvPicPr>
          <p:nvPr/>
        </p:nvPicPr>
        <p:blipFill>
          <a:blip r:embed="rId5" cstate="print"/>
          <a:srcRect l="54652"/>
          <a:stretch>
            <a:fillRect/>
          </a:stretch>
        </p:blipFill>
        <p:spPr bwMode="auto">
          <a:xfrm>
            <a:off x="5562600" y="609600"/>
            <a:ext cx="1263650" cy="3719513"/>
          </a:xfrm>
          <a:prstGeom prst="rect">
            <a:avLst/>
          </a:prstGeom>
          <a:noFill/>
          <a:ln w="9525">
            <a:noFill/>
            <a:miter lim="800000"/>
            <a:headEnd/>
            <a:tailEnd/>
          </a:ln>
        </p:spPr>
      </p:pic>
      <p:pic>
        <p:nvPicPr>
          <p:cNvPr id="15366" name="Picture 6"/>
          <p:cNvPicPr>
            <a:picLocks noChangeAspect="1" noChangeArrowheads="1"/>
          </p:cNvPicPr>
          <p:nvPr/>
        </p:nvPicPr>
        <p:blipFill>
          <a:blip r:embed="rId5" cstate="print"/>
          <a:srcRect l="54652" r="37810" b="88702"/>
          <a:stretch>
            <a:fillRect/>
          </a:stretch>
        </p:blipFill>
        <p:spPr bwMode="auto">
          <a:xfrm>
            <a:off x="5486400" y="685800"/>
            <a:ext cx="304800" cy="609600"/>
          </a:xfrm>
          <a:prstGeom prst="rect">
            <a:avLst/>
          </a:prstGeom>
          <a:noFill/>
          <a:ln w="9525">
            <a:noFill/>
            <a:miter lim="800000"/>
            <a:headEnd/>
            <a:tailEnd/>
          </a:ln>
        </p:spPr>
      </p:pic>
      <p:pic>
        <p:nvPicPr>
          <p:cNvPr id="15367" name="Picture 7"/>
          <p:cNvPicPr>
            <a:picLocks noChangeAspect="1" noChangeArrowheads="1"/>
          </p:cNvPicPr>
          <p:nvPr/>
        </p:nvPicPr>
        <p:blipFill>
          <a:blip r:embed="rId5" cstate="print"/>
          <a:srcRect l="54652" r="37810" b="88702"/>
          <a:stretch>
            <a:fillRect/>
          </a:stretch>
        </p:blipFill>
        <p:spPr bwMode="auto">
          <a:xfrm>
            <a:off x="6019800" y="1143000"/>
            <a:ext cx="304800" cy="609600"/>
          </a:xfrm>
          <a:prstGeom prst="rect">
            <a:avLst/>
          </a:prstGeom>
          <a:noFill/>
          <a:ln w="9525">
            <a:noFill/>
            <a:miter lim="800000"/>
            <a:headEnd/>
            <a:tailEnd/>
          </a:ln>
        </p:spPr>
      </p:pic>
      <p:pic>
        <p:nvPicPr>
          <p:cNvPr id="15368" name="Picture 8"/>
          <p:cNvPicPr>
            <a:picLocks noChangeAspect="1" noChangeArrowheads="1"/>
          </p:cNvPicPr>
          <p:nvPr/>
        </p:nvPicPr>
        <p:blipFill>
          <a:blip r:embed="rId5" cstate="print"/>
          <a:srcRect l="54652" r="37810" b="88702"/>
          <a:stretch>
            <a:fillRect/>
          </a:stretch>
        </p:blipFill>
        <p:spPr bwMode="auto">
          <a:xfrm>
            <a:off x="6324600" y="914400"/>
            <a:ext cx="304800" cy="609600"/>
          </a:xfrm>
          <a:prstGeom prst="rect">
            <a:avLst/>
          </a:prstGeom>
          <a:noFill/>
          <a:ln w="9525">
            <a:noFill/>
            <a:miter lim="800000"/>
            <a:headEnd/>
            <a:tailEnd/>
          </a:ln>
        </p:spPr>
      </p:pic>
      <p:pic>
        <p:nvPicPr>
          <p:cNvPr id="15369" name="Picture 9"/>
          <p:cNvPicPr>
            <a:picLocks noChangeAspect="1" noChangeArrowheads="1"/>
          </p:cNvPicPr>
          <p:nvPr/>
        </p:nvPicPr>
        <p:blipFill>
          <a:blip r:embed="rId5" cstate="print"/>
          <a:srcRect l="54652" r="37810" b="88702"/>
          <a:stretch>
            <a:fillRect/>
          </a:stretch>
        </p:blipFill>
        <p:spPr bwMode="auto">
          <a:xfrm>
            <a:off x="5943600" y="381000"/>
            <a:ext cx="304800" cy="609600"/>
          </a:xfrm>
          <a:prstGeom prst="rect">
            <a:avLst/>
          </a:prstGeom>
          <a:noFill/>
          <a:ln w="9525">
            <a:noFill/>
            <a:miter lim="800000"/>
            <a:headEnd/>
            <a:tailEnd/>
          </a:ln>
        </p:spPr>
      </p:pic>
      <p:pic>
        <p:nvPicPr>
          <p:cNvPr id="15370" name="Picture 10"/>
          <p:cNvPicPr>
            <a:picLocks noChangeAspect="1" noChangeArrowheads="1"/>
          </p:cNvPicPr>
          <p:nvPr/>
        </p:nvPicPr>
        <p:blipFill>
          <a:blip r:embed="rId5" cstate="print"/>
          <a:srcRect l="54652" r="37810" b="88702"/>
          <a:stretch>
            <a:fillRect/>
          </a:stretch>
        </p:blipFill>
        <p:spPr bwMode="auto">
          <a:xfrm>
            <a:off x="5486400" y="1066800"/>
            <a:ext cx="304800" cy="609600"/>
          </a:xfrm>
          <a:prstGeom prst="rect">
            <a:avLst/>
          </a:prstGeom>
          <a:noFill/>
          <a:ln w="9525">
            <a:noFill/>
            <a:miter lim="800000"/>
            <a:headEnd/>
            <a:tailEnd/>
          </a:ln>
        </p:spPr>
      </p:pic>
      <p:pic>
        <p:nvPicPr>
          <p:cNvPr id="15371" name="Picture 11"/>
          <p:cNvPicPr>
            <a:picLocks noChangeAspect="1" noChangeArrowheads="1"/>
          </p:cNvPicPr>
          <p:nvPr/>
        </p:nvPicPr>
        <p:blipFill>
          <a:blip r:embed="rId5" cstate="print"/>
          <a:srcRect l="54652" r="37810" b="88702"/>
          <a:stretch>
            <a:fillRect/>
          </a:stretch>
        </p:blipFill>
        <p:spPr bwMode="auto">
          <a:xfrm>
            <a:off x="5943600" y="685800"/>
            <a:ext cx="304800" cy="609600"/>
          </a:xfrm>
          <a:prstGeom prst="rect">
            <a:avLst/>
          </a:prstGeom>
          <a:noFill/>
          <a:ln w="9525">
            <a:noFill/>
            <a:miter lim="800000"/>
            <a:headEnd/>
            <a:tailEnd/>
          </a:ln>
        </p:spPr>
      </p:pic>
      <p:pic>
        <p:nvPicPr>
          <p:cNvPr id="15372" name="Picture 12"/>
          <p:cNvPicPr>
            <a:picLocks noChangeAspect="1" noChangeArrowheads="1"/>
          </p:cNvPicPr>
          <p:nvPr/>
        </p:nvPicPr>
        <p:blipFill>
          <a:blip r:embed="rId5" cstate="print"/>
          <a:srcRect l="54652" r="37810" b="88702"/>
          <a:stretch>
            <a:fillRect/>
          </a:stretch>
        </p:blipFill>
        <p:spPr bwMode="auto">
          <a:xfrm>
            <a:off x="6858000" y="1219200"/>
            <a:ext cx="304800" cy="609600"/>
          </a:xfrm>
          <a:prstGeom prst="rect">
            <a:avLst/>
          </a:prstGeom>
          <a:noFill/>
          <a:ln w="9525">
            <a:noFill/>
            <a:miter lim="800000"/>
            <a:headEnd/>
            <a:tailEnd/>
          </a:ln>
        </p:spPr>
      </p:pic>
      <p:pic>
        <p:nvPicPr>
          <p:cNvPr id="15373" name="Picture 13"/>
          <p:cNvPicPr>
            <a:picLocks noChangeAspect="1" noChangeArrowheads="1"/>
          </p:cNvPicPr>
          <p:nvPr/>
        </p:nvPicPr>
        <p:blipFill>
          <a:blip r:embed="rId5" cstate="print"/>
          <a:srcRect l="54652" r="37810" b="88702"/>
          <a:stretch>
            <a:fillRect/>
          </a:stretch>
        </p:blipFill>
        <p:spPr bwMode="auto">
          <a:xfrm>
            <a:off x="6858000" y="533400"/>
            <a:ext cx="304800" cy="609600"/>
          </a:xfrm>
          <a:prstGeom prst="rect">
            <a:avLst/>
          </a:prstGeom>
          <a:noFill/>
          <a:ln w="9525">
            <a:noFill/>
            <a:miter lim="800000"/>
            <a:headEnd/>
            <a:tailEnd/>
          </a:ln>
        </p:spPr>
      </p:pic>
      <p:pic>
        <p:nvPicPr>
          <p:cNvPr id="15374" name="Picture 14"/>
          <p:cNvPicPr>
            <a:picLocks noChangeAspect="1" noChangeArrowheads="1"/>
          </p:cNvPicPr>
          <p:nvPr/>
        </p:nvPicPr>
        <p:blipFill>
          <a:blip r:embed="rId5" cstate="print"/>
          <a:srcRect l="54652" r="37810" b="88702"/>
          <a:stretch>
            <a:fillRect/>
          </a:stretch>
        </p:blipFill>
        <p:spPr bwMode="auto">
          <a:xfrm>
            <a:off x="6781800" y="914400"/>
            <a:ext cx="304800" cy="609600"/>
          </a:xfrm>
          <a:prstGeom prst="rect">
            <a:avLst/>
          </a:prstGeom>
          <a:noFill/>
          <a:ln w="9525">
            <a:noFill/>
            <a:miter lim="800000"/>
            <a:headEnd/>
            <a:tailEnd/>
          </a:ln>
        </p:spPr>
      </p:pic>
      <p:pic>
        <p:nvPicPr>
          <p:cNvPr id="15375" name="Picture 15"/>
          <p:cNvPicPr>
            <a:picLocks noChangeAspect="1" noChangeArrowheads="1"/>
          </p:cNvPicPr>
          <p:nvPr/>
        </p:nvPicPr>
        <p:blipFill>
          <a:blip r:embed="rId6" cstate="print"/>
          <a:srcRect/>
          <a:stretch>
            <a:fillRect/>
          </a:stretch>
        </p:blipFill>
        <p:spPr bwMode="auto">
          <a:xfrm>
            <a:off x="7543800" y="914400"/>
            <a:ext cx="311150" cy="615950"/>
          </a:xfrm>
          <a:prstGeom prst="rect">
            <a:avLst/>
          </a:prstGeom>
          <a:noFill/>
          <a:ln w="9525">
            <a:noFill/>
            <a:miter lim="800000"/>
            <a:headEnd/>
            <a:tailEnd/>
          </a:ln>
        </p:spPr>
      </p:pic>
      <p:pic>
        <p:nvPicPr>
          <p:cNvPr id="15376" name="Picture 16"/>
          <p:cNvPicPr>
            <a:picLocks noChangeAspect="1" noChangeArrowheads="1"/>
          </p:cNvPicPr>
          <p:nvPr/>
        </p:nvPicPr>
        <p:blipFill>
          <a:blip r:embed="rId6" cstate="print"/>
          <a:srcRect/>
          <a:stretch>
            <a:fillRect/>
          </a:stretch>
        </p:blipFill>
        <p:spPr bwMode="auto">
          <a:xfrm>
            <a:off x="7543800" y="1219200"/>
            <a:ext cx="311150" cy="615950"/>
          </a:xfrm>
          <a:prstGeom prst="rect">
            <a:avLst/>
          </a:prstGeom>
          <a:noFill/>
          <a:ln w="9525">
            <a:noFill/>
            <a:miter lim="800000"/>
            <a:headEnd/>
            <a:tailEnd/>
          </a:ln>
        </p:spPr>
      </p:pic>
      <p:pic>
        <p:nvPicPr>
          <p:cNvPr id="15377" name="Picture 17"/>
          <p:cNvPicPr>
            <a:picLocks noChangeAspect="1" noChangeArrowheads="1"/>
          </p:cNvPicPr>
          <p:nvPr/>
        </p:nvPicPr>
        <p:blipFill>
          <a:blip r:embed="rId6" cstate="print"/>
          <a:srcRect/>
          <a:stretch>
            <a:fillRect/>
          </a:stretch>
        </p:blipFill>
        <p:spPr bwMode="auto">
          <a:xfrm>
            <a:off x="7467600" y="762000"/>
            <a:ext cx="311150" cy="615950"/>
          </a:xfrm>
          <a:prstGeom prst="rect">
            <a:avLst/>
          </a:prstGeom>
          <a:noFill/>
          <a:ln w="9525">
            <a:noFill/>
            <a:miter lim="800000"/>
            <a:headEnd/>
            <a:tailEnd/>
          </a:ln>
        </p:spPr>
      </p:pic>
      <p:pic>
        <p:nvPicPr>
          <p:cNvPr id="15378" name="Picture 18"/>
          <p:cNvPicPr>
            <a:picLocks noChangeAspect="1" noChangeArrowheads="1"/>
          </p:cNvPicPr>
          <p:nvPr/>
        </p:nvPicPr>
        <p:blipFill>
          <a:blip r:embed="rId6" cstate="print"/>
          <a:srcRect/>
          <a:stretch>
            <a:fillRect/>
          </a:stretch>
        </p:blipFill>
        <p:spPr bwMode="auto">
          <a:xfrm>
            <a:off x="6324600" y="533400"/>
            <a:ext cx="311150" cy="615950"/>
          </a:xfrm>
          <a:prstGeom prst="rect">
            <a:avLst/>
          </a:prstGeom>
          <a:noFill/>
          <a:ln w="9525">
            <a:noFill/>
            <a:miter lim="800000"/>
            <a:headEnd/>
            <a:tailEnd/>
          </a:ln>
        </p:spPr>
      </p:pic>
      <p:pic>
        <p:nvPicPr>
          <p:cNvPr id="15379" name="Picture 19"/>
          <p:cNvPicPr>
            <a:picLocks noChangeAspect="1" noChangeArrowheads="1"/>
          </p:cNvPicPr>
          <p:nvPr/>
        </p:nvPicPr>
        <p:blipFill>
          <a:blip r:embed="rId6" cstate="print"/>
          <a:srcRect/>
          <a:stretch>
            <a:fillRect/>
          </a:stretch>
        </p:blipFill>
        <p:spPr bwMode="auto">
          <a:xfrm>
            <a:off x="6477000" y="1371600"/>
            <a:ext cx="311150" cy="615950"/>
          </a:xfrm>
          <a:prstGeom prst="rect">
            <a:avLst/>
          </a:prstGeom>
          <a:noFill/>
          <a:ln w="9525">
            <a:noFill/>
            <a:miter lim="800000"/>
            <a:headEnd/>
            <a:tailEnd/>
          </a:ln>
        </p:spPr>
      </p:pic>
      <p:pic>
        <p:nvPicPr>
          <p:cNvPr id="15380" name="Picture 20"/>
          <p:cNvPicPr>
            <a:picLocks noChangeAspect="1" noChangeArrowheads="1"/>
          </p:cNvPicPr>
          <p:nvPr/>
        </p:nvPicPr>
        <p:blipFill>
          <a:blip r:embed="rId6" cstate="print"/>
          <a:srcRect/>
          <a:stretch>
            <a:fillRect/>
          </a:stretch>
        </p:blipFill>
        <p:spPr bwMode="auto">
          <a:xfrm>
            <a:off x="6324600" y="762000"/>
            <a:ext cx="311150" cy="615950"/>
          </a:xfrm>
          <a:prstGeom prst="rect">
            <a:avLst/>
          </a:prstGeom>
          <a:noFill/>
          <a:ln w="9525">
            <a:noFill/>
            <a:miter lim="800000"/>
            <a:headEnd/>
            <a:tailEnd/>
          </a:ln>
        </p:spPr>
      </p:pic>
      <p:pic>
        <p:nvPicPr>
          <p:cNvPr id="15381" name="Picture 21"/>
          <p:cNvPicPr>
            <a:picLocks noChangeAspect="1" noChangeArrowheads="1"/>
          </p:cNvPicPr>
          <p:nvPr/>
        </p:nvPicPr>
        <p:blipFill>
          <a:blip r:embed="rId6" cstate="print"/>
          <a:srcRect/>
          <a:stretch>
            <a:fillRect/>
          </a:stretch>
        </p:blipFill>
        <p:spPr bwMode="auto">
          <a:xfrm>
            <a:off x="7162800" y="1219200"/>
            <a:ext cx="311150" cy="615950"/>
          </a:xfrm>
          <a:prstGeom prst="rect">
            <a:avLst/>
          </a:prstGeom>
          <a:noFill/>
          <a:ln w="9525">
            <a:noFill/>
            <a:miter lim="800000"/>
            <a:headEnd/>
            <a:tailEnd/>
          </a:ln>
        </p:spPr>
      </p:pic>
      <p:pic>
        <p:nvPicPr>
          <p:cNvPr id="15382" name="Picture 22"/>
          <p:cNvPicPr>
            <a:picLocks noChangeAspect="1" noChangeArrowheads="1"/>
          </p:cNvPicPr>
          <p:nvPr/>
        </p:nvPicPr>
        <p:blipFill>
          <a:blip r:embed="rId6" cstate="print"/>
          <a:srcRect/>
          <a:stretch>
            <a:fillRect/>
          </a:stretch>
        </p:blipFill>
        <p:spPr bwMode="auto">
          <a:xfrm>
            <a:off x="6324600" y="1219200"/>
            <a:ext cx="311150" cy="615950"/>
          </a:xfrm>
          <a:prstGeom prst="rect">
            <a:avLst/>
          </a:prstGeom>
          <a:noFill/>
          <a:ln w="9525">
            <a:noFill/>
            <a:miter lim="800000"/>
            <a:headEnd/>
            <a:tailEnd/>
          </a:ln>
        </p:spPr>
      </p:pic>
      <p:pic>
        <p:nvPicPr>
          <p:cNvPr id="15383" name="Picture 23"/>
          <p:cNvPicPr>
            <a:picLocks noChangeAspect="1" noChangeArrowheads="1"/>
          </p:cNvPicPr>
          <p:nvPr/>
        </p:nvPicPr>
        <p:blipFill>
          <a:blip r:embed="rId6" cstate="print"/>
          <a:srcRect/>
          <a:stretch>
            <a:fillRect/>
          </a:stretch>
        </p:blipFill>
        <p:spPr bwMode="auto">
          <a:xfrm>
            <a:off x="6172200" y="381000"/>
            <a:ext cx="311150" cy="615950"/>
          </a:xfrm>
          <a:prstGeom prst="rect">
            <a:avLst/>
          </a:prstGeom>
          <a:noFill/>
          <a:ln w="9525">
            <a:noFill/>
            <a:miter lim="800000"/>
            <a:headEnd/>
            <a:tailEnd/>
          </a:ln>
        </p:spPr>
      </p:pic>
      <p:sp>
        <p:nvSpPr>
          <p:cNvPr id="189466" name="Rectangle 26"/>
          <p:cNvSpPr>
            <a:spLocks noChangeArrowheads="1"/>
          </p:cNvSpPr>
          <p:nvPr/>
        </p:nvSpPr>
        <p:spPr bwMode="auto">
          <a:xfrm>
            <a:off x="0" y="152400"/>
            <a:ext cx="7696200" cy="5410200"/>
          </a:xfrm>
          <a:prstGeom prst="rect">
            <a:avLst/>
          </a:prstGeom>
          <a:noFill/>
          <a:ln w="9525">
            <a:noFill/>
            <a:miter lim="800000"/>
            <a:headEnd/>
            <a:tailEnd/>
          </a:ln>
          <a:effectLst>
            <a:outerShdw dist="35921" dir="2700000" algn="ctr" rotWithShape="0">
              <a:schemeClr val="bg2"/>
            </a:outerShdw>
          </a:effectLst>
        </p:spPr>
        <p:txBody>
          <a:bodyPr/>
          <a:lstStyle/>
          <a:p>
            <a:pPr marL="742950" lvl="1" indent="-285750">
              <a:spcBef>
                <a:spcPct val="20000"/>
              </a:spcBef>
              <a:buFont typeface="Wingdings" pitchFamily="2" charset="2"/>
              <a:buChar char="w"/>
              <a:defRPr/>
            </a:pPr>
            <a:r>
              <a:rPr lang="en-US" sz="2800">
                <a:effectLst>
                  <a:outerShdw blurRad="38100" dist="38100" dir="2700000" algn="tl">
                    <a:srgbClr val="000000"/>
                  </a:outerShdw>
                </a:effectLst>
                <a:latin typeface="Arial Unicode MS" pitchFamily="34" charset="-128"/>
              </a:rPr>
              <a:t>united with him in the likeness 			of his resurrection</a:t>
            </a:r>
          </a:p>
        </p:txBody>
      </p:sp>
      <p:pic>
        <p:nvPicPr>
          <p:cNvPr id="189472" name="Picture 32"/>
          <p:cNvPicPr>
            <a:picLocks noChangeAspect="1" noChangeArrowheads="1"/>
          </p:cNvPicPr>
          <p:nvPr/>
        </p:nvPicPr>
        <p:blipFill>
          <a:blip r:embed="rId7" cstate="print"/>
          <a:srcRect/>
          <a:stretch>
            <a:fillRect/>
          </a:stretch>
        </p:blipFill>
        <p:spPr bwMode="auto">
          <a:xfrm flipH="1">
            <a:off x="5029200" y="3276600"/>
            <a:ext cx="1012825" cy="6588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6094 -0.00093 C -0.08298 -0.00278 -0.08194 -0.0044 -0.09739 0.00138 C -0.1033 0.00878 -0.10451 0.02081 -0.10694 0.03098 C -0.10746 0.03306 -0.11024 0.03237 -0.1118 0.03306 C -0.11753 0.03237 -0.12344 0.03283 -0.12916 0.03098 C -0.13889 0.02797 -0.1283 -0.00347 -0.13715 -0.01573 C -0.14184 -0.02197 -0.14826 -0.02636 -0.15295 -0.0326 C -0.15555 -0.03607 -0.15833 -0.03954 -0.16094 -0.04301 C -0.16198 -0.0444 -0.16406 -0.0474 -0.16406 -0.0474 C -0.16892 -0.04532 -0.17361 -0.04301 -0.17847 -0.04093 C -0.1809 -0.03654 -0.18437 -0.03307 -0.18628 -0.02821 C -0.18785 -0.02428 -0.18958 -0.01573 -0.18958 -0.01573 C -0.19149 3.2948E-6 -0.19444 0.0141 -0.20694 0.01826 C -0.21857 0.01641 -0.22118 0.01873 -0.22448 0.00555 C -0.22691 -0.01688 -0.22743 -0.02382 -0.23871 -0.03885 C -0.24149 -0.04255 -0.24514 -0.04463 -0.24826 -0.0474 C -0.24982 -0.04879 -0.25295 -0.05156 -0.25295 -0.05156 C -0.2566 -0.05087 -0.26094 -0.05203 -0.26406 -0.04948 C -0.26597 -0.04786 -0.26493 -0.0437 -0.26562 -0.04093 C -0.26701 -0.03445 -0.26892 -0.02821 -0.27048 -0.02197 C -0.271 -0.01989 -0.27066 -0.01688 -0.27205 -0.01573 C -0.27951 -0.00879 -0.27604 -0.01249 -0.28472 -0.00093 C -0.28576 0.00046 -0.28785 0.00346 -0.28785 0.00346 C -0.29028 0.01248 -0.29184 0.02081 -0.29583 0.02867 C -0.29739 0.02728 -0.29878 0.02497 -0.30069 0.02451 C -0.30225 0.02404 -0.30382 0.02659 -0.30538 0.02659 C -0.31007 0.02659 -0.31493 0.0252 -0.31962 0.02451 C -0.32882 0.01294 -0.32691 -0.00324 -0.34028 -0.00925 C -0.34514 -0.01943 -0.3434 -0.03029 -0.3467 -0.04093 C -0.34844 -0.04625 -0.35469 -0.04971 -0.35798 -0.05364 C -0.36736 -0.05041 -0.36371 -0.04902 -0.36892 -0.03885 C -0.37239 -0.02521 -0.36996 -0.00347 -0.37847 0.00763 C -0.38142 0.01156 -0.3842 0.01572 -0.38785 0.01826 C -0.3908 0.02034 -0.39739 0.02242 -0.39739 0.02242 C -0.40833 0.01757 -0.40469 0.0215 -0.41007 0.01387 C -0.41128 0.00971 -0.41111 0.00439 -0.41337 0.00138 C -0.41614 -0.00232 -0.41979 -0.0044 -0.42291 -0.00717 C -0.43125 -0.01457 -0.43715 -0.02729 -0.44826 -0.02821 C -0.45729 -0.02891 -0.46614 -0.02983 -0.47517 -0.03052 C -0.48142 -0.03885 -0.48698 -0.04717 -0.49427 -0.05364 C -0.49687 -0.05295 -0.50017 -0.05388 -0.50225 -0.05156 C -0.50694 -0.04671 -0.50833 -0.03954 -0.51007 -0.0326 C -0.52569 -0.03445 -0.5309 -0.03307 -0.53871 -0.04948 C -0.5401 -0.05896 -0.54271 -0.06382 -0.54514 -0.0726 C -0.54462 -0.07723 -0.54392 -0.08833 -0.54184 -0.09388 C -0.53906 -0.10127 -0.53316 -0.10752 -0.52916 -0.11284 C -0.52153 -0.12301 -0.51614 -0.13272 -0.50538 -0.13619 C -0.48698 -0.13457 -0.48177 -0.14174 -0.47673 -0.12347 C -0.47535 -0.11099 -0.46996 -0.09018 -0.4816 -0.08532 C -0.48264 -0.08324 -0.48316 -0.08047 -0.48472 -0.07908 C -0.4875 -0.07677 -0.49427 -0.07492 -0.49427 -0.07492 C -0.50746 -0.0763 -0.51701 -0.07908 -0.52916 -0.08324 C -0.53715 -0.09388 -0.54722 -0.09573 -0.55781 -0.09804 C -0.57482 -0.10937 -0.56111 -0.10613 -0.59271 -0.10867 C -0.60382 -0.11075 -0.61354 -0.10844 -0.6243 -0.11075 C -0.63594 -0.12093 -0.63246 -0.12047 -0.64826 -0.12347 C -0.65833 -0.12786 -0.65451 -0.12763 -0.65937 -0.12763 " pathEditMode="relative" ptsTypes="ffffffffffffffffffffffffffffffffffffffffffffffffffffffffA">
                                      <p:cBhvr>
                                        <p:cTn id="6" dur="3000" fill="hold"/>
                                        <p:tgtEl>
                                          <p:spTgt spid="1894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3581400" cy="6172200"/>
          </a:xfrm>
        </p:spPr>
        <p:txBody>
          <a:bodyPr>
            <a:normAutofit lnSpcReduction="10000"/>
          </a:bodyPr>
          <a:lstStyle/>
          <a:p>
            <a:r>
              <a:rPr lang="en-US" dirty="0" smtClean="0"/>
              <a:t>The Lord’s Supper – Communion</a:t>
            </a:r>
          </a:p>
          <a:p>
            <a:pPr lvl="1"/>
            <a:r>
              <a:rPr lang="en-US" dirty="0" smtClean="0"/>
              <a:t>Celebration of the covenant made with Jesus’ blood</a:t>
            </a:r>
          </a:p>
          <a:p>
            <a:pPr lvl="1"/>
            <a:r>
              <a:rPr lang="en-US" dirty="0" smtClean="0"/>
              <a:t>Done in remembrance of the supreme sacrifice of Jesus</a:t>
            </a:r>
          </a:p>
          <a:p>
            <a:pPr lvl="1"/>
            <a:r>
              <a:rPr lang="en-US" dirty="0" smtClean="0"/>
              <a:t>To be partaken in a worthy manner</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733800" y="762000"/>
            <a:ext cx="5410200" cy="4057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Baptism of the Holy Spirit</a:t>
            </a:r>
          </a:p>
          <a:p>
            <a:pPr lvl="1"/>
            <a:r>
              <a:rPr lang="en-US" dirty="0" smtClean="0"/>
              <a:t>A present day reality</a:t>
            </a:r>
          </a:p>
          <a:p>
            <a:pPr lvl="1"/>
            <a:r>
              <a:rPr lang="en-US" dirty="0" smtClean="0"/>
              <a:t>Given for power for life and service</a:t>
            </a:r>
          </a:p>
          <a:p>
            <a:pPr lvl="1"/>
            <a:r>
              <a:rPr lang="en-US" dirty="0" smtClean="0"/>
              <a:t>Resulting in manifestations of the fruit of the Spirit</a:t>
            </a:r>
          </a:p>
          <a:p>
            <a:pPr lvl="1"/>
            <a:r>
              <a:rPr lang="en-US" dirty="0" smtClean="0"/>
              <a:t>Resulting in manifestations of the gifts of the Spirit</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CN0053"/>
          <p:cNvPicPr>
            <a:picLocks noChangeAspect="1" noChangeArrowheads="1"/>
          </p:cNvPicPr>
          <p:nvPr/>
        </p:nvPicPr>
        <p:blipFill>
          <a:blip r:embed="rId2" cstate="print"/>
          <a:srcRect t="17949" b="6838"/>
          <a:stretch>
            <a:fillRect/>
          </a:stretch>
        </p:blipFill>
        <p:spPr bwMode="auto">
          <a:xfrm>
            <a:off x="1676400" y="3200400"/>
            <a:ext cx="5948200" cy="3352800"/>
          </a:xfrm>
          <a:prstGeom prst="rect">
            <a:avLst/>
          </a:prstGeom>
          <a:noFill/>
          <a:ln w="9525">
            <a:noFill/>
            <a:miter lim="800000"/>
            <a:headEnd/>
            <a:tailEnd/>
          </a:ln>
          <a:effectLst>
            <a:outerShdw dist="53882" dir="2700000" algn="ctr" rotWithShape="0">
              <a:srgbClr val="000000"/>
            </a:outerShdw>
          </a:effectLst>
        </p:spPr>
      </p:pic>
      <p:sp>
        <p:nvSpPr>
          <p:cNvPr id="5" name="Content Placeholder 2"/>
          <p:cNvSpPr txBox="1">
            <a:spLocks/>
          </p:cNvSpPr>
          <p:nvPr/>
        </p:nvSpPr>
        <p:spPr>
          <a:xfrm>
            <a:off x="304800" y="152400"/>
            <a:ext cx="85344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Church</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body of Christ</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manifestation of Jesus in the world today</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 dwelling of God in the Spirit</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Commissioned by God to go into all the world and make followers of Jesus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38600"/>
            <a:ext cx="8534400" cy="3124200"/>
          </a:xfrm>
        </p:spPr>
        <p:txBody>
          <a:bodyPr/>
          <a:lstStyle/>
          <a:p>
            <a:r>
              <a:rPr lang="en-US" dirty="0" smtClean="0"/>
              <a:t>The Return of Jesus</a:t>
            </a:r>
          </a:p>
          <a:p>
            <a:pPr lvl="1"/>
            <a:r>
              <a:rPr lang="en-US" dirty="0" smtClean="0"/>
              <a:t>Jesus is coming back for his bride, the church</a:t>
            </a:r>
          </a:p>
          <a:p>
            <a:pPr lvl="1"/>
            <a:r>
              <a:rPr lang="en-US" dirty="0" smtClean="0"/>
              <a:t>All who receive salvation, making Jesus Lord and Savior will live with him for eternity</a:t>
            </a:r>
          </a:p>
          <a:p>
            <a:pPr lvl="1"/>
            <a:r>
              <a:rPr lang="en-US" dirty="0" smtClean="0"/>
              <a:t>He will come to judge the living and the dead</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131506" y="76200"/>
            <a:ext cx="6640894" cy="3962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795338" y="1371600"/>
            <a:ext cx="7553325" cy="5486400"/>
          </a:xfrm>
          <a:prstGeom prst="rect">
            <a:avLst/>
          </a:prstGeom>
          <a:noFill/>
          <a:ln w="9525">
            <a:noFill/>
            <a:miter lim="800000"/>
            <a:headEnd/>
            <a:tailEnd/>
          </a:ln>
        </p:spPr>
      </p:pic>
      <p:sp>
        <p:nvSpPr>
          <p:cNvPr id="5" name="Content Placeholder 2"/>
          <p:cNvSpPr>
            <a:spLocks noGrp="1"/>
          </p:cNvSpPr>
          <p:nvPr>
            <p:ph idx="1"/>
          </p:nvPr>
        </p:nvSpPr>
        <p:spPr>
          <a:xfrm>
            <a:off x="304800" y="381000"/>
            <a:ext cx="8534400" cy="6172200"/>
          </a:xfrm>
        </p:spPr>
        <p:txBody>
          <a:bodyPr/>
          <a:lstStyle/>
          <a:p>
            <a:r>
              <a:rPr lang="en-US" dirty="0" smtClean="0"/>
              <a:t>Eternal Judgment</a:t>
            </a:r>
          </a:p>
          <a:p>
            <a:pPr lvl="1"/>
            <a:r>
              <a:rPr lang="en-US" dirty="0" smtClean="0"/>
              <a:t>The second death for all who do not accept Jesus as their Lord and Savior</a:t>
            </a:r>
          </a:p>
          <a:p>
            <a:pPr lvl="1"/>
            <a:r>
              <a:rPr lang="en-US" dirty="0" smtClean="0"/>
              <a:t>Anyone whose name is not written in the Lamb’s book of life shall be consigned to everlasting punishment in the lake of fire, separated from God for eternity</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Praise Fellowship Church</a:t>
            </a:r>
            <a:br>
              <a:rPr lang="en-US" dirty="0" smtClean="0"/>
            </a:br>
            <a:r>
              <a:rPr lang="en-US" dirty="0" smtClean="0"/>
              <a:t>Introductions Class</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5105400" cy="6172200"/>
          </a:xfrm>
        </p:spPr>
        <p:txBody>
          <a:bodyPr/>
          <a:lstStyle/>
          <a:p>
            <a:r>
              <a:rPr lang="en-US" dirty="0" smtClean="0"/>
              <a:t>The Word of Faith</a:t>
            </a:r>
          </a:p>
          <a:p>
            <a:pPr lvl="1"/>
            <a:r>
              <a:rPr lang="en-US" dirty="0" smtClean="0"/>
              <a:t>The word is near you in your heart and in your mouth</a:t>
            </a:r>
          </a:p>
          <a:p>
            <a:pPr lvl="1"/>
            <a:r>
              <a:rPr lang="en-US" dirty="0" smtClean="0"/>
              <a:t>Faith in the promises of God</a:t>
            </a:r>
          </a:p>
          <a:p>
            <a:pPr lvl="1"/>
            <a:r>
              <a:rPr lang="en-US" dirty="0" smtClean="0"/>
              <a:t>Confession of the promises of God</a:t>
            </a:r>
          </a:p>
          <a:p>
            <a:pPr lvl="1"/>
            <a:r>
              <a:rPr lang="en-US" dirty="0" smtClean="0"/>
              <a:t>The abundant life that Jesus came to give</a:t>
            </a:r>
            <a:endParaRPr lang="en-US" dirty="0"/>
          </a:p>
        </p:txBody>
      </p:sp>
      <p:pic>
        <p:nvPicPr>
          <p:cNvPr id="9218" name="Picture 2"/>
          <p:cNvPicPr>
            <a:picLocks noChangeAspect="1" noChangeArrowheads="1"/>
          </p:cNvPicPr>
          <p:nvPr/>
        </p:nvPicPr>
        <p:blipFill>
          <a:blip r:embed="rId2" cstate="print"/>
          <a:srcRect t="2273" b="18182"/>
          <a:stretch>
            <a:fillRect/>
          </a:stretch>
        </p:blipFill>
        <p:spPr bwMode="auto">
          <a:xfrm>
            <a:off x="5257800" y="609600"/>
            <a:ext cx="3352800" cy="2667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Governing Structure of PFC </a:t>
            </a:r>
            <a:endParaRPr lang="en-US" dirty="0"/>
          </a:p>
        </p:txBody>
      </p:sp>
      <p:sp>
        <p:nvSpPr>
          <p:cNvPr id="3" name="Content Placeholder 2"/>
          <p:cNvSpPr>
            <a:spLocks noGrp="1"/>
          </p:cNvSpPr>
          <p:nvPr>
            <p:ph idx="1"/>
          </p:nvPr>
        </p:nvSpPr>
        <p:spPr/>
        <p:txBody>
          <a:bodyPr/>
          <a:lstStyle/>
          <a:p>
            <a:r>
              <a:rPr lang="en-US" dirty="0" smtClean="0"/>
              <a:t>Theocracy – of God and for the people</a:t>
            </a:r>
          </a:p>
          <a:p>
            <a:pPr lvl="1"/>
            <a:r>
              <a:rPr lang="en-US" dirty="0" smtClean="0"/>
              <a:t>Contrast to democracy – of the people and for the people</a:t>
            </a:r>
          </a:p>
          <a:p>
            <a:pPr lvl="1"/>
            <a:r>
              <a:rPr lang="en-US" dirty="0" smtClean="0"/>
              <a:t>Jesus – the head of the church</a:t>
            </a:r>
          </a:p>
          <a:p>
            <a:pPr lvl="1"/>
            <a:r>
              <a:rPr lang="en-US" dirty="0" smtClean="0"/>
              <a:t>Pastors, Elders – receive a delegated authority from the Spirit of God to give oversight to the </a:t>
            </a:r>
            <a:r>
              <a:rPr lang="en-US" dirty="0" smtClean="0"/>
              <a:t>church</a:t>
            </a:r>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3429000" y="762000"/>
            <a:ext cx="25146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Jesus</a:t>
            </a:r>
            <a:endParaRPr lang="en-US" sz="2800" dirty="0"/>
          </a:p>
        </p:txBody>
      </p:sp>
      <p:sp>
        <p:nvSpPr>
          <p:cNvPr id="5" name="Flowchart: Alternate Process 4"/>
          <p:cNvSpPr/>
          <p:nvPr/>
        </p:nvSpPr>
        <p:spPr>
          <a:xfrm>
            <a:off x="3429000" y="1981200"/>
            <a:ext cx="25146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Pastor Roger</a:t>
            </a:r>
            <a:endParaRPr lang="en-US" sz="2800" dirty="0"/>
          </a:p>
        </p:txBody>
      </p:sp>
      <p:sp>
        <p:nvSpPr>
          <p:cNvPr id="6" name="Flowchart: Alternate Process 5"/>
          <p:cNvSpPr/>
          <p:nvPr/>
        </p:nvSpPr>
        <p:spPr>
          <a:xfrm>
            <a:off x="304800" y="1981200"/>
            <a:ext cx="2590800" cy="2133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PFC Board</a:t>
            </a:r>
          </a:p>
          <a:p>
            <a:pPr algn="ctr"/>
            <a:r>
              <a:rPr lang="en-US" sz="2800" dirty="0" smtClean="0"/>
              <a:t>Roger</a:t>
            </a:r>
          </a:p>
          <a:p>
            <a:pPr algn="ctr"/>
            <a:r>
              <a:rPr lang="en-US" sz="2800" dirty="0" smtClean="0"/>
              <a:t>Melanie</a:t>
            </a:r>
          </a:p>
          <a:p>
            <a:pPr algn="ctr"/>
            <a:r>
              <a:rPr lang="en-US" sz="2800" dirty="0" smtClean="0"/>
              <a:t>Dan </a:t>
            </a:r>
            <a:r>
              <a:rPr lang="en-US" sz="2800" dirty="0" err="1" smtClean="0"/>
              <a:t>Gassler</a:t>
            </a:r>
            <a:endParaRPr lang="en-US" sz="2800" dirty="0" smtClean="0"/>
          </a:p>
          <a:p>
            <a:pPr algn="ctr"/>
            <a:r>
              <a:rPr lang="en-US" sz="2800" dirty="0" smtClean="0"/>
              <a:t>Andy </a:t>
            </a:r>
            <a:r>
              <a:rPr lang="en-US" sz="2800" dirty="0" err="1" smtClean="0"/>
              <a:t>Spurlin</a:t>
            </a:r>
            <a:endParaRPr lang="en-US" sz="2800" dirty="0"/>
          </a:p>
        </p:txBody>
      </p:sp>
      <p:sp>
        <p:nvSpPr>
          <p:cNvPr id="7" name="Flowchart: Alternate Process 6"/>
          <p:cNvSpPr/>
          <p:nvPr/>
        </p:nvSpPr>
        <p:spPr>
          <a:xfrm>
            <a:off x="6400800" y="1981200"/>
            <a:ext cx="25146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AFCM</a:t>
            </a:r>
          </a:p>
          <a:p>
            <a:pPr algn="ctr"/>
            <a:r>
              <a:rPr lang="en-US" sz="2800" dirty="0" smtClean="0"/>
              <a:t>Jim </a:t>
            </a:r>
            <a:r>
              <a:rPr lang="en-US" sz="2800" dirty="0" err="1" smtClean="0"/>
              <a:t>Kasemen</a:t>
            </a:r>
            <a:endParaRPr lang="en-US" sz="2800" dirty="0"/>
          </a:p>
        </p:txBody>
      </p:sp>
      <p:cxnSp>
        <p:nvCxnSpPr>
          <p:cNvPr id="9" name="Straight Arrow Connector 8"/>
          <p:cNvCxnSpPr>
            <a:stCxn id="4" idx="2"/>
            <a:endCxn id="5" idx="0"/>
          </p:cNvCxnSpPr>
          <p:nvPr/>
        </p:nvCxnSpPr>
        <p:spPr>
          <a:xfrm rot="5400000">
            <a:off x="4419600" y="1714500"/>
            <a:ext cx="5334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rot="10800000" flipV="1">
            <a:off x="2819400" y="1447800"/>
            <a:ext cx="762000" cy="609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a:xfrm rot="16200000" flipH="1">
            <a:off x="5943600" y="1447800"/>
            <a:ext cx="533400" cy="5334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9" name="Straight Arrow Connector 28"/>
          <p:cNvCxnSpPr/>
          <p:nvPr/>
        </p:nvCxnSpPr>
        <p:spPr>
          <a:xfrm>
            <a:off x="5943600" y="2360612"/>
            <a:ext cx="4572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a:xfrm>
            <a:off x="2895600" y="2438400"/>
            <a:ext cx="5334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par>
                                <p:cTn id="12" presetID="22" presetClass="entr" presetSubtype="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1066800" y="1295400"/>
            <a:ext cx="3214688" cy="4248486"/>
          </a:xfrm>
          <a:prstGeom prst="rect">
            <a:avLst/>
          </a:prstGeom>
          <a:noFill/>
          <a:ln w="9525">
            <a:noFill/>
            <a:miter lim="800000"/>
            <a:headEnd/>
            <a:tailEnd/>
          </a:ln>
        </p:spPr>
      </p:pic>
      <p:pic>
        <p:nvPicPr>
          <p:cNvPr id="1028" name="Picture 4"/>
          <p:cNvPicPr>
            <a:picLocks noGrp="1" noChangeAspect="1" noChangeArrowheads="1"/>
          </p:cNvPicPr>
          <p:nvPr>
            <p:ph idx="1"/>
          </p:nvPr>
        </p:nvPicPr>
        <p:blipFill>
          <a:blip r:embed="rId3" cstate="print"/>
          <a:srcRect/>
          <a:stretch>
            <a:fillRect/>
          </a:stretch>
        </p:blipFill>
        <p:spPr bwMode="auto">
          <a:xfrm>
            <a:off x="4724400" y="1371600"/>
            <a:ext cx="3048000" cy="4019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3429000" y="762000"/>
            <a:ext cx="25146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Jesus</a:t>
            </a:r>
            <a:endParaRPr lang="en-US" sz="2800" dirty="0"/>
          </a:p>
        </p:txBody>
      </p:sp>
      <p:sp>
        <p:nvSpPr>
          <p:cNvPr id="5" name="Flowchart: Alternate Process 4"/>
          <p:cNvSpPr/>
          <p:nvPr/>
        </p:nvSpPr>
        <p:spPr>
          <a:xfrm>
            <a:off x="3429000" y="1981200"/>
            <a:ext cx="25146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Pastor Roger</a:t>
            </a:r>
            <a:endParaRPr lang="en-US" sz="2800" dirty="0"/>
          </a:p>
        </p:txBody>
      </p:sp>
      <p:sp>
        <p:nvSpPr>
          <p:cNvPr id="6" name="Flowchart: Alternate Process 5"/>
          <p:cNvSpPr/>
          <p:nvPr/>
        </p:nvSpPr>
        <p:spPr>
          <a:xfrm>
            <a:off x="304800" y="1981200"/>
            <a:ext cx="2590800" cy="2133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PFC Board</a:t>
            </a:r>
          </a:p>
          <a:p>
            <a:pPr algn="ctr"/>
            <a:r>
              <a:rPr lang="en-US" sz="2800" dirty="0" smtClean="0"/>
              <a:t>Roger</a:t>
            </a:r>
          </a:p>
          <a:p>
            <a:pPr algn="ctr"/>
            <a:r>
              <a:rPr lang="en-US" sz="2800" dirty="0" smtClean="0"/>
              <a:t>Melanie</a:t>
            </a:r>
          </a:p>
          <a:p>
            <a:pPr algn="ctr"/>
            <a:r>
              <a:rPr lang="en-US" sz="2800" dirty="0" smtClean="0"/>
              <a:t>Dan </a:t>
            </a:r>
            <a:r>
              <a:rPr lang="en-US" sz="2800" dirty="0" err="1" smtClean="0"/>
              <a:t>Gassler</a:t>
            </a:r>
            <a:endParaRPr lang="en-US" sz="2800" dirty="0" smtClean="0"/>
          </a:p>
          <a:p>
            <a:pPr algn="ctr"/>
            <a:r>
              <a:rPr lang="en-US" sz="2800" dirty="0" smtClean="0"/>
              <a:t>Andy </a:t>
            </a:r>
            <a:r>
              <a:rPr lang="en-US" sz="2800" dirty="0" err="1" smtClean="0"/>
              <a:t>Spurlin</a:t>
            </a:r>
            <a:endParaRPr lang="en-US" sz="2800" dirty="0"/>
          </a:p>
        </p:txBody>
      </p:sp>
      <p:sp>
        <p:nvSpPr>
          <p:cNvPr id="7" name="Flowchart: Alternate Process 6"/>
          <p:cNvSpPr/>
          <p:nvPr/>
        </p:nvSpPr>
        <p:spPr>
          <a:xfrm>
            <a:off x="6400800" y="1981200"/>
            <a:ext cx="25146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AFCM</a:t>
            </a:r>
          </a:p>
          <a:p>
            <a:pPr algn="ctr"/>
            <a:r>
              <a:rPr lang="en-US" sz="2800" dirty="0" smtClean="0"/>
              <a:t>Jim </a:t>
            </a:r>
            <a:r>
              <a:rPr lang="en-US" sz="2800" dirty="0" err="1" smtClean="0"/>
              <a:t>Kasemen</a:t>
            </a:r>
            <a:endParaRPr lang="en-US" sz="2800" dirty="0"/>
          </a:p>
        </p:txBody>
      </p:sp>
      <p:cxnSp>
        <p:nvCxnSpPr>
          <p:cNvPr id="9" name="Straight Arrow Connector 8"/>
          <p:cNvCxnSpPr>
            <a:stCxn id="4" idx="2"/>
            <a:endCxn id="5" idx="0"/>
          </p:cNvCxnSpPr>
          <p:nvPr/>
        </p:nvCxnSpPr>
        <p:spPr>
          <a:xfrm rot="5400000">
            <a:off x="4419600" y="1714500"/>
            <a:ext cx="5334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rot="10800000" flipV="1">
            <a:off x="2819400" y="1447800"/>
            <a:ext cx="762000" cy="609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a:xfrm rot="16200000" flipH="1">
            <a:off x="5943600" y="1447800"/>
            <a:ext cx="533400" cy="5334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2" name="Flowchart: Alternate Process 21"/>
          <p:cNvSpPr/>
          <p:nvPr/>
        </p:nvSpPr>
        <p:spPr>
          <a:xfrm>
            <a:off x="3429000" y="3429000"/>
            <a:ext cx="25146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Ministry</a:t>
            </a:r>
          </a:p>
          <a:p>
            <a:pPr algn="ctr"/>
            <a:r>
              <a:rPr lang="en-US" sz="2800" dirty="0" smtClean="0"/>
              <a:t>Leaders</a:t>
            </a:r>
            <a:endParaRPr lang="en-US" sz="2800" dirty="0"/>
          </a:p>
        </p:txBody>
      </p:sp>
      <p:cxnSp>
        <p:nvCxnSpPr>
          <p:cNvPr id="29" name="Straight Arrow Connector 28"/>
          <p:cNvCxnSpPr/>
          <p:nvPr/>
        </p:nvCxnSpPr>
        <p:spPr>
          <a:xfrm>
            <a:off x="5943600" y="2360612"/>
            <a:ext cx="4572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a:xfrm>
            <a:off x="2895600" y="2438400"/>
            <a:ext cx="5334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35" name="Straight Arrow Connector 34"/>
          <p:cNvCxnSpPr>
            <a:stCxn id="22" idx="0"/>
            <a:endCxn id="5" idx="2"/>
          </p:cNvCxnSpPr>
          <p:nvPr/>
        </p:nvCxnSpPr>
        <p:spPr>
          <a:xfrm rot="5400000" flipH="1" flipV="1">
            <a:off x="4305300" y="3048000"/>
            <a:ext cx="7620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22" presetClass="entr" presetSubtype="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Greenes.jpg"/>
          <p:cNvPicPr>
            <a:picLocks noChangeAspect="1"/>
          </p:cNvPicPr>
          <p:nvPr/>
        </p:nvPicPr>
        <p:blipFill>
          <a:blip r:embed="rId2" cstate="print"/>
          <a:stretch>
            <a:fillRect/>
          </a:stretch>
        </p:blipFill>
        <p:spPr>
          <a:xfrm>
            <a:off x="2895600" y="685800"/>
            <a:ext cx="2721864" cy="2721864"/>
          </a:xfrm>
          <a:prstGeom prst="rect">
            <a:avLst/>
          </a:prstGeom>
        </p:spPr>
      </p:pic>
      <p:pic>
        <p:nvPicPr>
          <p:cNvPr id="6" name="Picture 5" descr="Gronseths.jpg"/>
          <p:cNvPicPr>
            <a:picLocks noChangeAspect="1"/>
          </p:cNvPicPr>
          <p:nvPr/>
        </p:nvPicPr>
        <p:blipFill>
          <a:blip r:embed="rId3" cstate="print"/>
          <a:stretch>
            <a:fillRect/>
          </a:stretch>
        </p:blipFill>
        <p:spPr>
          <a:xfrm>
            <a:off x="6019800" y="457200"/>
            <a:ext cx="1828800" cy="2740142"/>
          </a:xfrm>
          <a:prstGeom prst="rect">
            <a:avLst/>
          </a:prstGeom>
        </p:spPr>
      </p:pic>
      <p:pic>
        <p:nvPicPr>
          <p:cNvPr id="7" name="Picture 6" descr="Lees.jpg"/>
          <p:cNvPicPr>
            <a:picLocks noChangeAspect="1"/>
          </p:cNvPicPr>
          <p:nvPr/>
        </p:nvPicPr>
        <p:blipFill>
          <a:blip r:embed="rId4" cstate="print"/>
          <a:stretch>
            <a:fillRect/>
          </a:stretch>
        </p:blipFill>
        <p:spPr>
          <a:xfrm>
            <a:off x="762000" y="3733800"/>
            <a:ext cx="1905000" cy="2406316"/>
          </a:xfrm>
          <a:prstGeom prst="rect">
            <a:avLst/>
          </a:prstGeom>
        </p:spPr>
      </p:pic>
      <p:pic>
        <p:nvPicPr>
          <p:cNvPr id="8" name="Picture 7" descr="Olsons.jpg"/>
          <p:cNvPicPr>
            <a:picLocks noChangeAspect="1"/>
          </p:cNvPicPr>
          <p:nvPr/>
        </p:nvPicPr>
        <p:blipFill>
          <a:blip r:embed="rId5" cstate="print"/>
          <a:stretch>
            <a:fillRect/>
          </a:stretch>
        </p:blipFill>
        <p:spPr>
          <a:xfrm>
            <a:off x="5486400" y="3505200"/>
            <a:ext cx="3305175" cy="2847975"/>
          </a:xfrm>
          <a:prstGeom prst="rect">
            <a:avLst/>
          </a:prstGeom>
        </p:spPr>
      </p:pic>
      <p:pic>
        <p:nvPicPr>
          <p:cNvPr id="9" name="Picture 8" descr="Ted.jpg"/>
          <p:cNvPicPr>
            <a:picLocks noChangeAspect="1"/>
          </p:cNvPicPr>
          <p:nvPr/>
        </p:nvPicPr>
        <p:blipFill>
          <a:blip r:embed="rId6" cstate="print"/>
          <a:stretch>
            <a:fillRect/>
          </a:stretch>
        </p:blipFill>
        <p:spPr>
          <a:xfrm>
            <a:off x="838200" y="1295400"/>
            <a:ext cx="1775298" cy="2286000"/>
          </a:xfrm>
          <a:prstGeom prst="rect">
            <a:avLst/>
          </a:prstGeom>
        </p:spPr>
      </p:pic>
      <p:pic>
        <p:nvPicPr>
          <p:cNvPr id="11" name="Picture 10" descr="Daryl.jpg"/>
          <p:cNvPicPr>
            <a:picLocks noChangeAspect="1"/>
          </p:cNvPicPr>
          <p:nvPr/>
        </p:nvPicPr>
        <p:blipFill>
          <a:blip r:embed="rId7" cstate="print"/>
          <a:stretch>
            <a:fillRect/>
          </a:stretch>
        </p:blipFill>
        <p:spPr>
          <a:xfrm>
            <a:off x="3124200" y="3810000"/>
            <a:ext cx="2120642" cy="2410968"/>
          </a:xfrm>
          <a:prstGeom prst="rect">
            <a:avLst/>
          </a:prstGeom>
        </p:spPr>
      </p:pic>
      <p:pic>
        <p:nvPicPr>
          <p:cNvPr id="12" name="Picture 11" descr="Lees.jpg"/>
          <p:cNvPicPr>
            <a:picLocks noChangeAspect="1"/>
          </p:cNvPicPr>
          <p:nvPr/>
        </p:nvPicPr>
        <p:blipFill>
          <a:blip r:embed="rId8" cstate="print"/>
          <a:srcRect l="59017" t="36229" r="15222" b="6626"/>
          <a:stretch>
            <a:fillRect/>
          </a:stretch>
        </p:blipFill>
        <p:spPr>
          <a:xfrm>
            <a:off x="3810000" y="1828800"/>
            <a:ext cx="2286000" cy="384463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3429000" y="762000"/>
            <a:ext cx="25146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Jesus</a:t>
            </a:r>
            <a:endParaRPr lang="en-US" sz="2800" dirty="0"/>
          </a:p>
        </p:txBody>
      </p:sp>
      <p:sp>
        <p:nvSpPr>
          <p:cNvPr id="5" name="Flowchart: Alternate Process 4"/>
          <p:cNvSpPr/>
          <p:nvPr/>
        </p:nvSpPr>
        <p:spPr>
          <a:xfrm>
            <a:off x="3429000" y="1981200"/>
            <a:ext cx="25146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Pastor Roger</a:t>
            </a:r>
            <a:endParaRPr lang="en-US" sz="2800" dirty="0"/>
          </a:p>
        </p:txBody>
      </p:sp>
      <p:sp>
        <p:nvSpPr>
          <p:cNvPr id="6" name="Flowchart: Alternate Process 5"/>
          <p:cNvSpPr/>
          <p:nvPr/>
        </p:nvSpPr>
        <p:spPr>
          <a:xfrm>
            <a:off x="304800" y="1981200"/>
            <a:ext cx="2590800" cy="2133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PFC Board</a:t>
            </a:r>
          </a:p>
          <a:p>
            <a:pPr algn="ctr"/>
            <a:r>
              <a:rPr lang="en-US" sz="2800" dirty="0" smtClean="0"/>
              <a:t>Roger</a:t>
            </a:r>
          </a:p>
          <a:p>
            <a:pPr algn="ctr"/>
            <a:r>
              <a:rPr lang="en-US" sz="2800" dirty="0" smtClean="0"/>
              <a:t>Melanie</a:t>
            </a:r>
          </a:p>
          <a:p>
            <a:pPr algn="ctr"/>
            <a:r>
              <a:rPr lang="en-US" sz="2800" dirty="0" smtClean="0"/>
              <a:t>Dan </a:t>
            </a:r>
            <a:r>
              <a:rPr lang="en-US" sz="2800" dirty="0" err="1" smtClean="0"/>
              <a:t>Gassler</a:t>
            </a:r>
            <a:endParaRPr lang="en-US" sz="2800" dirty="0" smtClean="0"/>
          </a:p>
          <a:p>
            <a:pPr algn="ctr"/>
            <a:r>
              <a:rPr lang="en-US" sz="2800" dirty="0" smtClean="0"/>
              <a:t>Andy </a:t>
            </a:r>
            <a:r>
              <a:rPr lang="en-US" sz="2800" dirty="0" err="1" smtClean="0"/>
              <a:t>Spurlin</a:t>
            </a:r>
            <a:endParaRPr lang="en-US" sz="2800" dirty="0"/>
          </a:p>
        </p:txBody>
      </p:sp>
      <p:sp>
        <p:nvSpPr>
          <p:cNvPr id="7" name="Flowchart: Alternate Process 6"/>
          <p:cNvSpPr/>
          <p:nvPr/>
        </p:nvSpPr>
        <p:spPr>
          <a:xfrm>
            <a:off x="6400800" y="1981200"/>
            <a:ext cx="25146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AFCM</a:t>
            </a:r>
          </a:p>
          <a:p>
            <a:pPr algn="ctr"/>
            <a:r>
              <a:rPr lang="en-US" sz="2800" dirty="0" smtClean="0"/>
              <a:t>Jim </a:t>
            </a:r>
            <a:r>
              <a:rPr lang="en-US" sz="2800" dirty="0" err="1" smtClean="0"/>
              <a:t>Kasemen</a:t>
            </a:r>
            <a:endParaRPr lang="en-US" sz="2800" dirty="0"/>
          </a:p>
        </p:txBody>
      </p:sp>
      <p:cxnSp>
        <p:nvCxnSpPr>
          <p:cNvPr id="9" name="Straight Arrow Connector 8"/>
          <p:cNvCxnSpPr>
            <a:stCxn id="4" idx="2"/>
            <a:endCxn id="5" idx="0"/>
          </p:cNvCxnSpPr>
          <p:nvPr/>
        </p:nvCxnSpPr>
        <p:spPr>
          <a:xfrm rot="5400000">
            <a:off x="4419600" y="1714500"/>
            <a:ext cx="5334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rot="10800000" flipV="1">
            <a:off x="2819400" y="1447800"/>
            <a:ext cx="762000" cy="609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a:xfrm rot="16200000" flipH="1">
            <a:off x="5943600" y="1447800"/>
            <a:ext cx="533400" cy="5334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2" name="Flowchart: Alternate Process 21"/>
          <p:cNvSpPr/>
          <p:nvPr/>
        </p:nvSpPr>
        <p:spPr>
          <a:xfrm>
            <a:off x="3429000" y="3429000"/>
            <a:ext cx="25146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Ministry</a:t>
            </a:r>
          </a:p>
          <a:p>
            <a:pPr algn="ctr"/>
            <a:r>
              <a:rPr lang="en-US" sz="2800" dirty="0" smtClean="0"/>
              <a:t>Leaders</a:t>
            </a:r>
            <a:endParaRPr lang="en-US" sz="2800" dirty="0"/>
          </a:p>
        </p:txBody>
      </p:sp>
      <p:sp>
        <p:nvSpPr>
          <p:cNvPr id="23" name="Flowchart: Alternate Process 22"/>
          <p:cNvSpPr/>
          <p:nvPr/>
        </p:nvSpPr>
        <p:spPr>
          <a:xfrm>
            <a:off x="3505200" y="5105400"/>
            <a:ext cx="25146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Ministry</a:t>
            </a:r>
          </a:p>
          <a:p>
            <a:pPr algn="ctr"/>
            <a:r>
              <a:rPr lang="en-US" sz="2800" dirty="0" smtClean="0"/>
              <a:t>Helpers</a:t>
            </a:r>
            <a:endParaRPr lang="en-US" sz="2800" dirty="0"/>
          </a:p>
        </p:txBody>
      </p:sp>
      <p:cxnSp>
        <p:nvCxnSpPr>
          <p:cNvPr id="29" name="Straight Arrow Connector 28"/>
          <p:cNvCxnSpPr/>
          <p:nvPr/>
        </p:nvCxnSpPr>
        <p:spPr>
          <a:xfrm>
            <a:off x="5943600" y="2360612"/>
            <a:ext cx="4572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a:xfrm>
            <a:off x="2895600" y="2438400"/>
            <a:ext cx="5334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35" name="Straight Arrow Connector 34"/>
          <p:cNvCxnSpPr>
            <a:stCxn id="22" idx="0"/>
            <a:endCxn id="5" idx="2"/>
          </p:cNvCxnSpPr>
          <p:nvPr/>
        </p:nvCxnSpPr>
        <p:spPr>
          <a:xfrm rot="5400000" flipH="1" flipV="1">
            <a:off x="4305300" y="3048000"/>
            <a:ext cx="7620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39" name="Straight Arrow Connector 38"/>
          <p:cNvCxnSpPr/>
          <p:nvPr/>
        </p:nvCxnSpPr>
        <p:spPr>
          <a:xfrm rot="5400000" flipH="1" flipV="1">
            <a:off x="4344194" y="4723606"/>
            <a:ext cx="7620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3429000" y="5867400"/>
            <a:ext cx="25146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Jesus</a:t>
            </a:r>
            <a:endParaRPr lang="en-US" sz="2800" dirty="0"/>
          </a:p>
        </p:txBody>
      </p:sp>
      <p:sp>
        <p:nvSpPr>
          <p:cNvPr id="5" name="Flowchart: Alternate Process 4"/>
          <p:cNvSpPr/>
          <p:nvPr/>
        </p:nvSpPr>
        <p:spPr>
          <a:xfrm>
            <a:off x="3429000" y="4648200"/>
            <a:ext cx="25146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Pastor Roger</a:t>
            </a:r>
            <a:endParaRPr lang="en-US" sz="2800" dirty="0"/>
          </a:p>
        </p:txBody>
      </p:sp>
      <p:sp>
        <p:nvSpPr>
          <p:cNvPr id="6" name="Flowchart: Alternate Process 5"/>
          <p:cNvSpPr/>
          <p:nvPr/>
        </p:nvSpPr>
        <p:spPr>
          <a:xfrm>
            <a:off x="304800" y="3657600"/>
            <a:ext cx="2590800" cy="2133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PFC Board</a:t>
            </a:r>
          </a:p>
          <a:p>
            <a:pPr algn="ctr"/>
            <a:r>
              <a:rPr lang="en-US" sz="2800" dirty="0" smtClean="0"/>
              <a:t>Roger</a:t>
            </a:r>
          </a:p>
          <a:p>
            <a:pPr algn="ctr"/>
            <a:r>
              <a:rPr lang="en-US" sz="2800" dirty="0" smtClean="0"/>
              <a:t>Melanie</a:t>
            </a:r>
          </a:p>
          <a:p>
            <a:pPr algn="ctr"/>
            <a:r>
              <a:rPr lang="en-US" sz="2800" dirty="0" smtClean="0"/>
              <a:t>Dan </a:t>
            </a:r>
            <a:r>
              <a:rPr lang="en-US" sz="2800" dirty="0" err="1" smtClean="0"/>
              <a:t>Gassler</a:t>
            </a:r>
            <a:endParaRPr lang="en-US" sz="2800" dirty="0" smtClean="0"/>
          </a:p>
          <a:p>
            <a:pPr algn="ctr"/>
            <a:r>
              <a:rPr lang="en-US" sz="2800" dirty="0" smtClean="0"/>
              <a:t>Andy </a:t>
            </a:r>
            <a:r>
              <a:rPr lang="en-US" sz="2800" dirty="0" err="1" smtClean="0"/>
              <a:t>Spurlin</a:t>
            </a:r>
            <a:endParaRPr lang="en-US" sz="2800" dirty="0"/>
          </a:p>
        </p:txBody>
      </p:sp>
      <p:sp>
        <p:nvSpPr>
          <p:cNvPr id="7" name="Flowchart: Alternate Process 6"/>
          <p:cNvSpPr/>
          <p:nvPr/>
        </p:nvSpPr>
        <p:spPr>
          <a:xfrm>
            <a:off x="6400800" y="4648200"/>
            <a:ext cx="25146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AFCM</a:t>
            </a:r>
          </a:p>
          <a:p>
            <a:pPr algn="ctr"/>
            <a:r>
              <a:rPr lang="en-US" sz="2800" dirty="0" smtClean="0"/>
              <a:t>Jim </a:t>
            </a:r>
            <a:r>
              <a:rPr lang="en-US" sz="2800" dirty="0" err="1" smtClean="0"/>
              <a:t>Kasemen</a:t>
            </a:r>
            <a:endParaRPr lang="en-US" sz="2800" dirty="0"/>
          </a:p>
        </p:txBody>
      </p:sp>
      <p:cxnSp>
        <p:nvCxnSpPr>
          <p:cNvPr id="9" name="Straight Arrow Connector 8"/>
          <p:cNvCxnSpPr>
            <a:stCxn id="4" idx="0"/>
            <a:endCxn id="5" idx="2"/>
          </p:cNvCxnSpPr>
          <p:nvPr/>
        </p:nvCxnSpPr>
        <p:spPr>
          <a:xfrm rot="5400000" flipH="1" flipV="1">
            <a:off x="4419600" y="5600700"/>
            <a:ext cx="5334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a:stCxn id="4" idx="1"/>
          </p:cNvCxnSpPr>
          <p:nvPr/>
        </p:nvCxnSpPr>
        <p:spPr>
          <a:xfrm rot="10800000">
            <a:off x="2743200" y="5791200"/>
            <a:ext cx="685800" cy="4191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a:stCxn id="4" idx="3"/>
          </p:cNvCxnSpPr>
          <p:nvPr/>
        </p:nvCxnSpPr>
        <p:spPr>
          <a:xfrm flipV="1">
            <a:off x="5943600" y="5486400"/>
            <a:ext cx="533400" cy="7239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2" name="Flowchart: Alternate Process 21"/>
          <p:cNvSpPr/>
          <p:nvPr/>
        </p:nvSpPr>
        <p:spPr>
          <a:xfrm>
            <a:off x="3429000" y="2590800"/>
            <a:ext cx="25146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Ministry</a:t>
            </a:r>
          </a:p>
          <a:p>
            <a:pPr algn="ctr"/>
            <a:r>
              <a:rPr lang="en-US" sz="2800" dirty="0" smtClean="0"/>
              <a:t>Leaders</a:t>
            </a:r>
            <a:endParaRPr lang="en-US" sz="2800" dirty="0"/>
          </a:p>
        </p:txBody>
      </p:sp>
      <p:sp>
        <p:nvSpPr>
          <p:cNvPr id="23" name="Flowchart: Alternate Process 22"/>
          <p:cNvSpPr/>
          <p:nvPr/>
        </p:nvSpPr>
        <p:spPr>
          <a:xfrm>
            <a:off x="3352800" y="914400"/>
            <a:ext cx="25146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Ministry</a:t>
            </a:r>
          </a:p>
          <a:p>
            <a:pPr algn="ctr"/>
            <a:r>
              <a:rPr lang="en-US" sz="2800" dirty="0" smtClean="0"/>
              <a:t>Helpers</a:t>
            </a:r>
            <a:endParaRPr lang="en-US" sz="2800" dirty="0"/>
          </a:p>
        </p:txBody>
      </p:sp>
      <p:cxnSp>
        <p:nvCxnSpPr>
          <p:cNvPr id="29" name="Straight Arrow Connector 28"/>
          <p:cNvCxnSpPr/>
          <p:nvPr/>
        </p:nvCxnSpPr>
        <p:spPr>
          <a:xfrm>
            <a:off x="5943600" y="4951412"/>
            <a:ext cx="4572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a:xfrm>
            <a:off x="2895600" y="4951412"/>
            <a:ext cx="5334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35" name="Straight Arrow Connector 34"/>
          <p:cNvCxnSpPr>
            <a:stCxn id="22" idx="2"/>
            <a:endCxn id="5" idx="0"/>
          </p:cNvCxnSpPr>
          <p:nvPr/>
        </p:nvCxnSpPr>
        <p:spPr>
          <a:xfrm rot="5400000">
            <a:off x="4114800" y="4076700"/>
            <a:ext cx="11430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39" name="Straight Arrow Connector 38"/>
          <p:cNvCxnSpPr/>
          <p:nvPr/>
        </p:nvCxnSpPr>
        <p:spPr>
          <a:xfrm rot="5400000" flipH="1" flipV="1">
            <a:off x="4267994" y="2209006"/>
            <a:ext cx="7620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17" name="Rectangle 16"/>
          <p:cNvSpPr/>
          <p:nvPr/>
        </p:nvSpPr>
        <p:spPr>
          <a:xfrm>
            <a:off x="533400" y="152400"/>
            <a:ext cx="7772400" cy="954107"/>
          </a:xfrm>
          <a:prstGeom prst="rect">
            <a:avLst/>
          </a:prstGeom>
          <a:effectLst>
            <a:outerShdw blurRad="50800" dist="25400" dir="5400000" algn="ctr" rotWithShape="0">
              <a:schemeClr val="bg1"/>
            </a:outerShdw>
          </a:effectLst>
        </p:spPr>
        <p:txBody>
          <a:bodyPr wrap="square">
            <a:spAutoFit/>
          </a:bodyPr>
          <a:lstStyle/>
          <a:p>
            <a:pPr>
              <a:buNone/>
            </a:pPr>
            <a:r>
              <a:rPr lang="en-US" sz="2800" dirty="0" smtClean="0"/>
              <a:t>…whoever wishes to be great among you shall be your servant</a:t>
            </a:r>
            <a:endParaRPr lang="en-US" sz="28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Following God’s delegated authority</a:t>
            </a:r>
          </a:p>
          <a:p>
            <a:pPr lvl="1"/>
            <a:r>
              <a:rPr lang="en-US" b="1" dirty="0" smtClean="0"/>
              <a:t>Hebrews 13:17  </a:t>
            </a:r>
            <a:r>
              <a:rPr lang="en-US" dirty="0" smtClean="0"/>
              <a:t>Obey your leaders and submit </a:t>
            </a:r>
            <a:r>
              <a:rPr lang="en-US" i="1" dirty="0" smtClean="0"/>
              <a:t>to them</a:t>
            </a:r>
            <a:r>
              <a:rPr lang="en-US" dirty="0" smtClean="0"/>
              <a:t>, for they keep watch over your souls as those who will give an account. Let them do this with joy and not with grief, for this would be unprofitable for you.</a:t>
            </a:r>
          </a:p>
          <a:p>
            <a:pPr lvl="1"/>
            <a:r>
              <a:rPr lang="en-US" dirty="0" smtClean="0"/>
              <a:t>Comes from an earned trust not a demanded submission</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IV. Gift-Based Ministry </a:t>
            </a:r>
            <a:endParaRPr lang="en-US" dirty="0"/>
          </a:p>
        </p:txBody>
      </p:sp>
      <p:sp>
        <p:nvSpPr>
          <p:cNvPr id="3" name="Content Placeholder 2"/>
          <p:cNvSpPr>
            <a:spLocks noGrp="1"/>
          </p:cNvSpPr>
          <p:nvPr>
            <p:ph idx="1"/>
          </p:nvPr>
        </p:nvSpPr>
        <p:spPr/>
        <p:txBody>
          <a:bodyPr/>
          <a:lstStyle/>
          <a:p>
            <a:r>
              <a:rPr lang="en-US" dirty="0" smtClean="0"/>
              <a:t>Functions in the church body based on recognized gifts and seasons, not on elected terms</a:t>
            </a:r>
          </a:p>
          <a:p>
            <a:r>
              <a:rPr lang="en-US" dirty="0" smtClean="0"/>
              <a:t>Gifts for equipping – Ephesians 4:7-8, 11-16</a:t>
            </a:r>
          </a:p>
          <a:p>
            <a:pPr lvl="1"/>
            <a:r>
              <a:rPr lang="en-US" dirty="0" smtClean="0"/>
              <a:t>To prepare God’s people for works of service</a:t>
            </a:r>
          </a:p>
          <a:p>
            <a:pPr lvl="1"/>
            <a:r>
              <a:rPr lang="en-US" dirty="0" smtClean="0"/>
              <a:t>The whole body held together by what every joint supplies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Part of the Association of Faith Churches and Ministers (AFCM)</a:t>
            </a:r>
          </a:p>
        </p:txBody>
      </p:sp>
      <p:pic>
        <p:nvPicPr>
          <p:cNvPr id="1026" name="Picture 2"/>
          <p:cNvPicPr>
            <a:picLocks noChangeAspect="1" noChangeArrowheads="1"/>
          </p:cNvPicPr>
          <p:nvPr/>
        </p:nvPicPr>
        <p:blipFill>
          <a:blip r:embed="rId2" cstate="print"/>
          <a:srcRect/>
          <a:stretch>
            <a:fillRect/>
          </a:stretch>
        </p:blipFill>
        <p:spPr bwMode="auto">
          <a:xfrm>
            <a:off x="5934075" y="1676400"/>
            <a:ext cx="2981325" cy="4471988"/>
          </a:xfrm>
          <a:prstGeom prst="rect">
            <a:avLst/>
          </a:prstGeom>
          <a:noFill/>
          <a:ln w="9525">
            <a:noFill/>
            <a:miter lim="800000"/>
            <a:headEnd/>
            <a:tailEnd/>
          </a:ln>
        </p:spPr>
      </p:pic>
      <p:pic>
        <p:nvPicPr>
          <p:cNvPr id="1029" name="Picture 5" descr="C:\WINDOWS\Temporary Internet Files\OLK6266\Logo Final Draft jpg.jpg"/>
          <p:cNvPicPr>
            <a:picLocks noChangeAspect="1" noChangeArrowheads="1"/>
          </p:cNvPicPr>
          <p:nvPr/>
        </p:nvPicPr>
        <p:blipFill>
          <a:blip r:embed="rId3" r:link="rId4" cstate="print"/>
          <a:srcRect/>
          <a:stretch>
            <a:fillRect/>
          </a:stretch>
        </p:blipFill>
        <p:spPr bwMode="auto">
          <a:xfrm>
            <a:off x="0" y="1654175"/>
            <a:ext cx="5923404" cy="2917825"/>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God’s placement – 1 Corinthians 12:14-18</a:t>
            </a:r>
          </a:p>
          <a:p>
            <a:pPr lvl="1"/>
            <a:r>
              <a:rPr lang="en-US" dirty="0" smtClean="0"/>
              <a:t>The body has many members</a:t>
            </a:r>
          </a:p>
          <a:p>
            <a:pPr lvl="1"/>
            <a:r>
              <a:rPr lang="en-US" dirty="0" smtClean="0"/>
              <a:t>God has placed each one as he desires</a:t>
            </a:r>
          </a:p>
          <a:p>
            <a:r>
              <a:rPr lang="en-US" dirty="0" smtClean="0"/>
              <a:t>Employing gifts – 1 Peter 4:10</a:t>
            </a:r>
          </a:p>
          <a:p>
            <a:pPr lvl="1"/>
            <a:r>
              <a:rPr lang="en-US" dirty="0" smtClean="0"/>
              <a:t>Each one has received a special gift</a:t>
            </a:r>
          </a:p>
          <a:p>
            <a:pPr lvl="1"/>
            <a:r>
              <a:rPr lang="en-US" dirty="0" smtClean="0"/>
              <a:t>Employ it serving one another as good stewards of the grace of God</a:t>
            </a:r>
          </a:p>
          <a:p>
            <a:r>
              <a:rPr lang="en-US" dirty="0" smtClean="0"/>
              <a:t>Your field of assignment – 2 Corinthians 10:13 NIV</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V. Membership</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Connecting with the family</a:t>
            </a:r>
          </a:p>
          <a:p>
            <a:r>
              <a:rPr lang="en-US" dirty="0" smtClean="0"/>
              <a:t>Invitation</a:t>
            </a:r>
          </a:p>
          <a:p>
            <a:pPr lvl="1"/>
            <a:r>
              <a:rPr lang="en-US" dirty="0" smtClean="0"/>
              <a:t>Come join the family</a:t>
            </a:r>
          </a:p>
          <a:p>
            <a:r>
              <a:rPr lang="en-US" dirty="0" smtClean="0"/>
              <a:t>Introduction</a:t>
            </a:r>
          </a:p>
          <a:p>
            <a:pPr lvl="1"/>
            <a:r>
              <a:rPr lang="en-US" dirty="0" smtClean="0"/>
              <a:t>Meet Father (God)</a:t>
            </a:r>
          </a:p>
          <a:p>
            <a:pPr lvl="1"/>
            <a:r>
              <a:rPr lang="en-US" dirty="0" smtClean="0"/>
              <a:t>Meet the rest of the family</a:t>
            </a:r>
          </a:p>
          <a:p>
            <a:r>
              <a:rPr lang="en-US" dirty="0" smtClean="0"/>
              <a:t>Interaction</a:t>
            </a:r>
          </a:p>
          <a:p>
            <a:pPr lvl="1"/>
            <a:r>
              <a:rPr lang="en-US" dirty="0" smtClean="0"/>
              <a:t>Join us in the family room</a:t>
            </a:r>
          </a:p>
          <a:p>
            <a:pPr lvl="1"/>
            <a:r>
              <a:rPr lang="en-US" dirty="0" smtClean="0"/>
              <a:t>Small group activities</a:t>
            </a:r>
          </a:p>
          <a:p>
            <a:endParaRPr lang="en-US"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Household chores</a:t>
            </a:r>
          </a:p>
          <a:p>
            <a:pPr lvl="1"/>
            <a:r>
              <a:rPr lang="en-US" dirty="0" smtClean="0"/>
              <a:t>Fulfill your part in the family</a:t>
            </a:r>
          </a:p>
          <a:p>
            <a:r>
              <a:rPr lang="en-US" dirty="0" smtClean="0"/>
              <a:t>Let’s invite the neighbors – making adjustment to Let’s serve the neighbors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Difference between members and </a:t>
            </a:r>
            <a:r>
              <a:rPr lang="en-US" dirty="0" err="1" smtClean="0"/>
              <a:t>attenders</a:t>
            </a:r>
            <a:endParaRPr lang="en-US" dirty="0" smtClean="0"/>
          </a:p>
          <a:p>
            <a:pPr lvl="1"/>
            <a:r>
              <a:rPr lang="en-US" dirty="0" err="1" smtClean="0"/>
              <a:t>Attenders</a:t>
            </a:r>
            <a:r>
              <a:rPr lang="en-US" dirty="0" smtClean="0"/>
              <a:t> – those who may or may not be in a relationship with the Lord, searching for their place – welcome here</a:t>
            </a:r>
          </a:p>
          <a:p>
            <a:r>
              <a:rPr lang="en-US" dirty="0" smtClean="0"/>
              <a:t>God has placed the members as is pleases him</a:t>
            </a:r>
          </a:p>
          <a:p>
            <a:r>
              <a:rPr lang="en-US" dirty="0" smtClean="0"/>
              <a:t>Helping people find their place</a:t>
            </a:r>
          </a:p>
          <a:p>
            <a:r>
              <a:rPr lang="en-US" dirty="0" smtClean="0"/>
              <a:t>Two-way commitment</a:t>
            </a:r>
          </a:p>
          <a:p>
            <a:pPr lvl="1"/>
            <a:r>
              <a:rPr lang="en-US" dirty="0" smtClean="0"/>
              <a:t>Members to the church</a:t>
            </a:r>
          </a:p>
          <a:p>
            <a:pPr lvl="1"/>
            <a:r>
              <a:rPr lang="en-US" dirty="0" smtClean="0"/>
              <a:t>Church to the members</a:t>
            </a:r>
          </a:p>
          <a:p>
            <a:endParaRPr lang="en-US"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Members commitment</a:t>
            </a:r>
          </a:p>
          <a:p>
            <a:pPr lvl="1"/>
            <a:r>
              <a:rPr lang="en-US" dirty="0" smtClean="0"/>
              <a:t>To have established a relationship of being reconciled to God</a:t>
            </a:r>
          </a:p>
          <a:p>
            <a:pPr lvl="1"/>
            <a:r>
              <a:rPr lang="en-US" dirty="0" smtClean="0"/>
              <a:t>To continue in the process of being made complete in Christ as a follower of Jesus</a:t>
            </a:r>
          </a:p>
          <a:p>
            <a:pPr lvl="1"/>
            <a:r>
              <a:rPr lang="en-US" dirty="0" smtClean="0"/>
              <a:t>To participate in the ministry of the church with the gifts that God has given you</a:t>
            </a:r>
          </a:p>
          <a:p>
            <a:pPr lvl="1"/>
            <a:r>
              <a:rPr lang="en-US" dirty="0" smtClean="0"/>
              <a:t>To press for unity in the body and not stir strife</a:t>
            </a:r>
          </a:p>
          <a:p>
            <a:pPr lvl="2"/>
            <a:r>
              <a:rPr lang="en-US" dirty="0" smtClean="0"/>
              <a:t>Walking in love</a:t>
            </a:r>
          </a:p>
          <a:p>
            <a:pPr lvl="2"/>
            <a:r>
              <a:rPr lang="en-US" dirty="0" smtClean="0"/>
              <a:t>Dealing with offenses in a biblical manner</a:t>
            </a:r>
          </a:p>
          <a:p>
            <a:pPr lvl="1"/>
            <a:r>
              <a:rPr lang="en-US" dirty="0" smtClean="0"/>
              <a:t>To support the church in tithes and offerings</a:t>
            </a:r>
          </a:p>
          <a:p>
            <a:pPr lvl="1"/>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Church’s commitment</a:t>
            </a:r>
          </a:p>
          <a:p>
            <a:pPr lvl="1"/>
            <a:r>
              <a:rPr lang="en-US" dirty="0" smtClean="0"/>
              <a:t>To provide a spiritual covering for its members</a:t>
            </a:r>
          </a:p>
          <a:p>
            <a:pPr lvl="1"/>
            <a:r>
              <a:rPr lang="en-US" dirty="0" smtClean="0"/>
              <a:t>To provide community where each person can find acceptance and can develop and grow</a:t>
            </a:r>
          </a:p>
          <a:p>
            <a:pPr lvl="1"/>
            <a:r>
              <a:rPr lang="en-US" dirty="0" smtClean="0"/>
              <a:t>To spiritually feed and nurture those that God has called here</a:t>
            </a:r>
          </a:p>
          <a:p>
            <a:pPr lvl="1"/>
            <a:r>
              <a:rPr lang="en-US" dirty="0" smtClean="0"/>
              <a:t>To equip each believer to become an able minister of the grace of Jesus Christ</a:t>
            </a:r>
          </a:p>
          <a:p>
            <a:pPr lvl="1"/>
            <a:r>
              <a:rPr lang="en-US" dirty="0" smtClean="0"/>
              <a:t>To provide vision and direction so the body can work together</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Our Mission and Purpose</a:t>
            </a:r>
            <a:endParaRPr lang="en-US" dirty="0"/>
          </a:p>
        </p:txBody>
      </p:sp>
      <p:sp>
        <p:nvSpPr>
          <p:cNvPr id="3" name="Content Placeholder 2"/>
          <p:cNvSpPr>
            <a:spLocks noGrp="1"/>
          </p:cNvSpPr>
          <p:nvPr>
            <p:ph idx="1"/>
          </p:nvPr>
        </p:nvSpPr>
        <p:spPr/>
        <p:txBody>
          <a:bodyPr/>
          <a:lstStyle/>
          <a:p>
            <a:r>
              <a:rPr lang="en-US" dirty="0" smtClean="0"/>
              <a:t>To love God and people too and to make followers of Jesus</a:t>
            </a:r>
          </a:p>
          <a:p>
            <a:pPr lvl="1"/>
            <a:r>
              <a:rPr lang="en-US" dirty="0" smtClean="0"/>
              <a:t>The Great Commandment – Matthew 22:36-40</a:t>
            </a:r>
          </a:p>
          <a:p>
            <a:pPr lvl="1"/>
            <a:r>
              <a:rPr lang="en-US" dirty="0" smtClean="0"/>
              <a:t>The Great Commission – Matthew 28:19-20</a:t>
            </a:r>
          </a:p>
          <a:p>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To love God</a:t>
            </a:r>
          </a:p>
          <a:p>
            <a:pPr lvl="1"/>
            <a:r>
              <a:rPr lang="en-US" dirty="0" smtClean="0"/>
              <a:t>Through worship and praise</a:t>
            </a:r>
          </a:p>
          <a:p>
            <a:pPr lvl="1"/>
            <a:r>
              <a:rPr lang="en-US" dirty="0" smtClean="0"/>
              <a:t>Through practice of the scriptures </a:t>
            </a:r>
          </a:p>
          <a:p>
            <a:r>
              <a:rPr lang="en-US" dirty="0" smtClean="0"/>
              <a:t>To love people too</a:t>
            </a:r>
          </a:p>
          <a:p>
            <a:pPr lvl="1"/>
            <a:r>
              <a:rPr lang="en-US" dirty="0" smtClean="0"/>
              <a:t>Through sharing the gospel</a:t>
            </a:r>
          </a:p>
          <a:p>
            <a:pPr lvl="1"/>
            <a:r>
              <a:rPr lang="en-US" dirty="0" smtClean="0"/>
              <a:t>Through community in the body</a:t>
            </a:r>
          </a:p>
          <a:p>
            <a:r>
              <a:rPr lang="en-US" dirty="0" smtClean="0"/>
              <a:t>To make followers of Jesus</a:t>
            </a:r>
          </a:p>
          <a:p>
            <a:pPr lvl="1"/>
            <a:r>
              <a:rPr lang="en-US" dirty="0" smtClean="0"/>
              <a:t>By </a:t>
            </a:r>
            <a:r>
              <a:rPr lang="en-US" dirty="0" err="1" smtClean="0"/>
              <a:t>discipling</a:t>
            </a:r>
            <a:r>
              <a:rPr lang="en-US" dirty="0" smtClean="0"/>
              <a:t> others</a:t>
            </a:r>
          </a:p>
          <a:p>
            <a:pPr lvl="1"/>
            <a:r>
              <a:rPr lang="en-US" dirty="0" smtClean="0"/>
              <a:t>By training and equipping</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Foundational Beliefs </a:t>
            </a:r>
            <a:endParaRPr lang="en-US"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Bible is the inspired word of God</a:t>
            </a:r>
          </a:p>
          <a:p>
            <a:pPr lvl="1"/>
            <a:r>
              <a:rPr lang="en-US" dirty="0" smtClean="0"/>
              <a:t>A revelation from God to man</a:t>
            </a:r>
          </a:p>
          <a:p>
            <a:pPr lvl="1"/>
            <a:r>
              <a:rPr lang="en-US" dirty="0" smtClean="0"/>
              <a:t>The infallible rule of faith and conduct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371600" y="2209800"/>
            <a:ext cx="5943600" cy="434165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One True Godhead</a:t>
            </a:r>
          </a:p>
          <a:p>
            <a:pPr lvl="1"/>
            <a:r>
              <a:rPr lang="en-US" dirty="0" smtClean="0"/>
              <a:t>God the Father</a:t>
            </a:r>
          </a:p>
          <a:p>
            <a:pPr lvl="1"/>
            <a:r>
              <a:rPr lang="en-US" dirty="0" smtClean="0"/>
              <a:t>God the Son – Jesus Christ – God manifest in the flesh</a:t>
            </a:r>
          </a:p>
          <a:p>
            <a:pPr lvl="1"/>
            <a:r>
              <a:rPr lang="en-US" dirty="0" smtClean="0"/>
              <a:t>God the Holy Spirit</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381000"/>
            <a:ext cx="4343400" cy="6172200"/>
          </a:xfrm>
        </p:spPr>
        <p:txBody>
          <a:bodyPr/>
          <a:lstStyle/>
          <a:p>
            <a:r>
              <a:rPr lang="en-US" dirty="0" smtClean="0"/>
              <a:t>The Fall of Man</a:t>
            </a:r>
          </a:p>
          <a:p>
            <a:pPr lvl="1"/>
            <a:r>
              <a:rPr lang="en-US" dirty="0" smtClean="0"/>
              <a:t>Man was created in the image of God</a:t>
            </a:r>
          </a:p>
          <a:p>
            <a:pPr lvl="1"/>
            <a:r>
              <a:rPr lang="en-US" dirty="0" smtClean="0"/>
              <a:t>Man, by voluntary sin, fell from his position of being right with God</a:t>
            </a:r>
          </a:p>
          <a:p>
            <a:pPr lvl="1"/>
            <a:r>
              <a:rPr lang="en-US" dirty="0" smtClean="0"/>
              <a:t>Man’s only hope of reconciliation with God is through Jesus Christ</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381000"/>
            <a:ext cx="4657725" cy="567732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1748</TotalTime>
  <Words>965</Words>
  <Application>Microsoft Office PowerPoint</Application>
  <PresentationFormat>On-screen Show (4:3)</PresentationFormat>
  <Paragraphs>172</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Praise Fellowship Church Introductions Class</vt:lpstr>
      <vt:lpstr>Slide 3</vt:lpstr>
      <vt:lpstr>I. Our Mission and Purpose</vt:lpstr>
      <vt:lpstr>Slide 5</vt:lpstr>
      <vt:lpstr>II. Foundational Beliefs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III. Governing Structure of PFC </vt:lpstr>
      <vt:lpstr>Slide 22</vt:lpstr>
      <vt:lpstr>Slide 23</vt:lpstr>
      <vt:lpstr>Slide 24</vt:lpstr>
      <vt:lpstr>Slide 25</vt:lpstr>
      <vt:lpstr>Slide 26</vt:lpstr>
      <vt:lpstr>Slide 27</vt:lpstr>
      <vt:lpstr>Slide 28</vt:lpstr>
      <vt:lpstr>IV. Gift-Based Ministry </vt:lpstr>
      <vt:lpstr>Slide 30</vt:lpstr>
      <vt:lpstr>V. Membership</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93</cp:revision>
  <dcterms:created xsi:type="dcterms:W3CDTF">2010-04-18T00:31:04Z</dcterms:created>
  <dcterms:modified xsi:type="dcterms:W3CDTF">2010-08-29T12:23:59Z</dcterms:modified>
</cp:coreProperties>
</file>