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91" r:id="rId2"/>
    <p:sldId id="317" r:id="rId3"/>
    <p:sldId id="320" r:id="rId4"/>
    <p:sldId id="321" r:id="rId5"/>
    <p:sldId id="322" r:id="rId6"/>
    <p:sldId id="323" r:id="rId7"/>
    <p:sldId id="324" r:id="rId8"/>
    <p:sldId id="325" r:id="rId9"/>
    <p:sldId id="326" r:id="rId10"/>
    <p:sldId id="330" r:id="rId11"/>
    <p:sldId id="303" r:id="rId12"/>
    <p:sldId id="257" r:id="rId13"/>
    <p:sldId id="308" r:id="rId14"/>
    <p:sldId id="305" r:id="rId15"/>
    <p:sldId id="310" r:id="rId16"/>
    <p:sldId id="311" r:id="rId17"/>
    <p:sldId id="306" r:id="rId18"/>
    <p:sldId id="313" r:id="rId19"/>
    <p:sldId id="312" r:id="rId20"/>
    <p:sldId id="315" r:id="rId21"/>
    <p:sldId id="314" r:id="rId22"/>
    <p:sldId id="31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E40"/>
    <a:srgbClr val="800000"/>
    <a:srgbClr val="003300"/>
    <a:srgbClr val="4DB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576" autoAdjust="0"/>
  </p:normalViewPr>
  <p:slideViewPr>
    <p:cSldViewPr>
      <p:cViewPr varScale="1">
        <p:scale>
          <a:sx n="73" d="100"/>
          <a:sy n="73" d="100"/>
        </p:scale>
        <p:origin x="-1080" y="-102"/>
      </p:cViewPr>
      <p:guideLst>
        <p:guide orient="horz" pos="2160"/>
        <p:guide pos="2880"/>
      </p:guideLst>
    </p:cSldViewPr>
  </p:slideViewPr>
  <p:outlineViewPr>
    <p:cViewPr>
      <p:scale>
        <a:sx n="33" d="100"/>
        <a:sy n="33" d="100"/>
      </p:scale>
      <p:origin x="48" y="5922"/>
    </p:cViewPr>
  </p:outlineViewPr>
  <p:notesTextViewPr>
    <p:cViewPr>
      <p:scale>
        <a:sx n="100" d="100"/>
        <a:sy n="100" d="100"/>
      </p:scale>
      <p:origin x="0" y="0"/>
    </p:cViewPr>
  </p:notesTextViewPr>
  <p:notesViewPr>
    <p:cSldViewPr>
      <p:cViewPr varScale="1">
        <p:scale>
          <a:sx n="59" d="100"/>
          <a:sy n="59" d="100"/>
        </p:scale>
        <p:origin x="-250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D603B4-DE03-4A40-8112-39CC582733D4}" type="datetimeFigureOut">
              <a:rPr lang="en-US" smtClean="0"/>
              <a:pPr/>
              <a:t>4/21/2012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031148-8711-49FF-B2AA-2BBEB74EBA7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D556C4-6B56-439D-BFA8-25EA18FB81C1}" type="datetimeFigureOut">
              <a:rPr lang="en-US" smtClean="0"/>
              <a:pPr/>
              <a:t>4/21/2012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212622-BFBC-4A10-88B2-57FEB28ACC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6D4907-0870-49E1-81CB-08D2186100CD}" type="slidenum">
              <a:rPr lang="en-US"/>
              <a:pPr/>
              <a:t>10</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unconditional</a:t>
            </a:r>
            <a:r>
              <a:rPr lang="en-US" dirty="0" smtClean="0"/>
              <a:t> </a:t>
            </a:r>
            <a:endParaRPr lang="en-US" dirty="0"/>
          </a:p>
        </p:txBody>
      </p:sp>
      <p:sp>
        <p:nvSpPr>
          <p:cNvPr id="4" name="Slide Number Placeholder 3"/>
          <p:cNvSpPr>
            <a:spLocks noGrp="1"/>
          </p:cNvSpPr>
          <p:nvPr>
            <p:ph type="sldNum" sz="quarter" idx="10"/>
          </p:nvPr>
        </p:nvSpPr>
        <p:spPr/>
        <p:txBody>
          <a:bodyPr/>
          <a:lstStyle/>
          <a:p>
            <a:fld id="{57212622-BFBC-4A10-88B2-57FEB28ACCF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a:gsLst>
              <a:gs pos="70000">
                <a:srgbClr val="800000"/>
              </a:gs>
              <a:gs pos="45000">
                <a:srgbClr val="00206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597B-3C05-45A0-9308-CDB7789B764A}"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63000">
                <a:srgbClr val="140E40">
                  <a:alpha val="0"/>
                </a:srgbClr>
              </a:gs>
              <a:gs pos="50000">
                <a:srgbClr val="002060"/>
              </a:gs>
              <a:gs pos="100000">
                <a:srgbClr val="800000">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FontTx/>
              <a:buBlip>
                <a:blip r:embed="rId2"/>
              </a:buBlip>
              <a:defRPr/>
            </a:lvl1pPr>
            <a:lvl2pPr>
              <a:buFontTx/>
              <a:buBlip>
                <a:blip r:embed="rId3"/>
              </a:buBlip>
              <a:defRPr/>
            </a:lvl2pPr>
            <a:lvl3pPr>
              <a:buFont typeface="Wingdings" pitchFamily="2"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597B-3C05-45A0-9308-CDB7789B764A}"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597B-3C05-45A0-9308-CDB7789B764A}" type="datetimeFigureOut">
              <a:rPr lang="en-US" smtClean="0"/>
              <a:pPr/>
              <a:t>4/21/2012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597B-3C05-45A0-9308-CDB7789B764A}"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597B-3C05-45A0-9308-CDB7789B764A}" type="datetimeFigureOut">
              <a:rPr lang="en-US" smtClean="0"/>
              <a:pPr/>
              <a:t>4/21/2012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597B-3C05-45A0-9308-CDB7789B764A}" type="datetimeFigureOut">
              <a:rPr lang="en-US" smtClean="0"/>
              <a:pPr/>
              <a:t>4/21/2012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597B-3C05-45A0-9308-CDB7789B764A}" type="datetimeFigureOut">
              <a:rPr lang="en-US" smtClean="0"/>
              <a:pPr/>
              <a:t>4/21/2012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597B-3C05-45A0-9308-CDB7789B764A}" type="datetimeFigureOut">
              <a:rPr lang="en-US" smtClean="0"/>
              <a:pPr/>
              <a:t>4/21/2012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BAF0-AFD1-4555-BB48-693BB65D5E20}"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0">
              <a:srgbClr val="800000"/>
            </a:gs>
            <a:gs pos="0">
              <a:srgbClr val="003300"/>
            </a:gs>
            <a:gs pos="100000">
              <a:schemeClr val="bg2">
                <a:shade val="30000"/>
                <a:satMod val="200000"/>
              </a:schemeClr>
            </a:gs>
            <a:gs pos="100000">
              <a:schemeClr val="bg2">
                <a:shade val="30000"/>
                <a:satMod val="200000"/>
              </a:schemeClr>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597B-3C05-45A0-9308-CDB7789B764A}" type="datetimeFigureOut">
              <a:rPr lang="en-US" smtClean="0"/>
              <a:pPr/>
              <a:t>4/21/2012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4BAF0-AFD1-4555-BB48-693BB65D5E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txStyles>
    <p:titleStyle>
      <a:lvl1pPr algn="ctr" defTabSz="914400" rtl="0" eaLnBrk="1" latinLnBrk="0" hangingPunct="1">
        <a:spcBef>
          <a:spcPct val="0"/>
        </a:spcBef>
        <a:buNone/>
        <a:defRPr sz="4400" kern="1200">
          <a:solidFill>
            <a:schemeClr val="tx1"/>
          </a:solidFill>
          <a:effectLst>
            <a:outerShdw blurRad="50800" dist="50800" dir="5400000" algn="ctr" rotWithShape="0">
              <a:schemeClr val="bg1"/>
            </a:outerShdw>
          </a:effectLst>
          <a:latin typeface="+mj-lt"/>
          <a:ea typeface="+mj-ea"/>
          <a:cs typeface="+mj-cs"/>
        </a:defRPr>
      </a:lvl1pPr>
    </p:titleStyle>
    <p:bodyStyle>
      <a:lvl1pPr marL="342900" indent="-342900" algn="l" defTabSz="914400" rtl="0" eaLnBrk="1" latinLnBrk="0" hangingPunct="1">
        <a:spcBef>
          <a:spcPct val="20000"/>
        </a:spcBef>
        <a:buFontTx/>
        <a:buBlip>
          <a:blip r:embed="rId13"/>
        </a:buBlip>
        <a:defRPr sz="2800" kern="1200">
          <a:solidFill>
            <a:schemeClr val="tx1"/>
          </a:solidFill>
          <a:effectLst>
            <a:outerShdw blurRad="50800" dist="50800" dir="5400000" algn="ctr" rotWithShape="0">
              <a:schemeClr val="bg1"/>
            </a:outerShdw>
          </a:effectLst>
          <a:latin typeface="+mn-lt"/>
          <a:ea typeface="+mn-ea"/>
          <a:cs typeface="+mn-cs"/>
        </a:defRPr>
      </a:lvl1pPr>
      <a:lvl2pPr marL="742950" indent="-285750" algn="l" defTabSz="914400" rtl="0" eaLnBrk="1" latinLnBrk="0" hangingPunct="1">
        <a:spcBef>
          <a:spcPct val="20000"/>
        </a:spcBef>
        <a:buFontTx/>
        <a:buBlip>
          <a:blip r:embed="rId14"/>
        </a:buBlip>
        <a:defRPr sz="2800" kern="1200">
          <a:solidFill>
            <a:schemeClr val="tx1"/>
          </a:solidFill>
          <a:effectLst>
            <a:outerShdw blurRad="50800" dist="50800" dir="5400000" algn="ctr" rotWithShape="0">
              <a:schemeClr val="bg1"/>
            </a:outerShdw>
          </a:effectLst>
          <a:latin typeface="+mn-lt"/>
          <a:ea typeface="+mn-ea"/>
          <a:cs typeface="+mn-cs"/>
        </a:defRPr>
      </a:lvl2pPr>
      <a:lvl3pPr marL="1143000" indent="-228600" algn="l" defTabSz="914400" rtl="0" eaLnBrk="1" latinLnBrk="0" hangingPunct="1">
        <a:spcBef>
          <a:spcPct val="20000"/>
        </a:spcBef>
        <a:buFont typeface="Arial" pitchFamily="34" charset="0"/>
        <a:buChar char="•"/>
        <a:defRPr sz="2800" kern="1200">
          <a:solidFill>
            <a:schemeClr val="tx1"/>
          </a:solidFill>
          <a:effectLst>
            <a:outerShdw blurRad="50800" dist="50800" dir="5400000" algn="ctr" rotWithShape="0">
              <a:schemeClr val="bg1"/>
            </a:outerShdw>
          </a:effectLst>
          <a:latin typeface="+mn-lt"/>
          <a:ea typeface="+mn-ea"/>
          <a:cs typeface="+mn-cs"/>
        </a:defRPr>
      </a:lvl3pPr>
      <a:lvl4pPr marL="1600200" indent="-228600" algn="l" defTabSz="914400" rtl="0" eaLnBrk="1" latinLnBrk="0" hangingPunct="1">
        <a:spcBef>
          <a:spcPct val="20000"/>
        </a:spcBef>
        <a:buFont typeface="Courier New" pitchFamily="49" charset="0"/>
        <a:buChar char="o"/>
        <a:defRPr sz="2800" kern="1200">
          <a:solidFill>
            <a:schemeClr val="tx1"/>
          </a:solidFill>
          <a:effectLst>
            <a:outerShdw blurRad="50800" dist="50800" dir="5400000" algn="ctr" rotWithShape="0">
              <a:schemeClr val="bg1"/>
            </a:outerShdw>
          </a:effectLst>
          <a:latin typeface="+mn-lt"/>
          <a:ea typeface="+mn-ea"/>
          <a:cs typeface="+mn-cs"/>
        </a:defRPr>
      </a:lvl4pPr>
      <a:lvl5pPr marL="2057400" indent="-228600" algn="l" defTabSz="914400" rtl="0" eaLnBrk="1" latinLnBrk="0" hangingPunct="1">
        <a:spcBef>
          <a:spcPct val="20000"/>
        </a:spcBef>
        <a:buFontTx/>
        <a:buBlip>
          <a:blip r:embed="rId15"/>
        </a:buBlip>
        <a:defRPr sz="2800" kern="1200">
          <a:solidFill>
            <a:schemeClr val="tx1"/>
          </a:solidFill>
          <a:effectLst>
            <a:outerShdw blurRad="50800" dist="50800" dir="5400000" algn="ctr" rotWithShape="0">
              <a:schemeClr val="bg1"/>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qvb://QVB/34931031/syncglossary/3878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0" y="-152400"/>
            <a:ext cx="9296400" cy="72390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18787" name="Picture 3"/>
          <p:cNvPicPr>
            <a:picLocks noChangeAspect="1" noChangeArrowheads="1"/>
          </p:cNvPicPr>
          <p:nvPr/>
        </p:nvPicPr>
        <p:blipFill>
          <a:blip r:embed="rId3" cstate="print"/>
          <a:srcRect/>
          <a:stretch>
            <a:fillRect/>
          </a:stretch>
        </p:blipFill>
        <p:spPr bwMode="auto">
          <a:xfrm>
            <a:off x="1295400" y="0"/>
            <a:ext cx="6748463" cy="6858000"/>
          </a:xfrm>
          <a:prstGeom prst="rect">
            <a:avLst/>
          </a:prstGeom>
          <a:noFill/>
          <a:ln w="9525">
            <a:noFill/>
            <a:miter lim="800000"/>
            <a:headEnd/>
            <a:tailEnd/>
          </a:ln>
          <a:effectLst/>
        </p:spPr>
      </p:pic>
      <p:sp>
        <p:nvSpPr>
          <p:cNvPr id="4" name="Content Placeholder 2"/>
          <p:cNvSpPr txBox="1">
            <a:spLocks/>
          </p:cNvSpPr>
          <p:nvPr/>
        </p:nvSpPr>
        <p:spPr>
          <a:xfrm rot="16200000">
            <a:off x="-1500982" y="480219"/>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1-4 Love the </a:t>
            </a:r>
            <a:r>
              <a:rPr kumimoji="0" lang="en-US" sz="2800" b="0" i="0"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Lord</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your God</a:t>
            </a:r>
          </a:p>
          <a:p>
            <a:pPr marL="742950" marR="0" lvl="1" indent="-28575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
        <p:nvSpPr>
          <p:cNvPr id="5" name="Content Placeholder 2"/>
          <p:cNvSpPr txBox="1">
            <a:spLocks/>
          </p:cNvSpPr>
          <p:nvPr/>
        </p:nvSpPr>
        <p:spPr>
          <a:xfrm rot="16200000">
            <a:off x="6347618" y="632619"/>
            <a:ext cx="8229600" cy="4525963"/>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5-10 Love your </a:t>
            </a:r>
            <a:r>
              <a:rPr kumimoji="0" lang="en-US" sz="2800" b="0" i="0"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neighbor</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as yourself</a:t>
            </a:r>
          </a:p>
          <a:p>
            <a:pPr marL="742950" marR="0" lvl="1" indent="-285750" algn="l" defTabSz="914400" rtl="0" eaLnBrk="1" fontAlgn="auto" latinLnBrk="0" hangingPunct="1">
              <a:lnSpc>
                <a:spcPct val="100000"/>
              </a:lnSpc>
              <a:spcBef>
                <a:spcPct val="20000"/>
              </a:spcBef>
              <a:spcAft>
                <a:spcPts val="0"/>
              </a:spcAft>
              <a:buClrTx/>
              <a:buSzTx/>
              <a:buFontTx/>
              <a:buBlip>
                <a:blip r:embed="rId4"/>
              </a:buBlip>
              <a:tabLst/>
              <a:defRPr/>
            </a:pPr>
            <a:endPar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Covenant</a:t>
            </a:r>
            <a:endParaRPr lang="en-US" dirty="0"/>
          </a:p>
        </p:txBody>
      </p:sp>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762000" y="3711575"/>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I. The Promise of a New Covenant</a:t>
            </a:r>
            <a:endParaRPr lang="en-US" dirty="0"/>
          </a:p>
        </p:txBody>
      </p:sp>
      <p:sp>
        <p:nvSpPr>
          <p:cNvPr id="3" name="Content Placeholder 2"/>
          <p:cNvSpPr>
            <a:spLocks noGrp="1"/>
          </p:cNvSpPr>
          <p:nvPr>
            <p:ph idx="1"/>
          </p:nvPr>
        </p:nvSpPr>
        <p:spPr/>
        <p:txBody>
          <a:bodyPr>
            <a:normAutofit/>
          </a:bodyPr>
          <a:lstStyle/>
          <a:p>
            <a:r>
              <a:rPr lang="en-US" dirty="0" smtClean="0"/>
              <a:t>Jeremiah 31:31-34</a:t>
            </a:r>
          </a:p>
          <a:p>
            <a:pPr lvl="1"/>
            <a:r>
              <a:rPr lang="en-US" dirty="0" smtClean="0"/>
              <a:t>Formula of an </a:t>
            </a:r>
            <a:r>
              <a:rPr lang="en-US" u="sng" dirty="0" smtClean="0"/>
              <a:t>unconditional</a:t>
            </a:r>
            <a:r>
              <a:rPr lang="en-US" dirty="0" smtClean="0"/>
              <a:t> covenant – “I will…”</a:t>
            </a:r>
          </a:p>
          <a:p>
            <a:pPr lvl="1"/>
            <a:r>
              <a:rPr lang="en-US" dirty="0" smtClean="0"/>
              <a:t>Make a </a:t>
            </a:r>
            <a:r>
              <a:rPr lang="en-US" u="sng" dirty="0" smtClean="0"/>
              <a:t>new</a:t>
            </a:r>
            <a:r>
              <a:rPr lang="en-US" dirty="0" smtClean="0"/>
              <a:t> covenant with Israel</a:t>
            </a:r>
          </a:p>
          <a:p>
            <a:pPr lvl="1"/>
            <a:r>
              <a:rPr lang="en-US" dirty="0" smtClean="0"/>
              <a:t>Instructions written on their </a:t>
            </a:r>
            <a:r>
              <a:rPr lang="en-US" u="sng" dirty="0" smtClean="0"/>
              <a:t>hearts</a:t>
            </a:r>
          </a:p>
          <a:p>
            <a:pPr lvl="1"/>
            <a:r>
              <a:rPr lang="en-US" dirty="0" smtClean="0"/>
              <a:t>All </a:t>
            </a:r>
            <a:r>
              <a:rPr lang="en-US" u="sng" dirty="0" smtClean="0"/>
              <a:t>know</a:t>
            </a:r>
            <a:r>
              <a:rPr lang="en-US" dirty="0" smtClean="0"/>
              <a:t> me</a:t>
            </a:r>
          </a:p>
          <a:p>
            <a:pPr lvl="1"/>
            <a:r>
              <a:rPr lang="en-US" dirty="0" smtClean="0"/>
              <a:t>Forgive their </a:t>
            </a:r>
            <a:r>
              <a:rPr lang="en-US" u="sng" dirty="0" smtClean="0"/>
              <a:t>wickedness</a:t>
            </a:r>
          </a:p>
          <a:p>
            <a:pPr lvl="1"/>
            <a:r>
              <a:rPr lang="en-US" dirty="0" smtClean="0"/>
              <a:t>Never again remember their </a:t>
            </a:r>
            <a:r>
              <a:rPr lang="en-US" u="sng" dirty="0" smtClean="0"/>
              <a:t>sins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Jeremiah 33:14-16</a:t>
            </a:r>
          </a:p>
          <a:p>
            <a:pPr lvl="1"/>
            <a:r>
              <a:rPr lang="en-US" dirty="0" smtClean="0"/>
              <a:t>I will raise up a </a:t>
            </a:r>
            <a:r>
              <a:rPr lang="en-US" u="sng" dirty="0" smtClean="0"/>
              <a:t>righteous</a:t>
            </a:r>
            <a:r>
              <a:rPr lang="en-US" dirty="0" smtClean="0"/>
              <a:t> descendant from King David</a:t>
            </a:r>
          </a:p>
          <a:p>
            <a:pPr lvl="1"/>
            <a:r>
              <a:rPr lang="en-US" dirty="0" smtClean="0"/>
              <a:t>Jerusalem’s name will be The </a:t>
            </a:r>
            <a:r>
              <a:rPr lang="en-US" u="sng" dirty="0" smtClean="0"/>
              <a:t>Lord</a:t>
            </a:r>
            <a:r>
              <a:rPr lang="en-US" dirty="0" smtClean="0"/>
              <a:t> is Our Righteousness</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 A Better Covenant</a:t>
            </a:r>
            <a:endParaRPr lang="en-US" dirty="0"/>
          </a:p>
        </p:txBody>
      </p:sp>
      <p:sp>
        <p:nvSpPr>
          <p:cNvPr id="3" name="Content Placeholder 2"/>
          <p:cNvSpPr>
            <a:spLocks noGrp="1"/>
          </p:cNvSpPr>
          <p:nvPr>
            <p:ph idx="1"/>
          </p:nvPr>
        </p:nvSpPr>
        <p:spPr/>
        <p:txBody>
          <a:bodyPr>
            <a:normAutofit/>
          </a:bodyPr>
          <a:lstStyle/>
          <a:p>
            <a:r>
              <a:rPr lang="en-US" dirty="0" smtClean="0"/>
              <a:t>Hebrews 8:6-13</a:t>
            </a:r>
          </a:p>
          <a:p>
            <a:pPr lvl="1"/>
            <a:r>
              <a:rPr lang="en-US" dirty="0" smtClean="0"/>
              <a:t>Jesus, mediator of a far </a:t>
            </a:r>
            <a:r>
              <a:rPr lang="en-US" u="sng" dirty="0" smtClean="0"/>
              <a:t>superior</a:t>
            </a:r>
            <a:r>
              <a:rPr lang="en-US" dirty="0" smtClean="0"/>
              <a:t> covenant</a:t>
            </a:r>
          </a:p>
          <a:p>
            <a:pPr lvl="1"/>
            <a:r>
              <a:rPr lang="en-US" dirty="0" smtClean="0"/>
              <a:t>First covenant faults – the </a:t>
            </a:r>
            <a:r>
              <a:rPr lang="en-US" u="sng" dirty="0" smtClean="0"/>
              <a:t>people</a:t>
            </a:r>
            <a:r>
              <a:rPr lang="en-US" dirty="0" smtClean="0"/>
              <a:t> – the law weak in the </a:t>
            </a:r>
            <a:r>
              <a:rPr lang="en-US" u="sng" dirty="0" smtClean="0"/>
              <a:t>flesh</a:t>
            </a:r>
          </a:p>
          <a:p>
            <a:pPr lvl="1"/>
            <a:r>
              <a:rPr lang="en-US" u="sng" dirty="0" smtClean="0"/>
              <a:t>Curse</a:t>
            </a:r>
            <a:r>
              <a:rPr lang="en-US" dirty="0" smtClean="0"/>
              <a:t> of disobedience – Deuteronomy 28:15</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Galatians 3:13 - 14 (NLT)</a:t>
            </a:r>
            <a:r>
              <a:rPr lang="en-US" b="1" dirty="0" smtClean="0"/>
              <a:t> </a:t>
            </a:r>
            <a:r>
              <a:rPr lang="en-US" baseline="30000" dirty="0" smtClean="0"/>
              <a:t>13</a:t>
            </a:r>
            <a:r>
              <a:rPr lang="en-US" dirty="0" smtClean="0"/>
              <a:t>But Christ has rescued us from the curse pronounced by the law. When he was hung on the cross, he took upon himself the curse for our wrongdoing. For it is written in the Scriptures, “Cursed is everyone who is hung on a tree.”  </a:t>
            </a:r>
            <a:r>
              <a:rPr lang="en-US" baseline="30000" dirty="0" smtClean="0"/>
              <a:t>14</a:t>
            </a:r>
            <a:r>
              <a:rPr lang="en-US" dirty="0" smtClean="0"/>
              <a:t>Through Christ Jesus, God has blessed the Gentiles with the same blessing he promised to Abraham, so that we who are believers might receive the promised</a:t>
            </a:r>
            <a:r>
              <a:rPr lang="en-US" baseline="30000" dirty="0" smtClean="0">
                <a:hlinkClick r:id="rId2"/>
              </a:rPr>
              <a:t>£</a:t>
            </a:r>
            <a:r>
              <a:rPr lang="en-US" dirty="0" smtClean="0"/>
              <a:t> Holy Spirit through faith.</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r>
              <a:rPr lang="en-US" dirty="0" smtClean="0"/>
              <a:t>A faulty </a:t>
            </a:r>
            <a:r>
              <a:rPr lang="en-US" u="sng" dirty="0" smtClean="0"/>
              <a:t>priesthood</a:t>
            </a:r>
            <a:r>
              <a:rPr lang="en-US" dirty="0" smtClean="0"/>
              <a:t> – Hebrews 7:18-22</a:t>
            </a:r>
          </a:p>
          <a:p>
            <a:pPr lvl="1"/>
            <a:r>
              <a:rPr lang="en-US" dirty="0" smtClean="0"/>
              <a:t>New covenant – first one is </a:t>
            </a:r>
            <a:r>
              <a:rPr lang="en-US" u="sng" dirty="0" smtClean="0"/>
              <a:t>expired</a:t>
            </a:r>
            <a:r>
              <a:rPr lang="en-US" dirty="0" smtClean="0"/>
              <a:t> (8:13)</a:t>
            </a:r>
          </a:p>
          <a:p>
            <a:pPr lvl="2"/>
            <a:r>
              <a:rPr lang="en-US" dirty="0" smtClean="0"/>
              <a:t>Not abolished or nullified but fulfilled</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III. A Blood Covenant</a:t>
            </a:r>
            <a:endParaRPr lang="en-US" dirty="0"/>
          </a:p>
        </p:txBody>
      </p:sp>
      <p:sp>
        <p:nvSpPr>
          <p:cNvPr id="3" name="Content Placeholder 2"/>
          <p:cNvSpPr>
            <a:spLocks noGrp="1"/>
          </p:cNvSpPr>
          <p:nvPr>
            <p:ph idx="1"/>
          </p:nvPr>
        </p:nvSpPr>
        <p:spPr/>
        <p:txBody>
          <a:bodyPr>
            <a:normAutofit/>
          </a:bodyPr>
          <a:lstStyle/>
          <a:p>
            <a:r>
              <a:rPr lang="en-US" dirty="0" smtClean="0"/>
              <a:t>Hebrews 9-10</a:t>
            </a:r>
          </a:p>
          <a:p>
            <a:pPr lvl="1"/>
            <a:r>
              <a:rPr lang="en-US" dirty="0" smtClean="0"/>
              <a:t>The first covenant – high priest entered most holy place once a year</a:t>
            </a:r>
          </a:p>
          <a:p>
            <a:pPr lvl="1"/>
            <a:r>
              <a:rPr lang="en-US" dirty="0" smtClean="0"/>
              <a:t>Offered </a:t>
            </a:r>
            <a:r>
              <a:rPr lang="en-US" u="sng" dirty="0" smtClean="0"/>
              <a:t>blood</a:t>
            </a:r>
            <a:r>
              <a:rPr lang="en-US" dirty="0" smtClean="0"/>
              <a:t> for his and people’s sins</a:t>
            </a:r>
          </a:p>
          <a:p>
            <a:pPr lvl="1"/>
            <a:r>
              <a:rPr lang="en-US" u="sng" dirty="0" smtClean="0"/>
              <a:t>Christ</a:t>
            </a:r>
            <a:r>
              <a:rPr lang="en-US" dirty="0" smtClean="0"/>
              <a:t> is now the High Priest</a:t>
            </a:r>
          </a:p>
          <a:p>
            <a:pPr lvl="1"/>
            <a:r>
              <a:rPr lang="en-US" dirty="0" smtClean="0"/>
              <a:t>Entered </a:t>
            </a:r>
            <a:r>
              <a:rPr lang="en-US" u="sng" dirty="0" smtClean="0"/>
              <a:t>heaven’s</a:t>
            </a:r>
            <a:r>
              <a:rPr lang="en-US" dirty="0" smtClean="0"/>
              <a:t> most holy place with his own blood</a:t>
            </a:r>
          </a:p>
          <a:p>
            <a:pPr lvl="1"/>
            <a:r>
              <a:rPr lang="en-US" dirty="0" smtClean="0"/>
              <a:t>Secured our redemption </a:t>
            </a:r>
            <a:r>
              <a:rPr lang="en-US" u="sng" dirty="0" smtClean="0"/>
              <a:t>forever</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dirty="0" smtClean="0"/>
              <a:t>Christ died once for all time</a:t>
            </a:r>
            <a:r>
              <a:rPr lang="en-US" dirty="0"/>
              <a:t> </a:t>
            </a:r>
            <a:r>
              <a:rPr lang="en-US" dirty="0" smtClean="0"/>
              <a:t>– a sacrifice to take away people’s </a:t>
            </a:r>
            <a:r>
              <a:rPr lang="en-US" u="sng" dirty="0" smtClean="0"/>
              <a:t>sin</a:t>
            </a:r>
          </a:p>
          <a:p>
            <a:pPr lvl="1"/>
            <a:r>
              <a:rPr lang="en-US" dirty="0" smtClean="0"/>
              <a:t>Coming again to bring </a:t>
            </a:r>
            <a:r>
              <a:rPr lang="en-US" u="sng" dirty="0" smtClean="0"/>
              <a:t>salvation</a:t>
            </a:r>
            <a:r>
              <a:rPr lang="en-US" dirty="0" smtClean="0"/>
              <a:t> to all who wait for him</a:t>
            </a:r>
          </a:p>
          <a:p>
            <a:pPr lvl="1"/>
            <a:r>
              <a:rPr lang="en-US" dirty="0" smtClean="0"/>
              <a:t>First covenant cancelled to put the second into effect</a:t>
            </a:r>
          </a:p>
          <a:p>
            <a:pPr lvl="1"/>
            <a:r>
              <a:rPr lang="en-US" dirty="0" smtClean="0"/>
              <a:t>God’s will – for us to be made </a:t>
            </a:r>
            <a:r>
              <a:rPr lang="en-US" u="sng" dirty="0" smtClean="0"/>
              <a:t>holy</a:t>
            </a:r>
          </a:p>
          <a:p>
            <a:pPr lvl="1"/>
            <a:r>
              <a:rPr lang="en-US" dirty="0" smtClean="0"/>
              <a:t>Hold tightly to the hope – God can be </a:t>
            </a:r>
            <a:r>
              <a:rPr lang="en-US" u="sng" dirty="0" smtClean="0"/>
              <a:t>trusted</a:t>
            </a:r>
            <a:r>
              <a:rPr lang="en-US" dirty="0" smtClean="0"/>
              <a:t> to keep his promise</a:t>
            </a:r>
          </a:p>
          <a:p>
            <a:pPr lvl="1"/>
            <a:r>
              <a:rPr lang="en-US" dirty="0" smtClean="0"/>
              <a:t>Not </a:t>
            </a:r>
            <a:r>
              <a:rPr lang="en-US" u="sng" dirty="0" smtClean="0"/>
              <a:t>trampling</a:t>
            </a:r>
            <a:r>
              <a:rPr lang="en-US" dirty="0" smtClean="0"/>
              <a:t> on the Son of God, treating the blood of the covenant as common and unholy</a:t>
            </a:r>
          </a:p>
          <a:p>
            <a:pPr lvl="1"/>
            <a:r>
              <a:rPr lang="en-US" u="sng" dirty="0" smtClean="0"/>
              <a:t>Suffering</a:t>
            </a:r>
            <a:r>
              <a:rPr lang="en-US" dirty="0" smtClean="0"/>
              <a:t> for the sake of Christ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pPr lvl="1"/>
            <a:r>
              <a:rPr lang="en-US" u="sng" dirty="0" smtClean="0"/>
              <a:t>Better</a:t>
            </a:r>
            <a:r>
              <a:rPr lang="en-US" dirty="0" smtClean="0"/>
              <a:t> things waiting that will last for eternity</a:t>
            </a:r>
          </a:p>
          <a:p>
            <a:pPr lvl="1"/>
            <a:r>
              <a:rPr lang="en-US" dirty="0" smtClean="0"/>
              <a:t>Patient </a:t>
            </a:r>
            <a:r>
              <a:rPr lang="en-US" u="sng" dirty="0" smtClean="0"/>
              <a:t>endurance</a:t>
            </a:r>
            <a:r>
              <a:rPr lang="en-US" dirty="0" smtClean="0"/>
              <a:t> is what you need now</a:t>
            </a:r>
          </a:p>
          <a:p>
            <a:pPr lvl="1"/>
            <a:r>
              <a:rPr lang="en-US" dirty="0" smtClean="0"/>
              <a:t>Continue to do God’s </a:t>
            </a:r>
            <a:r>
              <a:rPr lang="en-US" u="sng" dirty="0" smtClean="0"/>
              <a:t>will</a:t>
            </a:r>
          </a:p>
          <a:p>
            <a:pPr lvl="1"/>
            <a:r>
              <a:rPr lang="en-US" dirty="0" smtClean="0"/>
              <a:t>Receive all that he has </a:t>
            </a:r>
            <a:r>
              <a:rPr lang="en-US" u="sng" dirty="0" smtClean="0"/>
              <a:t>promised</a:t>
            </a:r>
            <a:endParaRPr lang="en-US" u="sng"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09600" y="3635375"/>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4" name="Title 1"/>
          <p:cNvSpPr txBox="1">
            <a:spLocks/>
          </p:cNvSpPr>
          <p:nvPr/>
        </p:nvSpPr>
        <p:spPr>
          <a:xfrm>
            <a:off x="609600" y="1295400"/>
            <a:ext cx="7543800" cy="10128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j-lt"/>
                <a:ea typeface="+mj-ea"/>
                <a:cs typeface="+mj-cs"/>
              </a:rPr>
              <a:t>God So Loved Series</a:t>
            </a:r>
            <a:endParaRPr kumimoji="0" lang="en-US" sz="4400" b="0" i="0" u="none" strike="noStrike" kern="1200" cap="none" spc="0" normalizeH="0" baseline="0" noProof="0" dirty="0">
              <a:ln>
                <a:noFill/>
              </a:ln>
              <a:solidFill>
                <a:schemeClr val="tx1"/>
              </a:solidFill>
              <a:effectLst>
                <a:outerShdw blurRad="50800" dist="50800" dir="5400000" algn="ctr" rotWithShape="0">
                  <a:schemeClr val="bg1"/>
                </a:outerShdw>
              </a:effectLst>
              <a:uLnTx/>
              <a:uFillTx/>
              <a:latin typeface="+mj-lt"/>
              <a:ea typeface="+mj-ea"/>
              <a:cs typeface="+mj-cs"/>
            </a:endParaRPr>
          </a:p>
        </p:txBody>
      </p:sp>
      <p:sp>
        <p:nvSpPr>
          <p:cNvPr id="7" name="Content Placeholder 2"/>
          <p:cNvSpPr txBox="1">
            <a:spLocks/>
          </p:cNvSpPr>
          <p:nvPr/>
        </p:nvSpPr>
        <p:spPr>
          <a:xfrm>
            <a:off x="457200" y="2286000"/>
            <a:ext cx="8534400" cy="4419600"/>
          </a:xfrm>
          <a:prstGeom prst="rect">
            <a:avLst/>
          </a:prstGeom>
        </p:spPr>
        <p:txBody>
          <a:bodyPr vert="horz" lIns="91440" tIns="45720" rIns="91440" bIns="45720" rtlCol="0">
            <a:normAutofit/>
          </a:bodyPr>
          <a:lstStyle/>
          <a:p>
            <a:pPr marL="342900" marR="0" lvl="1" indent="-342900" algn="l" defTabSz="914400" rtl="0" eaLnBrk="1" fontAlgn="auto" latinLnBrk="0" hangingPunct="1">
              <a:lnSpc>
                <a:spcPct val="10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John 3:16 For God so loved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dearly prized)</a:t>
            </a:r>
            <a:r>
              <a:rPr kumimoji="0" lang="en-US" sz="2800" b="0" i="0" u="none" strike="noStrike" kern="1200" cap="none" spc="0" normalizeH="0" baseline="0" noProof="0" dirty="0" smtClean="0">
                <a:ln>
                  <a:noFill/>
                </a:ln>
                <a:solidFill>
                  <a:srgbClr val="FFC000"/>
                </a:solidFill>
                <a:effectLst>
                  <a:outerShdw blurRad="50800" dist="50800" dir="5400000" algn="ctr" rotWithShape="0">
                    <a:schemeClr val="bg1"/>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the world that He gave His only begotten Son, that whoever believes in (</a:t>
            </a:r>
            <a:r>
              <a:rPr kumimoji="0" lang="en-US" sz="2800" b="0" i="0" u="none" strike="noStrike" kern="1200" cap="all"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trusts in, clings to, relies on</a:t>
            </a:r>
            <a:r>
              <a:rPr kumimoji="0" lang="en-US" sz="2800" b="0" i="0" u="none" strike="noStrike" kern="1200" cap="none" spc="0" normalizeH="0" baseline="0" noProof="0" dirty="0" smtClean="0">
                <a:ln>
                  <a:noFill/>
                </a:ln>
                <a:solidFill>
                  <a:schemeClr val="tx1"/>
                </a:solidFill>
                <a:effectLst>
                  <a:outerShdw blurRad="50800" dist="50800" dir="5400000" algn="ctr" rotWithShape="0">
                    <a:schemeClr val="bg1"/>
                  </a:outerShdw>
                </a:effectLst>
                <a:uLnTx/>
                <a:uFillTx/>
                <a:latin typeface="+mn-lt"/>
                <a:ea typeface="+mn-ea"/>
                <a:cs typeface="+mn-cs"/>
              </a:rPr>
              <a:t>) Him should not perish but have everlasting life.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4038600" cy="6172200"/>
          </a:xfrm>
        </p:spPr>
        <p:txBody>
          <a:bodyPr/>
          <a:lstStyle/>
          <a:p>
            <a:r>
              <a:rPr lang="en-US" dirty="0" smtClean="0"/>
              <a:t>Blood Covenant, much more in depth in AFCMITC – Module 1 – Fall </a:t>
            </a:r>
            <a:r>
              <a:rPr lang="en-US" dirty="0" smtClean="0"/>
              <a:t>2011</a:t>
            </a:r>
            <a:endParaRPr lang="en-US" dirty="0" smtClean="0"/>
          </a:p>
        </p:txBody>
      </p:sp>
      <p:pic>
        <p:nvPicPr>
          <p:cNvPr id="1026" name="Picture 2"/>
          <p:cNvPicPr>
            <a:picLocks noChangeAspect="1" noChangeArrowheads="1"/>
          </p:cNvPicPr>
          <p:nvPr/>
        </p:nvPicPr>
        <p:blipFill>
          <a:blip r:embed="rId2" cstate="print"/>
          <a:srcRect/>
          <a:stretch>
            <a:fillRect/>
          </a:stretch>
        </p:blipFill>
        <p:spPr bwMode="auto">
          <a:xfrm>
            <a:off x="4760496" y="228600"/>
            <a:ext cx="3992980" cy="64293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381000"/>
            <a:ext cx="9203003" cy="57969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0" y="609600"/>
            <a:ext cx="4400550" cy="58674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4422696" y="685800"/>
            <a:ext cx="4721304" cy="55626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lum contrast="50000"/>
          </a:blip>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457200" y="-69272"/>
            <a:ext cx="5334000" cy="6927272"/>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l="23419"/>
          <a:stretch>
            <a:fillRect/>
          </a:stretch>
        </p:blipFill>
        <p:spPr bwMode="auto">
          <a:xfrm>
            <a:off x="4876800" y="0"/>
            <a:ext cx="42672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3" descr="mount-sinai"/>
          <p:cNvPicPr>
            <a:picLocks noChangeAspect="1" noChangeArrowheads="1"/>
          </p:cNvPicPr>
          <p:nvPr/>
        </p:nvPicPr>
        <p:blipFill>
          <a:blip r:embed="rId2" cstate="print"/>
          <a:srcRect l="3156" t="4433" r="2170" b="4709"/>
          <a:stretch>
            <a:fillRect/>
          </a:stretch>
        </p:blipFill>
        <p:spPr bwMode="auto">
          <a:xfrm>
            <a:off x="0" y="0"/>
            <a:ext cx="9144000" cy="6553200"/>
          </a:xfrm>
          <a:prstGeom prst="rect">
            <a:avLst/>
          </a:prstGeom>
          <a:noFill/>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172200"/>
          </a:xfrm>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971800" y="0"/>
            <a:ext cx="6172200" cy="41148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2701181"/>
            <a:ext cx="4648200" cy="415681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11000</TotalTime>
  <Words>414</Words>
  <Application>Microsoft Office PowerPoint</Application>
  <PresentationFormat>On-screen Show (4:3)</PresentationFormat>
  <Paragraphs>48</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Slide 8</vt:lpstr>
      <vt:lpstr>Slide 9</vt:lpstr>
      <vt:lpstr>Slide 10</vt:lpstr>
      <vt:lpstr>The New Covenant</vt:lpstr>
      <vt:lpstr>I. The Promise of a New Covenant</vt:lpstr>
      <vt:lpstr>Slide 13</vt:lpstr>
      <vt:lpstr>II. A Better Covenant</vt:lpstr>
      <vt:lpstr>Slide 15</vt:lpstr>
      <vt:lpstr>Slide 16</vt:lpstr>
      <vt:lpstr>III. A Blood Covenant</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 Langworthy</dc:creator>
  <cp:lastModifiedBy>Roger Langworthy</cp:lastModifiedBy>
  <cp:revision>239</cp:revision>
  <dcterms:created xsi:type="dcterms:W3CDTF">2010-04-18T00:31:04Z</dcterms:created>
  <dcterms:modified xsi:type="dcterms:W3CDTF">2012-04-22T00:14:29Z</dcterms:modified>
</cp:coreProperties>
</file>