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291" r:id="rId2"/>
    <p:sldId id="317" r:id="rId3"/>
    <p:sldId id="303" r:id="rId4"/>
    <p:sldId id="307" r:id="rId5"/>
    <p:sldId id="321" r:id="rId6"/>
    <p:sldId id="257" r:id="rId7"/>
    <p:sldId id="327" r:id="rId8"/>
    <p:sldId id="328" r:id="rId9"/>
    <p:sldId id="326" r:id="rId10"/>
    <p:sldId id="318" r:id="rId11"/>
    <p:sldId id="329" r:id="rId12"/>
    <p:sldId id="319" r:id="rId13"/>
    <p:sldId id="320" r:id="rId14"/>
    <p:sldId id="305" r:id="rId15"/>
    <p:sldId id="308" r:id="rId16"/>
    <p:sldId id="309" r:id="rId17"/>
    <p:sldId id="310" r:id="rId18"/>
    <p:sldId id="306" r:id="rId19"/>
    <p:sldId id="313" r:id="rId20"/>
    <p:sldId id="314" r:id="rId21"/>
    <p:sldId id="315" r:id="rId22"/>
    <p:sldId id="316" r:id="rId23"/>
    <p:sldId id="312" r:id="rId24"/>
    <p:sldId id="325" r:id="rId25"/>
    <p:sldId id="322" r:id="rId26"/>
    <p:sldId id="323" r:id="rId27"/>
    <p:sldId id="32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0E40"/>
    <a:srgbClr val="800000"/>
    <a:srgbClr val="003300"/>
    <a:srgbClr val="4DB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576" autoAdjust="0"/>
  </p:normalViewPr>
  <p:slideViewPr>
    <p:cSldViewPr>
      <p:cViewPr varScale="1">
        <p:scale>
          <a:sx n="73" d="100"/>
          <a:sy n="73" d="100"/>
        </p:scale>
        <p:origin x="-522" y="-102"/>
      </p:cViewPr>
      <p:guideLst>
        <p:guide orient="horz" pos="2160"/>
        <p:guide pos="2880"/>
      </p:guideLst>
    </p:cSldViewPr>
  </p:slideViewPr>
  <p:outlineViewPr>
    <p:cViewPr>
      <p:scale>
        <a:sx n="33" d="100"/>
        <a:sy n="33" d="100"/>
      </p:scale>
      <p:origin x="0" y="10464"/>
    </p:cViewPr>
  </p:outlineViewPr>
  <p:notesTextViewPr>
    <p:cViewPr>
      <p:scale>
        <a:sx n="100" d="100"/>
        <a:sy n="100" d="100"/>
      </p:scale>
      <p:origin x="0" y="0"/>
    </p:cViewPr>
  </p:notesTextViewPr>
  <p:notesViewPr>
    <p:cSldViewPr>
      <p:cViewPr varScale="1">
        <p:scale>
          <a:sx n="59" d="100"/>
          <a:sy n="59" d="100"/>
        </p:scale>
        <p:origin x="-250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D603B4-DE03-4A40-8112-39CC582733D4}" type="datetimeFigureOut">
              <a:rPr lang="en-US" smtClean="0"/>
              <a:pPr/>
              <a:t>4/1/2012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031148-8711-49FF-B2AA-2BBEB74EBA7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a:gsLst>
              <a:gs pos="70000">
                <a:srgbClr val="800000"/>
              </a:gs>
              <a:gs pos="45000">
                <a:srgbClr val="002060"/>
              </a:gs>
              <a:gs pos="100000">
                <a:schemeClr val="bg2">
                  <a:shade val="30000"/>
                  <a:satMod val="200000"/>
                </a:schemeClr>
              </a:gs>
              <a:gs pos="100000">
                <a:schemeClr val="bg2">
                  <a:shade val="30000"/>
                  <a:satMod val="200000"/>
                </a:schemeClr>
              </a:gs>
              <a:gs pos="100000">
                <a:schemeClr val="bg2">
                  <a:shade val="30000"/>
                  <a:satMod val="20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4/1/2012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4/1/2012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4/1/2012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63000">
                <a:srgbClr val="140E40">
                  <a:alpha val="0"/>
                </a:srgbClr>
              </a:gs>
              <a:gs pos="50000">
                <a:srgbClr val="002060"/>
              </a:gs>
              <a:gs pos="100000">
                <a:srgbClr val="8000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Tx/>
              <a:buBlip>
                <a:blip r:embed="rId2"/>
              </a:buBlip>
              <a:defRPr/>
            </a:lvl1pPr>
            <a:lvl2pPr>
              <a:buFontTx/>
              <a:buBlip>
                <a:blip r:embed="rId3"/>
              </a:buBlip>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597B-3C05-45A0-9308-CDB7789B764A}" type="datetimeFigureOut">
              <a:rPr lang="en-US" smtClean="0"/>
              <a:pPr/>
              <a:t>4/1/2012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597B-3C05-45A0-9308-CDB7789B764A}" type="datetimeFigureOut">
              <a:rPr lang="en-US" smtClean="0"/>
              <a:pPr/>
              <a:t>4/1/2012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597B-3C05-45A0-9308-CDB7789B764A}" type="datetimeFigureOut">
              <a:rPr lang="en-US" smtClean="0"/>
              <a:pPr/>
              <a:t>4/1/2012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597B-3C05-45A0-9308-CDB7789B764A}" type="datetimeFigureOut">
              <a:rPr lang="en-US" smtClean="0"/>
              <a:pPr/>
              <a:t>4/1/2012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597B-3C05-45A0-9308-CDB7789B764A}" type="datetimeFigureOut">
              <a:rPr lang="en-US" smtClean="0"/>
              <a:pPr/>
              <a:t>4/1/2012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597B-3C05-45A0-9308-CDB7789B764A}" type="datetimeFigureOut">
              <a:rPr lang="en-US" smtClean="0"/>
              <a:pPr/>
              <a:t>4/1/2012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4/1/2012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4/1/2012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0">
              <a:srgbClr val="800000"/>
            </a:gs>
            <a:gs pos="0">
              <a:srgbClr val="003300"/>
            </a:gs>
            <a:gs pos="100000">
              <a:schemeClr val="bg2">
                <a:shade val="30000"/>
                <a:satMod val="200000"/>
              </a:schemeClr>
            </a:gs>
            <a:gs pos="100000">
              <a:schemeClr val="bg2">
                <a:shade val="30000"/>
                <a:satMod val="200000"/>
              </a:schemeClr>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597B-3C05-45A0-9308-CDB7789B764A}" type="datetimeFigureOut">
              <a:rPr lang="en-US" smtClean="0"/>
              <a:pPr/>
              <a:t>4/1/2012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4BAF0-AFD1-4555-BB48-693BB65D5E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effectLst>
            <a:outerShdw blurRad="50800" dist="50800" dir="5400000" algn="ctr" rotWithShape="0">
              <a:schemeClr val="bg1"/>
            </a:outerShdw>
          </a:effectLst>
          <a:latin typeface="+mj-lt"/>
          <a:ea typeface="+mj-ea"/>
          <a:cs typeface="+mj-cs"/>
        </a:defRPr>
      </a:lvl1pPr>
    </p:titleStyle>
    <p:bodyStyle>
      <a:lvl1pPr marL="342900" indent="-342900" algn="l" defTabSz="914400" rtl="0" eaLnBrk="1" latinLnBrk="0" hangingPunct="1">
        <a:spcBef>
          <a:spcPct val="20000"/>
        </a:spcBef>
        <a:buFontTx/>
        <a:buBlip>
          <a:blip r:embed="rId13"/>
        </a:buBlip>
        <a:defRPr sz="2800" kern="1200">
          <a:solidFill>
            <a:schemeClr val="tx1"/>
          </a:solidFill>
          <a:effectLst>
            <a:outerShdw blurRad="50800" dist="50800" dir="5400000" algn="ctr" rotWithShape="0">
              <a:schemeClr val="bg1"/>
            </a:outerShdw>
          </a:effectLst>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effectLst>
            <a:outerShdw blurRad="50800" dist="50800" dir="5400000" algn="ctr" rotWithShape="0">
              <a:schemeClr val="bg1"/>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effectLst>
            <a:outerShdw blurRad="50800" dist="50800" dir="5400000" algn="ctr" rotWithShape="0">
              <a:schemeClr val="bg1"/>
            </a:outerShdw>
          </a:effectLst>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solidFill>
          <a:effectLst>
            <a:outerShdw blurRad="50800" dist="50800" dir="5400000" algn="ctr" rotWithShape="0">
              <a:schemeClr val="bg1"/>
            </a:outerShdw>
          </a:effectLst>
          <a:latin typeface="+mn-lt"/>
          <a:ea typeface="+mn-ea"/>
          <a:cs typeface="+mn-cs"/>
        </a:defRPr>
      </a:lvl4pPr>
      <a:lvl5pPr marL="2057400" indent="-228600" algn="l" defTabSz="914400" rtl="0" eaLnBrk="1" latinLnBrk="0" hangingPunct="1">
        <a:spcBef>
          <a:spcPct val="20000"/>
        </a:spcBef>
        <a:buFontTx/>
        <a:buBlip>
          <a:blip r:embed="rId15"/>
        </a:buBlip>
        <a:defRPr sz="2800" kern="1200">
          <a:solidFill>
            <a:schemeClr val="tx1"/>
          </a:solidFill>
          <a:effectLst>
            <a:outerShdw blurRad="50800" dist="50800" dir="5400000" algn="ctr" rotWithShape="0">
              <a:schemeClr val="bg1"/>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r>
              <a:rPr lang="en-US" dirty="0" smtClean="0"/>
              <a:t>Mark 7:18 - 19 (NASB) </a:t>
            </a:r>
            <a:r>
              <a:rPr lang="en-US" baseline="30000" dirty="0" smtClean="0"/>
              <a:t>18</a:t>
            </a:r>
            <a:r>
              <a:rPr lang="en-US" dirty="0" smtClean="0"/>
              <a:t>And He said</a:t>
            </a:r>
            <a:r>
              <a:rPr lang="en-US" baseline="30000" dirty="0" smtClean="0"/>
              <a:t>*</a:t>
            </a:r>
            <a:r>
              <a:rPr lang="en-US" dirty="0" smtClean="0"/>
              <a:t> to them, “Are you so lacking in understanding also? Do you not understand that whatever goes into the man from outside cannot defile him,  </a:t>
            </a:r>
            <a:r>
              <a:rPr lang="en-US" baseline="30000" dirty="0" smtClean="0"/>
              <a:t>19</a:t>
            </a:r>
            <a:r>
              <a:rPr lang="en-US" dirty="0" smtClean="0"/>
              <a:t>because it does not go into his heart, but into his stomach, and is eliminated?” (</a:t>
            </a:r>
            <a:r>
              <a:rPr lang="en-US" i="1" dirty="0" smtClean="0"/>
              <a:t>Thus He</a:t>
            </a:r>
            <a:r>
              <a:rPr lang="en-US" dirty="0" smtClean="0"/>
              <a:t> declared all foods clean.)</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81000"/>
            <a:ext cx="3352800" cy="6172200"/>
          </a:xfrm>
        </p:spPr>
        <p:txBody>
          <a:bodyPr/>
          <a:lstStyle/>
          <a:p>
            <a:r>
              <a:rPr lang="en-US" dirty="0" smtClean="0"/>
              <a:t>Acts 10 – Peter’s Vision of Unclean Animals</a:t>
            </a:r>
          </a:p>
          <a:p>
            <a:pPr lvl="1"/>
            <a:r>
              <a:rPr lang="en-US" dirty="0" smtClean="0"/>
              <a:t>Kill and </a:t>
            </a:r>
            <a:r>
              <a:rPr lang="en-US" u="sng" dirty="0" smtClean="0"/>
              <a:t>eat</a:t>
            </a:r>
          </a:p>
          <a:p>
            <a:pPr lvl="1"/>
            <a:r>
              <a:rPr lang="en-US" dirty="0" smtClean="0"/>
              <a:t>Jewish laws declared </a:t>
            </a:r>
            <a:r>
              <a:rPr lang="en-US" u="sng" dirty="0" smtClean="0"/>
              <a:t>impure</a:t>
            </a:r>
            <a:r>
              <a:rPr lang="en-US" dirty="0" smtClean="0"/>
              <a:t> and unclean</a:t>
            </a:r>
          </a:p>
        </p:txBody>
      </p:sp>
      <p:pic>
        <p:nvPicPr>
          <p:cNvPr id="3074" name="Picture 2"/>
          <p:cNvPicPr>
            <a:picLocks noChangeAspect="1" noChangeArrowheads="1"/>
          </p:cNvPicPr>
          <p:nvPr/>
        </p:nvPicPr>
        <p:blipFill>
          <a:blip r:embed="rId2" cstate="print"/>
          <a:srcRect/>
          <a:stretch>
            <a:fillRect/>
          </a:stretch>
        </p:blipFill>
        <p:spPr bwMode="auto">
          <a:xfrm>
            <a:off x="3348508" y="0"/>
            <a:ext cx="5795492"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pPr lvl="1"/>
            <a:r>
              <a:rPr lang="en-US" dirty="0" smtClean="0"/>
              <a:t>Do not call something unclean if God has made it </a:t>
            </a:r>
            <a:r>
              <a:rPr lang="en-US" u="sng" dirty="0" smtClean="0"/>
              <a:t>clean</a:t>
            </a:r>
          </a:p>
          <a:p>
            <a:pPr lvl="1"/>
            <a:r>
              <a:rPr lang="en-US" dirty="0" smtClean="0"/>
              <a:t>God has shown me I should no longer think of </a:t>
            </a:r>
            <a:r>
              <a:rPr lang="en-US" u="sng" dirty="0" smtClean="0"/>
              <a:t>anyone</a:t>
            </a:r>
            <a:r>
              <a:rPr lang="en-US" dirty="0" smtClean="0"/>
              <a:t> as impure or unclean</a:t>
            </a:r>
          </a:p>
          <a:p>
            <a:r>
              <a:rPr lang="en-US" dirty="0" smtClean="0"/>
              <a:t>Peter’s </a:t>
            </a:r>
            <a:r>
              <a:rPr lang="en-US" u="sng" dirty="0" smtClean="0"/>
              <a:t>Reproof</a:t>
            </a:r>
            <a:r>
              <a:rPr lang="en-US" dirty="0" smtClean="0"/>
              <a:t> – Galatians 3:11-16</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1 Timothy 4:3-4</a:t>
            </a:r>
          </a:p>
          <a:p>
            <a:pPr lvl="1"/>
            <a:r>
              <a:rPr lang="en-US" dirty="0" smtClean="0"/>
              <a:t>Some say it is </a:t>
            </a:r>
            <a:r>
              <a:rPr lang="en-US" u="sng" dirty="0" smtClean="0"/>
              <a:t>wrong</a:t>
            </a:r>
            <a:r>
              <a:rPr lang="en-US" dirty="0" smtClean="0"/>
              <a:t> to eat certain foods</a:t>
            </a:r>
          </a:p>
          <a:p>
            <a:pPr lvl="1"/>
            <a:r>
              <a:rPr lang="en-US" dirty="0" smtClean="0"/>
              <a:t>Everything God created is </a:t>
            </a:r>
            <a:r>
              <a:rPr lang="en-US" u="sng" dirty="0" smtClean="0"/>
              <a:t>good</a:t>
            </a:r>
          </a:p>
          <a:p>
            <a:pPr lvl="1"/>
            <a:r>
              <a:rPr lang="en-US" dirty="0" smtClean="0"/>
              <a:t>Not </a:t>
            </a:r>
            <a:r>
              <a:rPr lang="en-US" u="sng" dirty="0" smtClean="0"/>
              <a:t>reject</a:t>
            </a:r>
            <a:r>
              <a:rPr lang="en-US" dirty="0" smtClean="0"/>
              <a:t> any of it, but receive it with thanks</a:t>
            </a:r>
          </a:p>
          <a:p>
            <a:r>
              <a:rPr lang="en-US" dirty="0" smtClean="0"/>
              <a:t>Romans 14:1-13</a:t>
            </a:r>
          </a:p>
          <a:p>
            <a:pPr lvl="1"/>
            <a:r>
              <a:rPr lang="en-US" dirty="0" smtClean="0"/>
              <a:t>One believes it’s alright to eat </a:t>
            </a:r>
            <a:r>
              <a:rPr lang="en-US" u="sng" dirty="0" smtClean="0"/>
              <a:t>anything</a:t>
            </a:r>
          </a:p>
          <a:p>
            <a:pPr lvl="1"/>
            <a:r>
              <a:rPr lang="en-US" dirty="0" smtClean="0"/>
              <a:t>Another will eat only </a:t>
            </a:r>
            <a:r>
              <a:rPr lang="en-US" u="sng" dirty="0" smtClean="0"/>
              <a:t>vegetables</a:t>
            </a:r>
          </a:p>
          <a:p>
            <a:pPr lvl="1"/>
            <a:r>
              <a:rPr lang="en-US" dirty="0" smtClean="0"/>
              <a:t>Eat or not eat – to </a:t>
            </a:r>
            <a:r>
              <a:rPr lang="en-US" u="sng" dirty="0" smtClean="0"/>
              <a:t>please</a:t>
            </a:r>
            <a:r>
              <a:rPr lang="en-US" dirty="0" smtClean="0"/>
              <a:t> the Lord</a:t>
            </a:r>
          </a:p>
          <a:p>
            <a:pPr lvl="1"/>
            <a:r>
              <a:rPr lang="en-US" dirty="0" smtClean="0"/>
              <a:t>Don’t condemn but live so as to not cause another to </a:t>
            </a:r>
            <a:r>
              <a:rPr lang="en-US" u="sng" dirty="0" smtClean="0"/>
              <a:t>stumble</a:t>
            </a:r>
            <a:endParaRPr lang="en-US" u="sng"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 The True Circumcision</a:t>
            </a:r>
            <a:endParaRPr lang="en-US" dirty="0"/>
          </a:p>
        </p:txBody>
      </p:sp>
      <p:sp>
        <p:nvSpPr>
          <p:cNvPr id="3" name="Content Placeholder 2"/>
          <p:cNvSpPr>
            <a:spLocks noGrp="1"/>
          </p:cNvSpPr>
          <p:nvPr>
            <p:ph idx="1"/>
          </p:nvPr>
        </p:nvSpPr>
        <p:spPr/>
        <p:txBody>
          <a:bodyPr>
            <a:normAutofit/>
          </a:bodyPr>
          <a:lstStyle/>
          <a:p>
            <a:r>
              <a:rPr lang="en-US" dirty="0" smtClean="0"/>
              <a:t>Started with Abraham as a sign of his covenant with God – then became a part of the law</a:t>
            </a:r>
          </a:p>
          <a:p>
            <a:r>
              <a:rPr lang="en-US" dirty="0" smtClean="0"/>
              <a:t>Leviticus 12:3 On the eighth day the boy’s foreskin must be </a:t>
            </a:r>
            <a:r>
              <a:rPr lang="en-US" u="sng" dirty="0" smtClean="0"/>
              <a:t>circumcised</a:t>
            </a:r>
            <a:r>
              <a:rPr lang="en-US" dirty="0" smtClean="0"/>
              <a:t>.</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The Spirit of the Law - Deuteronomy 30:6 (NASB)</a:t>
            </a:r>
            <a:r>
              <a:rPr lang="en-US" b="1" dirty="0" smtClean="0"/>
              <a:t> </a:t>
            </a:r>
            <a:r>
              <a:rPr lang="en-US" dirty="0" smtClean="0"/>
              <a:t>“Moreover the LORD your God will circumcise your heart and the heart of your descendants, to love the LORD your God with all your heart and with all your soul, so that you may live.</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Romans 2:25-29</a:t>
            </a:r>
          </a:p>
          <a:p>
            <a:pPr lvl="1"/>
            <a:r>
              <a:rPr lang="en-US" dirty="0" smtClean="0"/>
              <a:t>Break the law = </a:t>
            </a:r>
            <a:r>
              <a:rPr lang="en-US" u="sng" dirty="0" smtClean="0"/>
              <a:t>uncircumcised</a:t>
            </a:r>
          </a:p>
          <a:p>
            <a:pPr lvl="1"/>
            <a:r>
              <a:rPr lang="en-US" dirty="0" smtClean="0"/>
              <a:t>True circumcision is not obeying the </a:t>
            </a:r>
            <a:r>
              <a:rPr lang="en-US" u="sng" dirty="0" smtClean="0"/>
              <a:t>letter</a:t>
            </a:r>
            <a:r>
              <a:rPr lang="en-US" dirty="0" smtClean="0"/>
              <a:t> of the law</a:t>
            </a:r>
          </a:p>
          <a:p>
            <a:pPr lvl="1"/>
            <a:r>
              <a:rPr lang="en-US" dirty="0" smtClean="0"/>
              <a:t>True circumcision is of the </a:t>
            </a:r>
            <a:r>
              <a:rPr lang="en-US" u="sng" dirty="0" smtClean="0"/>
              <a:t>heart</a:t>
            </a:r>
            <a:r>
              <a:rPr lang="en-US" dirty="0" smtClean="0"/>
              <a:t> by the Spirit</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Galatians 5:1-6</a:t>
            </a:r>
          </a:p>
          <a:p>
            <a:pPr lvl="1"/>
            <a:r>
              <a:rPr lang="en-US" dirty="0" smtClean="0"/>
              <a:t>Freedom vs. </a:t>
            </a:r>
            <a:r>
              <a:rPr lang="en-US" u="sng" dirty="0" smtClean="0"/>
              <a:t>slavery</a:t>
            </a:r>
          </a:p>
          <a:p>
            <a:pPr lvl="1"/>
            <a:r>
              <a:rPr lang="en-US" dirty="0" smtClean="0"/>
              <a:t>Circumcised to be right with God? – then Christ will be of no </a:t>
            </a:r>
            <a:r>
              <a:rPr lang="en-US" u="sng" dirty="0" smtClean="0"/>
              <a:t>benefit</a:t>
            </a:r>
            <a:r>
              <a:rPr lang="en-US" dirty="0" smtClean="0"/>
              <a:t> for you</a:t>
            </a:r>
            <a:endParaRPr lang="en-US" dirty="0"/>
          </a:p>
          <a:p>
            <a:pPr lvl="1"/>
            <a:r>
              <a:rPr lang="en-US" dirty="0" smtClean="0"/>
              <a:t>No benefit in circumcision or </a:t>
            </a:r>
            <a:r>
              <a:rPr lang="en-US" dirty="0" err="1" smtClean="0"/>
              <a:t>uncircumcision</a:t>
            </a:r>
            <a:r>
              <a:rPr lang="en-US" dirty="0" smtClean="0"/>
              <a:t> – only </a:t>
            </a:r>
            <a:r>
              <a:rPr lang="en-US" u="sng" dirty="0" smtClean="0"/>
              <a:t>faith</a:t>
            </a:r>
            <a:r>
              <a:rPr lang="en-US" dirty="0" smtClean="0"/>
              <a:t> expressed in love</a:t>
            </a:r>
          </a:p>
          <a:p>
            <a:pPr lvl="1"/>
            <a:r>
              <a:rPr lang="en-US" dirty="0" smtClean="0"/>
              <a:t>V.12 - I just wish those trouble makers would </a:t>
            </a:r>
            <a:r>
              <a:rPr lang="en-US" u="sng" dirty="0" smtClean="0"/>
              <a:t>mutilate</a:t>
            </a:r>
            <a:r>
              <a:rPr lang="en-US" dirty="0" smtClean="0"/>
              <a:t> themselves</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III. Sabbath Rest</a:t>
            </a:r>
            <a:endParaRPr lang="en-US" dirty="0"/>
          </a:p>
        </p:txBody>
      </p:sp>
      <p:sp>
        <p:nvSpPr>
          <p:cNvPr id="3" name="Content Placeholder 2"/>
          <p:cNvSpPr>
            <a:spLocks noGrp="1"/>
          </p:cNvSpPr>
          <p:nvPr>
            <p:ph idx="1"/>
          </p:nvPr>
        </p:nvSpPr>
        <p:spPr/>
        <p:txBody>
          <a:bodyPr>
            <a:normAutofit/>
          </a:bodyPr>
          <a:lstStyle/>
          <a:p>
            <a:r>
              <a:rPr lang="en-US" dirty="0" smtClean="0"/>
              <a:t>Instituted at creation – God rested from all his works – Genesis 2:1-3</a:t>
            </a:r>
          </a:p>
          <a:p>
            <a:r>
              <a:rPr lang="en-US" dirty="0" smtClean="0"/>
              <a:t>Commanded observance under the law –  Exodus 20:8-11</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Purpose of Observance</a:t>
            </a:r>
          </a:p>
          <a:p>
            <a:pPr lvl="1"/>
            <a:r>
              <a:rPr lang="en-US" dirty="0" smtClean="0"/>
              <a:t>Exodus 31:12-17</a:t>
            </a:r>
          </a:p>
          <a:p>
            <a:pPr lvl="2"/>
            <a:r>
              <a:rPr lang="en-US" dirty="0" smtClean="0"/>
              <a:t>A day of complete </a:t>
            </a:r>
            <a:r>
              <a:rPr lang="en-US" u="sng" dirty="0" smtClean="0"/>
              <a:t>rest</a:t>
            </a:r>
          </a:p>
          <a:p>
            <a:pPr lvl="2"/>
            <a:r>
              <a:rPr lang="en-US" dirty="0" smtClean="0"/>
              <a:t>A sign of the </a:t>
            </a:r>
            <a:r>
              <a:rPr lang="en-US" u="sng" dirty="0" smtClean="0"/>
              <a:t>covenant</a:t>
            </a:r>
          </a:p>
          <a:p>
            <a:pPr lvl="2"/>
            <a:r>
              <a:rPr lang="en-US" dirty="0" smtClean="0"/>
              <a:t>Know I am the Lord that makes you </a:t>
            </a:r>
            <a:r>
              <a:rPr lang="en-US" u="sng" dirty="0" smtClean="0"/>
              <a:t>holy</a:t>
            </a:r>
          </a:p>
          <a:p>
            <a:pPr lvl="1"/>
            <a:r>
              <a:rPr lang="en-US" dirty="0" smtClean="0"/>
              <a:t>Deuteronomy 5:15</a:t>
            </a:r>
          </a:p>
          <a:p>
            <a:pPr lvl="2"/>
            <a:r>
              <a:rPr lang="en-US" dirty="0" smtClean="0"/>
              <a:t>Remember </a:t>
            </a:r>
            <a:r>
              <a:rPr lang="en-US" u="sng" dirty="0" smtClean="0"/>
              <a:t>deliverance</a:t>
            </a:r>
            <a:r>
              <a:rPr lang="en-US" dirty="0" smtClean="0"/>
              <a:t> from slavery</a:t>
            </a:r>
          </a:p>
          <a:p>
            <a:pPr lvl="1"/>
            <a:r>
              <a:rPr lang="en-US" dirty="0" smtClean="0"/>
              <a:t>Colossians 2:16,17</a:t>
            </a:r>
          </a:p>
          <a:p>
            <a:pPr lvl="2"/>
            <a:r>
              <a:rPr lang="en-US" dirty="0" smtClean="0"/>
              <a:t>A </a:t>
            </a:r>
            <a:r>
              <a:rPr lang="en-US" u="sng" dirty="0" smtClean="0"/>
              <a:t>shadow</a:t>
            </a:r>
            <a:r>
              <a:rPr lang="en-US" dirty="0" smtClean="0"/>
              <a:t> of things to come (AMP – only symbolic value)</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363537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j-lt"/>
              <a:ea typeface="+mj-ea"/>
              <a:cs typeface="+mj-cs"/>
            </a:endParaRPr>
          </a:p>
        </p:txBody>
      </p:sp>
      <p:sp>
        <p:nvSpPr>
          <p:cNvPr id="4" name="Title 1"/>
          <p:cNvSpPr txBox="1">
            <a:spLocks/>
          </p:cNvSpPr>
          <p:nvPr/>
        </p:nvSpPr>
        <p:spPr>
          <a:xfrm>
            <a:off x="609600" y="1295400"/>
            <a:ext cx="7543800" cy="1012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j-lt"/>
                <a:ea typeface="+mj-ea"/>
                <a:cs typeface="+mj-cs"/>
              </a:rPr>
              <a:t>God So Loved Series</a:t>
            </a:r>
            <a:endParaRPr kumimoji="0" lang="en-US" sz="44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j-lt"/>
              <a:ea typeface="+mj-ea"/>
              <a:cs typeface="+mj-cs"/>
            </a:endParaRPr>
          </a:p>
        </p:txBody>
      </p:sp>
      <p:sp>
        <p:nvSpPr>
          <p:cNvPr id="7" name="Content Placeholder 2"/>
          <p:cNvSpPr txBox="1">
            <a:spLocks/>
          </p:cNvSpPr>
          <p:nvPr/>
        </p:nvSpPr>
        <p:spPr>
          <a:xfrm>
            <a:off x="457200" y="2286000"/>
            <a:ext cx="8534400" cy="4419600"/>
          </a:xfrm>
          <a:prstGeom prst="rect">
            <a:avLst/>
          </a:prstGeom>
        </p:spPr>
        <p:txBody>
          <a:bodyPr vert="horz" lIns="91440" tIns="45720" rIns="91440" bIns="45720" rtlCol="0">
            <a:normAutofit/>
          </a:bodyPr>
          <a:lstStyle/>
          <a:p>
            <a:pPr marL="342900" marR="0" lvl="1"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John 3:16 For God so loved (</a:t>
            </a:r>
            <a:r>
              <a:rPr kumimoji="0" lang="en-US" sz="2800" b="0" i="0" u="none" strike="noStrike" kern="1200" cap="all"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dearly prized)</a:t>
            </a:r>
            <a:r>
              <a:rPr kumimoji="0" lang="en-US" sz="2800" b="0" i="0" u="none" strike="noStrike" kern="1200" cap="none" spc="0" normalizeH="0" baseline="0" noProof="0" dirty="0" smtClean="0">
                <a:ln>
                  <a:noFill/>
                </a:ln>
                <a:solidFill>
                  <a:srgbClr val="FFC000"/>
                </a:solidFill>
                <a:effectLst>
                  <a:outerShdw blurRad="50800" dist="50800" dir="5400000" algn="ctr" rotWithShape="0">
                    <a:schemeClr val="bg1"/>
                  </a:outerShdw>
                </a:effectLst>
                <a:uLnTx/>
                <a:uFillTx/>
                <a:latin typeface="+mn-lt"/>
                <a:ea typeface="+mn-ea"/>
                <a:cs typeface="+mn-cs"/>
              </a:rPr>
              <a:t>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the world that He gave His only begotten Son, that whoever believes in (</a:t>
            </a:r>
            <a:r>
              <a:rPr kumimoji="0" lang="en-US" sz="2800" b="0" i="0" u="none" strike="noStrike" kern="1200" cap="all"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trusts in, clings to, relies on</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Him should not perish but have everlasting life.</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Foreshadows </a:t>
            </a:r>
            <a:r>
              <a:rPr lang="en-US" u="sng" dirty="0" smtClean="0"/>
              <a:t>Christ</a:t>
            </a:r>
            <a:r>
              <a:rPr lang="en-US" dirty="0" smtClean="0"/>
              <a:t> and is symbolic</a:t>
            </a:r>
          </a:p>
          <a:p>
            <a:pPr lvl="1"/>
            <a:r>
              <a:rPr lang="en-US" dirty="0" smtClean="0"/>
              <a:t>The Lord makes you holy</a:t>
            </a:r>
          </a:p>
          <a:p>
            <a:pPr lvl="1"/>
            <a:r>
              <a:rPr lang="en-US" dirty="0" smtClean="0"/>
              <a:t>Ceasing from labor</a:t>
            </a:r>
          </a:p>
          <a:p>
            <a:pPr lvl="1"/>
            <a:r>
              <a:rPr lang="en-US" dirty="0" smtClean="0"/>
              <a:t>Deliverance from slavery</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There remains a Sabbath rest for the people of God – Hebrews 4</a:t>
            </a:r>
          </a:p>
          <a:p>
            <a:pPr lvl="1"/>
            <a:r>
              <a:rPr lang="en-US" dirty="0" smtClean="0"/>
              <a:t>Is it a Seventh Day Sabbath? – </a:t>
            </a:r>
            <a:r>
              <a:rPr lang="en-US" u="sng" dirty="0" smtClean="0"/>
              <a:t>No</a:t>
            </a:r>
            <a:r>
              <a:rPr lang="en-US" dirty="0" smtClean="0"/>
              <a:t> - Israelites had that in the wilderness, yet God said they would not enter his rest because of their unbelief.</a:t>
            </a:r>
          </a:p>
          <a:p>
            <a:pPr lvl="1"/>
            <a:r>
              <a:rPr lang="en-US" dirty="0" smtClean="0"/>
              <a:t>Is it Canaan, the promised land? – </a:t>
            </a:r>
            <a:r>
              <a:rPr lang="en-US" u="sng" dirty="0" smtClean="0"/>
              <a:t>No</a:t>
            </a:r>
            <a:r>
              <a:rPr lang="en-US" dirty="0" smtClean="0"/>
              <a:t> - If Joshua had given them rest God would not have spoken of another day still to come</a:t>
            </a:r>
          </a:p>
          <a:p>
            <a:pPr lvl="1"/>
            <a:r>
              <a:rPr lang="en-US" dirty="0" smtClean="0"/>
              <a:t>What is it the substance of? </a:t>
            </a:r>
          </a:p>
          <a:p>
            <a:pPr lvl="2"/>
            <a:r>
              <a:rPr lang="en-US" dirty="0" smtClean="0"/>
              <a:t>The Lord makes you holy</a:t>
            </a:r>
          </a:p>
          <a:p>
            <a:pPr lvl="2"/>
            <a:r>
              <a:rPr lang="en-US" dirty="0" smtClean="0"/>
              <a:t>Ceasing from labor</a:t>
            </a:r>
          </a:p>
          <a:p>
            <a:pPr lvl="2"/>
            <a:r>
              <a:rPr lang="en-US" dirty="0" smtClean="0"/>
              <a:t>Deliverance from slavery</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The Good News of the </a:t>
            </a:r>
            <a:r>
              <a:rPr lang="en-US" u="sng" dirty="0" smtClean="0"/>
              <a:t>Gospel</a:t>
            </a:r>
          </a:p>
          <a:p>
            <a:pPr lvl="1"/>
            <a:r>
              <a:rPr lang="en-US" dirty="0" smtClean="0"/>
              <a:t>Announced to </a:t>
            </a:r>
            <a:r>
              <a:rPr lang="en-US" u="sng" dirty="0" smtClean="0"/>
              <a:t>us</a:t>
            </a:r>
            <a:r>
              <a:rPr lang="en-US" dirty="0" smtClean="0"/>
              <a:t> just as it was to them</a:t>
            </a:r>
          </a:p>
          <a:p>
            <a:pPr lvl="1"/>
            <a:r>
              <a:rPr lang="en-US" dirty="0" smtClean="0"/>
              <a:t>We who </a:t>
            </a:r>
            <a:r>
              <a:rPr lang="en-US" u="sng" dirty="0" smtClean="0"/>
              <a:t>believe</a:t>
            </a:r>
            <a:r>
              <a:rPr lang="en-US" dirty="0" smtClean="0"/>
              <a:t> enter that rest</a:t>
            </a:r>
          </a:p>
          <a:p>
            <a:pPr lvl="1"/>
            <a:r>
              <a:rPr lang="en-US" dirty="0" smtClean="0"/>
              <a:t>The Lord makes you holy – not your observance of the </a:t>
            </a:r>
            <a:r>
              <a:rPr lang="en-US" u="sng" dirty="0" smtClean="0"/>
              <a:t>law</a:t>
            </a:r>
          </a:p>
          <a:p>
            <a:pPr lvl="1"/>
            <a:r>
              <a:rPr lang="en-US" dirty="0" smtClean="0"/>
              <a:t>Rest from works – by </a:t>
            </a:r>
            <a:r>
              <a:rPr lang="en-US" u="sng" dirty="0" smtClean="0"/>
              <a:t>grace</a:t>
            </a:r>
            <a:r>
              <a:rPr lang="en-US" dirty="0" smtClean="0"/>
              <a:t> are you saved through faith, not of works</a:t>
            </a:r>
          </a:p>
          <a:p>
            <a:pPr lvl="1"/>
            <a:r>
              <a:rPr lang="en-US" dirty="0" smtClean="0"/>
              <a:t>Deliverance from slavery – delivered from the </a:t>
            </a:r>
            <a:r>
              <a:rPr lang="en-US" u="sng" dirty="0" smtClean="0"/>
              <a:t>dominion</a:t>
            </a:r>
            <a:r>
              <a:rPr lang="en-US" dirty="0" smtClean="0"/>
              <a:t> of darkness, no longer slaves to </a:t>
            </a:r>
            <a:r>
              <a:rPr lang="en-US" u="sng" dirty="0" smtClean="0"/>
              <a:t>sin</a:t>
            </a:r>
          </a:p>
          <a:p>
            <a:pPr lvl="1"/>
            <a:r>
              <a:rPr lang="en-US" dirty="0" smtClean="0"/>
              <a:t>Sabbath observance – not a </a:t>
            </a:r>
            <a:r>
              <a:rPr lang="en-US" u="sng" dirty="0" smtClean="0"/>
              <a:t>day</a:t>
            </a:r>
            <a:r>
              <a:rPr lang="en-US" dirty="0" smtClean="0"/>
              <a:t>, but resting in the </a:t>
            </a:r>
            <a:r>
              <a:rPr lang="en-US" u="sng" dirty="0" smtClean="0"/>
              <a:t>finished</a:t>
            </a:r>
            <a:r>
              <a:rPr lang="en-US" dirty="0" smtClean="0"/>
              <a:t> work of Christ</a:t>
            </a:r>
          </a:p>
          <a:p>
            <a:pPr lvl="1"/>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What about observance of a day? – Romans 14:5-6</a:t>
            </a:r>
          </a:p>
          <a:p>
            <a:pPr lvl="1"/>
            <a:r>
              <a:rPr lang="en-US" dirty="0" smtClean="0"/>
              <a:t>One man regards one day </a:t>
            </a:r>
            <a:r>
              <a:rPr lang="en-US" u="sng" dirty="0" smtClean="0"/>
              <a:t>above</a:t>
            </a:r>
            <a:r>
              <a:rPr lang="en-US" dirty="0" smtClean="0"/>
              <a:t> another</a:t>
            </a:r>
          </a:p>
          <a:p>
            <a:pPr lvl="1"/>
            <a:r>
              <a:rPr lang="en-US" dirty="0" smtClean="0"/>
              <a:t>Another regards each day </a:t>
            </a:r>
            <a:r>
              <a:rPr lang="en-US" u="sng" dirty="0" smtClean="0"/>
              <a:t>alike</a:t>
            </a:r>
          </a:p>
          <a:p>
            <a:pPr lvl="1"/>
            <a:r>
              <a:rPr lang="en-US" dirty="0" smtClean="0"/>
              <a:t>Let each be fully convinced in his own </a:t>
            </a:r>
            <a:r>
              <a:rPr lang="en-US" u="sng" dirty="0" smtClean="0"/>
              <a:t>mind</a:t>
            </a:r>
          </a:p>
          <a:p>
            <a:pPr lvl="1"/>
            <a:r>
              <a:rPr lang="en-US" dirty="0" smtClean="0"/>
              <a:t>Don’t </a:t>
            </a:r>
            <a:r>
              <a:rPr lang="en-US" u="sng" dirty="0" smtClean="0"/>
              <a:t>judge</a:t>
            </a:r>
            <a:r>
              <a:rPr lang="en-US" dirty="0" smtClean="0"/>
              <a:t> others</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IV. Conclusion</a:t>
            </a:r>
            <a:endParaRPr lang="en-US" dirty="0"/>
          </a:p>
        </p:txBody>
      </p:sp>
      <p:sp>
        <p:nvSpPr>
          <p:cNvPr id="3" name="Content Placeholder 2"/>
          <p:cNvSpPr>
            <a:spLocks noGrp="1"/>
          </p:cNvSpPr>
          <p:nvPr>
            <p:ph idx="1"/>
          </p:nvPr>
        </p:nvSpPr>
        <p:spPr/>
        <p:txBody>
          <a:bodyPr>
            <a:normAutofit/>
          </a:bodyPr>
          <a:lstStyle/>
          <a:p>
            <a:r>
              <a:rPr lang="en-US" dirty="0" smtClean="0"/>
              <a:t>Do not be confused between the letter and the Spirit of the law</a:t>
            </a:r>
          </a:p>
          <a:p>
            <a:pPr lvl="1"/>
            <a:r>
              <a:rPr lang="en-US" dirty="0" smtClean="0"/>
              <a:t>It’s not about obeying rules</a:t>
            </a:r>
          </a:p>
          <a:p>
            <a:pPr lvl="1"/>
            <a:r>
              <a:rPr lang="en-US" dirty="0" smtClean="0"/>
              <a:t>It’s about loving God and people too</a:t>
            </a:r>
          </a:p>
          <a:p>
            <a:r>
              <a:rPr lang="en-US" dirty="0" smtClean="0"/>
              <a:t>See the fulfillment of the law and walk in that</a:t>
            </a:r>
          </a:p>
          <a:p>
            <a:r>
              <a:rPr lang="en-US" dirty="0" smtClean="0"/>
              <a:t>Walk in love, not judgment of others whose practice is different than yours</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Living the Fulfillment </a:t>
            </a:r>
            <a:br>
              <a:rPr lang="en-US" dirty="0" smtClean="0"/>
            </a:br>
            <a:r>
              <a:rPr lang="en-US" dirty="0" smtClean="0"/>
              <a:t>of the Law</a:t>
            </a:r>
            <a:endParaRPr lang="en-US" dirty="0"/>
          </a:p>
        </p:txBody>
      </p:sp>
      <p:sp>
        <p:nvSpPr>
          <p:cNvPr id="6" name="Title 1"/>
          <p:cNvSpPr txBox="1">
            <a:spLocks/>
          </p:cNvSpPr>
          <p:nvPr/>
        </p:nvSpPr>
        <p:spPr>
          <a:xfrm>
            <a:off x="609600" y="363537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j-lt"/>
              <a:ea typeface="+mj-ea"/>
              <a:cs typeface="+mj-cs"/>
            </a:endParaRPr>
          </a:p>
        </p:txBody>
      </p:sp>
      <p:sp>
        <p:nvSpPr>
          <p:cNvPr id="4" name="Title 1"/>
          <p:cNvSpPr txBox="1">
            <a:spLocks/>
          </p:cNvSpPr>
          <p:nvPr/>
        </p:nvSpPr>
        <p:spPr>
          <a:xfrm>
            <a:off x="762000" y="3711575"/>
            <a:ext cx="7543800" cy="1012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j-lt"/>
                <a:ea typeface="+mj-ea"/>
                <a:cs typeface="+mj-cs"/>
              </a:rPr>
              <a:t>God So Loved Series</a:t>
            </a:r>
            <a:endParaRPr kumimoji="0" lang="en-US" sz="32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r>
              <a:rPr lang="en-US" dirty="0" smtClean="0"/>
              <a:t>Review</a:t>
            </a:r>
          </a:p>
          <a:p>
            <a:pPr lvl="1"/>
            <a:r>
              <a:rPr lang="en-US" dirty="0" smtClean="0"/>
              <a:t>Matthew 5:17 (NLT) “Don’t misunderstand why I have come. I did not come to abolish the law of Moses or the writings of the prophets. No, I came to accomplish (fulfill) their purpose. </a:t>
            </a:r>
          </a:p>
          <a:p>
            <a:pPr lvl="1"/>
            <a:r>
              <a:rPr lang="en-US" dirty="0" smtClean="0"/>
              <a:t>Shadow vs. Substance – the law was a shadow, Jesus is the substance</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pPr lvl="1"/>
            <a:r>
              <a:rPr lang="en-US" dirty="0" smtClean="0"/>
              <a:t>Letter vs. Spirit – letter kills, Spirit gives life</a:t>
            </a:r>
          </a:p>
          <a:p>
            <a:pPr lvl="2"/>
            <a:r>
              <a:rPr lang="en-US" dirty="0" smtClean="0"/>
              <a:t>Matthew 23:4 (Teachers of religious law and Pharisees)</a:t>
            </a:r>
            <a:r>
              <a:rPr lang="en-US" b="1" dirty="0" smtClean="0"/>
              <a:t> </a:t>
            </a:r>
            <a:r>
              <a:rPr lang="en-US" baseline="30000" dirty="0" smtClean="0"/>
              <a:t>4</a:t>
            </a:r>
            <a:r>
              <a:rPr lang="en-US" dirty="0" smtClean="0"/>
              <a:t>They crush people with impossible religious demands and never lift a finger to ease the burden. </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That Which God has Cleansed</a:t>
            </a:r>
            <a:endParaRPr lang="en-US" dirty="0"/>
          </a:p>
        </p:txBody>
      </p:sp>
      <p:sp>
        <p:nvSpPr>
          <p:cNvPr id="3" name="Content Placeholder 2"/>
          <p:cNvSpPr>
            <a:spLocks noGrp="1"/>
          </p:cNvSpPr>
          <p:nvPr>
            <p:ph idx="1"/>
          </p:nvPr>
        </p:nvSpPr>
        <p:spPr/>
        <p:txBody>
          <a:bodyPr>
            <a:normAutofit/>
          </a:bodyPr>
          <a:lstStyle/>
          <a:p>
            <a:r>
              <a:rPr lang="en-US" dirty="0" smtClean="0"/>
              <a:t>Leviticus 11:1-12</a:t>
            </a:r>
          </a:p>
          <a:p>
            <a:pPr lvl="1"/>
            <a:r>
              <a:rPr lang="en-US" dirty="0" smtClean="0"/>
              <a:t>Land animals – split hooves and chew the cud</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74949" y="0"/>
            <a:ext cx="8994099" cy="6858000"/>
          </a:xfrm>
          <a:prstGeom prst="rect">
            <a:avLst/>
          </a:prstGeom>
          <a:noFill/>
          <a:ln w="9525">
            <a:noFill/>
            <a:miter lim="800000"/>
            <a:headEnd/>
            <a:tailEnd/>
          </a:ln>
        </p:spPr>
      </p:pic>
      <p:sp>
        <p:nvSpPr>
          <p:cNvPr id="4" name="Content Placeholder 2"/>
          <p:cNvSpPr txBox="1">
            <a:spLocks/>
          </p:cNvSpPr>
          <p:nvPr/>
        </p:nvSpPr>
        <p:spPr>
          <a:xfrm>
            <a:off x="609600" y="304800"/>
            <a:ext cx="8229600" cy="4525963"/>
          </a:xfrm>
          <a:prstGeom prst="rect">
            <a:avLst/>
          </a:prstGeom>
        </p:spPr>
        <p:txBody>
          <a:bodyPr vert="horz" lIns="91440" tIns="45720" rIns="91440" bIns="45720" rtlCol="0">
            <a:normAutofit/>
          </a:bodyPr>
          <a:lstStyle/>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The pig is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unclean</a:t>
            </a:r>
          </a:p>
        </p:txBody>
      </p:sp>
      <p:pic>
        <p:nvPicPr>
          <p:cNvPr id="22530" name="Picture 2" descr="http://cdn.blisstree.com/files/2009/08/rosemary-pork-tenderloin.jpg"/>
          <p:cNvPicPr>
            <a:picLocks noChangeAspect="1" noChangeArrowheads="1"/>
          </p:cNvPicPr>
          <p:nvPr/>
        </p:nvPicPr>
        <p:blipFill>
          <a:blip r:embed="rId3" cstate="print"/>
          <a:srcRect/>
          <a:stretch>
            <a:fillRect/>
          </a:stretch>
        </p:blipFill>
        <p:spPr bwMode="auto">
          <a:xfrm>
            <a:off x="0" y="932687"/>
            <a:ext cx="9144000" cy="5925314"/>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 fill="hold"/>
                                        <p:tgtEl>
                                          <p:spTgt spid="22530"/>
                                        </p:tgtEl>
                                        <p:attrNameLst>
                                          <p:attrName>ppt_w</p:attrName>
                                        </p:attrNameLst>
                                      </p:cBhvr>
                                      <p:tavLst>
                                        <p:tav tm="0">
                                          <p:val>
                                            <p:fltVal val="0"/>
                                          </p:val>
                                        </p:tav>
                                        <p:tav tm="100000">
                                          <p:val>
                                            <p:strVal val="#ppt_w"/>
                                          </p:val>
                                        </p:tav>
                                      </p:tavLst>
                                    </p:anim>
                                    <p:anim calcmode="lin" valueType="num">
                                      <p:cBhvr>
                                        <p:cTn id="8" dur="500" fill="hold"/>
                                        <p:tgtEl>
                                          <p:spTgt spid="225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525963"/>
          </a:xfrm>
        </p:spPr>
        <p:txBody>
          <a:bodyPr>
            <a:normAutofit/>
          </a:bodyPr>
          <a:lstStyle/>
          <a:p>
            <a:pPr lvl="1"/>
            <a:r>
              <a:rPr lang="en-US" dirty="0" smtClean="0"/>
              <a:t>Marine animals – both fins and </a:t>
            </a:r>
            <a:r>
              <a:rPr lang="en-US" dirty="0" smtClean="0"/>
              <a:t>scales</a:t>
            </a:r>
            <a:endParaRPr lang="en-US" dirty="0" smtClean="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0319" y="748392"/>
            <a:ext cx="9123681" cy="6109608"/>
          </a:xfrm>
          <a:prstGeom prst="rect">
            <a:avLst/>
          </a:prstGeom>
          <a:noFill/>
          <a:ln w="9525">
            <a:noFill/>
            <a:miter lim="800000"/>
            <a:headEnd/>
            <a:tailEnd/>
          </a:ln>
        </p:spPr>
      </p:pic>
      <p:sp>
        <p:nvSpPr>
          <p:cNvPr id="4" name="Content Placeholder 2"/>
          <p:cNvSpPr txBox="1">
            <a:spLocks/>
          </p:cNvSpPr>
          <p:nvPr/>
        </p:nvSpPr>
        <p:spPr>
          <a:xfrm>
            <a:off x="609600" y="152400"/>
            <a:ext cx="8229600" cy="4525963"/>
          </a:xfrm>
          <a:prstGeom prst="rect">
            <a:avLst/>
          </a:prstGeom>
        </p:spPr>
        <p:txBody>
          <a:bodyPr vert="horz" lIns="91440" tIns="45720" rIns="91440" bIns="45720" rtlCol="0">
            <a:normAutofit/>
          </a:bodyPr>
          <a:lstStyle/>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If no fins and scales it is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detestable</a:t>
            </a:r>
          </a:p>
        </p:txBody>
      </p:sp>
      <p:pic>
        <p:nvPicPr>
          <p:cNvPr id="2051" name="Picture 3"/>
          <p:cNvPicPr>
            <a:picLocks noChangeAspect="1" noChangeArrowheads="1"/>
          </p:cNvPicPr>
          <p:nvPr/>
        </p:nvPicPr>
        <p:blipFill>
          <a:blip r:embed="rId3" cstate="print"/>
          <a:srcRect/>
          <a:stretch>
            <a:fillRect/>
          </a:stretch>
        </p:blipFill>
        <p:spPr bwMode="auto">
          <a:xfrm>
            <a:off x="0" y="685800"/>
            <a:ext cx="9144000" cy="6527191"/>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1000" fill="hold"/>
                                        <p:tgtEl>
                                          <p:spTgt spid="2051"/>
                                        </p:tgtEl>
                                        <p:attrNameLst>
                                          <p:attrName>ppt_w</p:attrName>
                                        </p:attrNameLst>
                                      </p:cBhvr>
                                      <p:tavLst>
                                        <p:tav tm="0">
                                          <p:val>
                                            <p:fltVal val="0"/>
                                          </p:val>
                                        </p:tav>
                                        <p:tav tm="100000">
                                          <p:val>
                                            <p:strVal val="#ppt_w"/>
                                          </p:val>
                                        </p:tav>
                                      </p:tavLst>
                                    </p:anim>
                                    <p:anim calcmode="lin" valueType="num">
                                      <p:cBhvr>
                                        <p:cTn id="8" dur="1000" fill="hold"/>
                                        <p:tgtEl>
                                          <p:spTgt spid="20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10634</TotalTime>
  <Words>812</Words>
  <Application>Microsoft Office PowerPoint</Application>
  <PresentationFormat>On-screen Show (4:3)</PresentationFormat>
  <Paragraphs>85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Living the Fulfillment  of the Law</vt:lpstr>
      <vt:lpstr>Slide 4</vt:lpstr>
      <vt:lpstr>Slide 5</vt:lpstr>
      <vt:lpstr>I. That Which God has Cleansed</vt:lpstr>
      <vt:lpstr>Slide 7</vt:lpstr>
      <vt:lpstr>Slide 8</vt:lpstr>
      <vt:lpstr>Slide 9</vt:lpstr>
      <vt:lpstr>Slide 10</vt:lpstr>
      <vt:lpstr>Slide 11</vt:lpstr>
      <vt:lpstr>Slide 12</vt:lpstr>
      <vt:lpstr>Slide 13</vt:lpstr>
      <vt:lpstr>II. The True Circumcision</vt:lpstr>
      <vt:lpstr>Slide 15</vt:lpstr>
      <vt:lpstr>Slide 16</vt:lpstr>
      <vt:lpstr>Slide 17</vt:lpstr>
      <vt:lpstr>III. Sabbath Rest</vt:lpstr>
      <vt:lpstr>Slide 19</vt:lpstr>
      <vt:lpstr>Slide 20</vt:lpstr>
      <vt:lpstr>Slide 21</vt:lpstr>
      <vt:lpstr>Slide 22</vt:lpstr>
      <vt:lpstr>Slide 23</vt:lpstr>
      <vt:lpstr>IV. Conclusion</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Langworthy</dc:creator>
  <cp:lastModifiedBy>Roger Langworthy</cp:lastModifiedBy>
  <cp:revision>210</cp:revision>
  <dcterms:created xsi:type="dcterms:W3CDTF">2010-04-18T00:31:04Z</dcterms:created>
  <dcterms:modified xsi:type="dcterms:W3CDTF">2012-04-01T11:03:38Z</dcterms:modified>
</cp:coreProperties>
</file>