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1" r:id="rId2"/>
    <p:sldId id="317" r:id="rId3"/>
    <p:sldId id="319" r:id="rId4"/>
    <p:sldId id="303" r:id="rId5"/>
    <p:sldId id="327" r:id="rId6"/>
    <p:sldId id="257" r:id="rId7"/>
    <p:sldId id="307" r:id="rId8"/>
    <p:sldId id="311" r:id="rId9"/>
    <p:sldId id="305" r:id="rId10"/>
    <p:sldId id="308" r:id="rId11"/>
    <p:sldId id="309" r:id="rId12"/>
    <p:sldId id="321" r:id="rId13"/>
    <p:sldId id="328" r:id="rId14"/>
    <p:sldId id="329" r:id="rId15"/>
    <p:sldId id="313" r:id="rId16"/>
    <p:sldId id="315" r:id="rId17"/>
    <p:sldId id="314" r:id="rId18"/>
    <p:sldId id="320" r:id="rId19"/>
    <p:sldId id="322" r:id="rId20"/>
    <p:sldId id="316" r:id="rId21"/>
    <p:sldId id="323" r:id="rId22"/>
    <p:sldId id="32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E40"/>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6" autoAdjust="0"/>
  </p:normalViewPr>
  <p:slideViewPr>
    <p:cSldViewPr>
      <p:cViewPr varScale="1">
        <p:scale>
          <a:sx n="69" d="100"/>
          <a:sy n="69" d="100"/>
        </p:scale>
        <p:origin x="-552" y="-102"/>
      </p:cViewPr>
      <p:guideLst>
        <p:guide orient="horz" pos="2160"/>
        <p:guide pos="2880"/>
      </p:guideLst>
    </p:cSldViewPr>
  </p:slideViewPr>
  <p:outlineViewPr>
    <p:cViewPr>
      <p:scale>
        <a:sx n="33" d="100"/>
        <a:sy n="33" d="100"/>
      </p:scale>
      <p:origin x="30" y="10656"/>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3/25/2012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C5036-B3BF-449C-8F99-9B4B9B639269}" type="datetimeFigureOut">
              <a:rPr lang="en-US" smtClean="0"/>
              <a:pPr/>
              <a:t>3/25/2012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8B897-33C6-4FC5-A1DD-0F7DEA0507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4907-0870-49E1-81CB-08D2186100CD}" type="slidenum">
              <a:rPr lang="en-US"/>
              <a:pPr/>
              <a:t>13</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70000">
                <a:srgbClr val="800000"/>
              </a:gs>
              <a:gs pos="45000">
                <a:srgbClr val="00206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140E40">
                  <a:alpha val="0"/>
                </a:srgbClr>
              </a:gs>
              <a:gs pos="50000">
                <a:srgbClr val="002060"/>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3/25/2012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Romans 7:6 (NLT) But now we have been released from the law, for we died to it and are no longer captive to its power. Now we can serve God, not in the old way of obeying the </a:t>
            </a:r>
            <a:r>
              <a:rPr lang="en-US" b="1" dirty="0" smtClean="0"/>
              <a:t>LETTER</a:t>
            </a:r>
            <a:r>
              <a:rPr lang="en-US" dirty="0" smtClean="0"/>
              <a:t> of the law, but in the new way of living in the </a:t>
            </a:r>
            <a:r>
              <a:rPr lang="en-US" b="1" dirty="0" smtClean="0"/>
              <a:t>SPIRIT</a:t>
            </a:r>
          </a:p>
          <a:p>
            <a:r>
              <a:rPr lang="en-US" dirty="0" smtClean="0"/>
              <a:t>2 Corinthians 3:6 (NASB)</a:t>
            </a:r>
            <a:r>
              <a:rPr lang="en-US" b="1" dirty="0" smtClean="0"/>
              <a:t> </a:t>
            </a:r>
            <a:r>
              <a:rPr lang="en-US" dirty="0" smtClean="0"/>
              <a:t>who also made us adequate </a:t>
            </a:r>
            <a:r>
              <a:rPr lang="en-US" i="1" dirty="0" smtClean="0"/>
              <a:t>as</a:t>
            </a:r>
            <a:r>
              <a:rPr lang="en-US" dirty="0" smtClean="0"/>
              <a:t> servants of a new covenant, not of the letter but of the Spirit; for the </a:t>
            </a:r>
            <a:r>
              <a:rPr lang="en-US" b="1" dirty="0" smtClean="0"/>
              <a:t>LETTER </a:t>
            </a:r>
            <a:r>
              <a:rPr lang="en-US" dirty="0" smtClean="0"/>
              <a:t>kills, but the </a:t>
            </a:r>
            <a:r>
              <a:rPr lang="en-US" b="1" dirty="0" smtClean="0"/>
              <a:t>SPIRIT </a:t>
            </a:r>
            <a:r>
              <a:rPr lang="en-US" dirty="0" smtClean="0"/>
              <a:t>gives life.</a:t>
            </a:r>
            <a:endParaRPr lang="en-US" b="1"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Letter vs. Spirit (think shadow vs. Substance)</a:t>
            </a:r>
          </a:p>
          <a:p>
            <a:pPr lvl="1"/>
            <a:r>
              <a:rPr lang="en-US" dirty="0" smtClean="0"/>
              <a:t>10 commandments – </a:t>
            </a:r>
            <a:r>
              <a:rPr lang="en-US" u="sng" dirty="0" smtClean="0"/>
              <a:t>love</a:t>
            </a:r>
            <a:r>
              <a:rPr lang="en-US" dirty="0" smtClean="0"/>
              <a:t> is the fulfillment</a:t>
            </a:r>
          </a:p>
          <a:p>
            <a:pPr lvl="1"/>
            <a:r>
              <a:rPr lang="en-US" dirty="0" smtClean="0"/>
              <a:t>Unclean animals – what God has cleansed don’t call </a:t>
            </a:r>
            <a:r>
              <a:rPr lang="en-US" u="sng" dirty="0" smtClean="0"/>
              <a:t>unclean</a:t>
            </a:r>
            <a:r>
              <a:rPr lang="en-US" dirty="0" smtClean="0"/>
              <a:t> (free to eat)</a:t>
            </a:r>
          </a:p>
          <a:p>
            <a:pPr lvl="1"/>
            <a:r>
              <a:rPr lang="en-US" dirty="0" smtClean="0"/>
              <a:t>Sacrifice of animals – </a:t>
            </a:r>
            <a:r>
              <a:rPr lang="en-US" u="sng" dirty="0" smtClean="0"/>
              <a:t>Jesus’</a:t>
            </a:r>
            <a:r>
              <a:rPr lang="en-US" dirty="0" smtClean="0"/>
              <a:t> sacrifice once for all</a:t>
            </a:r>
          </a:p>
          <a:p>
            <a:pPr lvl="1"/>
            <a:r>
              <a:rPr lang="en-US" dirty="0" smtClean="0"/>
              <a:t>Circumcision – circumcision of the </a:t>
            </a:r>
            <a:r>
              <a:rPr lang="en-US" u="sng" dirty="0" smtClean="0"/>
              <a:t>heart</a:t>
            </a:r>
          </a:p>
          <a:p>
            <a:pPr lvl="1"/>
            <a:r>
              <a:rPr lang="en-US" dirty="0" smtClean="0"/>
              <a:t>Seventh Day Sabbath – rest from </a:t>
            </a:r>
            <a:r>
              <a:rPr lang="en-US" u="sng" dirty="0" smtClean="0"/>
              <a:t>works</a:t>
            </a:r>
          </a:p>
          <a:p>
            <a:pPr lvl="1"/>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The Big 10</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0" y="-152400"/>
            <a:ext cx="9296400" cy="7239000"/>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118787" name="Picture 3"/>
          <p:cNvPicPr>
            <a:picLocks noChangeAspect="1" noChangeArrowheads="1"/>
          </p:cNvPicPr>
          <p:nvPr/>
        </p:nvPicPr>
        <p:blipFill>
          <a:blip r:embed="rId3" cstate="print"/>
          <a:srcRect/>
          <a:stretch>
            <a:fillRect/>
          </a:stretch>
        </p:blipFill>
        <p:spPr bwMode="auto">
          <a:xfrm>
            <a:off x="1295400" y="0"/>
            <a:ext cx="6748463" cy="6858000"/>
          </a:xfrm>
          <a:prstGeom prst="rect">
            <a:avLst/>
          </a:prstGeom>
          <a:noFill/>
          <a:ln w="9525">
            <a:noFill/>
            <a:miter lim="800000"/>
            <a:headEnd/>
            <a:tailEnd/>
          </a:ln>
          <a:effectLst/>
        </p:spPr>
      </p:pic>
      <p:sp>
        <p:nvSpPr>
          <p:cNvPr id="4" name="Content Placeholder 2"/>
          <p:cNvSpPr txBox="1">
            <a:spLocks/>
          </p:cNvSpPr>
          <p:nvPr/>
        </p:nvSpPr>
        <p:spPr>
          <a:xfrm rot="16200000">
            <a:off x="-1500982" y="480219"/>
            <a:ext cx="8229600" cy="4525963"/>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1-4 Love the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Lord</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your God</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
        <p:nvSpPr>
          <p:cNvPr id="5" name="Content Placeholder 2"/>
          <p:cNvSpPr txBox="1">
            <a:spLocks/>
          </p:cNvSpPr>
          <p:nvPr/>
        </p:nvSpPr>
        <p:spPr>
          <a:xfrm rot="16200000">
            <a:off x="6347618" y="632619"/>
            <a:ext cx="8229600" cy="4525963"/>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5-10 Love your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neighbor</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as yourself</a:t>
            </a: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Matthew 22:34-40</a:t>
            </a:r>
          </a:p>
          <a:p>
            <a:pPr lvl="1"/>
            <a:r>
              <a:rPr lang="en-US" dirty="0" smtClean="0"/>
              <a:t>The entire law and demands of the prophets are based on these commandments</a:t>
            </a:r>
          </a:p>
          <a:p>
            <a:pPr lvl="1"/>
            <a:r>
              <a:rPr lang="en-US" dirty="0" smtClean="0"/>
              <a:t>Love </a:t>
            </a:r>
            <a:r>
              <a:rPr lang="en-US" u="sng" dirty="0" smtClean="0"/>
              <a:t>God</a:t>
            </a:r>
          </a:p>
          <a:p>
            <a:pPr lvl="1"/>
            <a:r>
              <a:rPr lang="en-US" dirty="0" smtClean="0"/>
              <a:t>Love </a:t>
            </a:r>
            <a:r>
              <a:rPr lang="en-US" u="sng" dirty="0" smtClean="0"/>
              <a:t>people</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Romans 13:8-10</a:t>
            </a:r>
          </a:p>
          <a:p>
            <a:pPr lvl="1"/>
            <a:r>
              <a:rPr lang="en-US" dirty="0" smtClean="0"/>
              <a:t>The commandments are summed up in </a:t>
            </a:r>
            <a:r>
              <a:rPr lang="en-US" u="sng" dirty="0" smtClean="0"/>
              <a:t>love</a:t>
            </a:r>
            <a:r>
              <a:rPr lang="en-US" dirty="0" smtClean="0"/>
              <a:t> your neighbor as yourself</a:t>
            </a:r>
          </a:p>
          <a:p>
            <a:pPr lvl="1"/>
            <a:r>
              <a:rPr lang="en-US" dirty="0" smtClean="0"/>
              <a:t>Love does no </a:t>
            </a:r>
            <a:r>
              <a:rPr lang="en-US" u="sng" dirty="0" smtClean="0"/>
              <a:t>wrong</a:t>
            </a:r>
            <a:r>
              <a:rPr lang="en-US" dirty="0" smtClean="0"/>
              <a:t> to others</a:t>
            </a:r>
          </a:p>
          <a:p>
            <a:pPr lvl="1"/>
            <a:r>
              <a:rPr lang="en-US" dirty="0" smtClean="0"/>
              <a:t>Love fulfills the </a:t>
            </a:r>
            <a:r>
              <a:rPr lang="en-US" u="sng" dirty="0" smtClean="0"/>
              <a:t>requirements</a:t>
            </a:r>
            <a:r>
              <a:rPr lang="en-US" dirty="0" smtClean="0"/>
              <a:t> of the law</a:t>
            </a:r>
          </a:p>
          <a:p>
            <a:r>
              <a:rPr lang="en-US" dirty="0" smtClean="0"/>
              <a:t>Galatians 5:13 - 14</a:t>
            </a:r>
            <a:r>
              <a:rPr lang="en-US" b="1" dirty="0" smtClean="0"/>
              <a:t> </a:t>
            </a:r>
            <a:r>
              <a:rPr lang="en-US" baseline="30000" dirty="0" smtClean="0"/>
              <a:t>13</a:t>
            </a:r>
            <a:r>
              <a:rPr lang="en-US" dirty="0" smtClean="0"/>
              <a:t>For you have been called to live in freedom, my brothers and sisters. But don’t use your freedom to satisfy your sinful nature. Instead, use your freedom to serve one another in love.  </a:t>
            </a:r>
            <a:r>
              <a:rPr lang="en-US" baseline="30000" dirty="0" smtClean="0"/>
              <a:t>14</a:t>
            </a:r>
            <a:r>
              <a:rPr lang="en-US" dirty="0" smtClean="0"/>
              <a:t>For the whole law can be summed up in this one command: “Love your neighbor as yourself.”</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1 Corinthians 13:3 If I gave everything I have to the poor and even sacrificed my body, I could boast about it; but if I didn’t love others, I would have gained nothing.</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law used correctly – 1 Timothy 1:5-11</a:t>
            </a:r>
          </a:p>
          <a:p>
            <a:pPr lvl="1"/>
            <a:r>
              <a:rPr lang="en-US" dirty="0" smtClean="0"/>
              <a:t>Purpose of my instruction - believers filled with </a:t>
            </a:r>
            <a:r>
              <a:rPr lang="en-US" u="sng" dirty="0" smtClean="0"/>
              <a:t>love</a:t>
            </a:r>
          </a:p>
          <a:p>
            <a:pPr lvl="1"/>
            <a:r>
              <a:rPr lang="en-US" dirty="0" smtClean="0"/>
              <a:t>Some people want to be teachers of the </a:t>
            </a:r>
            <a:r>
              <a:rPr lang="en-US" u="sng" dirty="0" smtClean="0"/>
              <a:t>law</a:t>
            </a:r>
            <a:r>
              <a:rPr lang="en-US" dirty="0" smtClean="0"/>
              <a:t>, but don’t know what they are talking about</a:t>
            </a:r>
          </a:p>
          <a:p>
            <a:pPr lvl="1"/>
            <a:r>
              <a:rPr lang="en-US" dirty="0" smtClean="0"/>
              <a:t>The law is good when used </a:t>
            </a:r>
            <a:r>
              <a:rPr lang="en-US" u="sng" dirty="0" smtClean="0"/>
              <a:t>correctly</a:t>
            </a:r>
          </a:p>
          <a:p>
            <a:pPr lvl="1"/>
            <a:r>
              <a:rPr lang="en-US" dirty="0" smtClean="0"/>
              <a:t>Not for people who do right, but for </a:t>
            </a:r>
            <a:r>
              <a:rPr lang="en-US" u="sng" dirty="0" smtClean="0"/>
              <a:t>lawless</a:t>
            </a:r>
            <a:r>
              <a:rPr lang="en-US" dirty="0" smtClean="0"/>
              <a:t> and rebellious</a:t>
            </a:r>
          </a:p>
          <a:p>
            <a:pPr lvl="1"/>
            <a:r>
              <a:rPr lang="en-US" dirty="0" smtClean="0"/>
              <a:t>Example – Ray Comfort “180movie.com”</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IV. Unclean Food</a:t>
            </a:r>
            <a:endParaRPr lang="en-US" dirty="0"/>
          </a:p>
        </p:txBody>
      </p:sp>
      <p:sp>
        <p:nvSpPr>
          <p:cNvPr id="3" name="Content Placeholder 2"/>
          <p:cNvSpPr>
            <a:spLocks noGrp="1"/>
          </p:cNvSpPr>
          <p:nvPr>
            <p:ph idx="1"/>
          </p:nvPr>
        </p:nvSpPr>
        <p:spPr/>
        <p:txBody>
          <a:bodyPr>
            <a:normAutofit/>
          </a:bodyPr>
          <a:lstStyle/>
          <a:p>
            <a:r>
              <a:rPr lang="en-US" dirty="0" smtClean="0"/>
              <a:t>Leviticus 11:1-12</a:t>
            </a:r>
          </a:p>
          <a:p>
            <a:pPr lvl="1"/>
            <a:r>
              <a:rPr lang="en-US" dirty="0" smtClean="0"/>
              <a:t>Land animals – split hooves and chew the cud</a:t>
            </a:r>
          </a:p>
          <a:p>
            <a:pPr lvl="2"/>
            <a:r>
              <a:rPr lang="en-US" dirty="0" smtClean="0"/>
              <a:t>The pig is </a:t>
            </a:r>
            <a:r>
              <a:rPr lang="en-US" u="sng" dirty="0" smtClean="0"/>
              <a:t>unclean</a:t>
            </a:r>
          </a:p>
          <a:p>
            <a:pPr lvl="1"/>
            <a:r>
              <a:rPr lang="en-US" dirty="0" smtClean="0"/>
              <a:t>Marine animals – both fins and scales</a:t>
            </a:r>
          </a:p>
          <a:p>
            <a:pPr lvl="2"/>
            <a:r>
              <a:rPr lang="en-US" dirty="0" smtClean="0"/>
              <a:t>If no fins and scales it is </a:t>
            </a:r>
            <a:r>
              <a:rPr lang="en-US" u="sng" dirty="0" smtClean="0"/>
              <a:t>detestable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Mark 7:18 - 19 (NASB) </a:t>
            </a:r>
            <a:r>
              <a:rPr lang="en-US" baseline="30000" dirty="0" smtClean="0"/>
              <a:t>18</a:t>
            </a:r>
            <a:r>
              <a:rPr lang="en-US" dirty="0" smtClean="0"/>
              <a:t>And He said</a:t>
            </a:r>
            <a:r>
              <a:rPr lang="en-US" baseline="30000" dirty="0" smtClean="0"/>
              <a:t>*</a:t>
            </a:r>
            <a:r>
              <a:rPr lang="en-US" dirty="0" smtClean="0"/>
              <a:t> to them, “Are you so lacking in understanding also? Do you not understand that whatever goes into the man from outside cannot defile him,  </a:t>
            </a:r>
            <a:r>
              <a:rPr lang="en-US" baseline="30000" dirty="0" smtClean="0"/>
              <a:t>19</a:t>
            </a:r>
            <a:r>
              <a:rPr lang="en-US" dirty="0" smtClean="0"/>
              <a:t>because it does not go into his heart, but into his stomach, and is eliminated?” (</a:t>
            </a:r>
            <a:r>
              <a:rPr lang="en-US" i="1" dirty="0" smtClean="0"/>
              <a:t>Thus He</a:t>
            </a:r>
            <a:r>
              <a:rPr lang="en-US" dirty="0" smtClean="0"/>
              <a:t> declared all foods clean.)</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4" name="Title 1"/>
          <p:cNvSpPr txBox="1">
            <a:spLocks/>
          </p:cNvSpPr>
          <p:nvPr/>
        </p:nvSpPr>
        <p:spPr>
          <a:xfrm>
            <a:off x="609600" y="1295400"/>
            <a:ext cx="75438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God So Loved Series</a:t>
            </a:r>
            <a:endParaRPr kumimoji="0" lang="en-US" sz="44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7" name="Content Placeholder 2"/>
          <p:cNvSpPr txBox="1">
            <a:spLocks/>
          </p:cNvSpPr>
          <p:nvPr/>
        </p:nvSpPr>
        <p:spPr>
          <a:xfrm>
            <a:off x="457200" y="2286000"/>
            <a:ext cx="8534400" cy="4419600"/>
          </a:xfrm>
          <a:prstGeom prst="rect">
            <a:avLst/>
          </a:prstGeom>
        </p:spPr>
        <p:txBody>
          <a:bodyPr vert="horz" lIns="91440" tIns="45720" rIns="91440" bIns="45720" rtlCol="0">
            <a:normAutofit/>
          </a:bodyPr>
          <a:lstStyle/>
          <a:p>
            <a:pPr marL="342900" marR="0" lvl="1"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John 3:16 For God so loved (</a:t>
            </a:r>
            <a:r>
              <a:rPr kumimoji="0" lang="en-US" sz="2800" b="0" i="0" u="none" strike="noStrike" kern="1200" cap="all"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dearly prized)</a:t>
            </a:r>
            <a:r>
              <a:rPr kumimoji="0" lang="en-US" sz="2800" b="0" i="0" u="none" strike="noStrike" kern="1200" cap="none" spc="0" normalizeH="0" baseline="0" noProof="0" dirty="0" smtClean="0">
                <a:ln>
                  <a:noFill/>
                </a:ln>
                <a:solidFill>
                  <a:srgbClr val="FFC000"/>
                </a:solidFill>
                <a:effectLst>
                  <a:outerShdw blurRad="50800" dist="50800" dir="5400000" algn="ctr" rotWithShape="0">
                    <a:schemeClr val="bg1"/>
                  </a:outerShdw>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 world that He gave His only begotten Son, that whoever believes in (</a:t>
            </a:r>
            <a:r>
              <a:rPr kumimoji="0" lang="en-US" sz="2800" b="0" i="0" u="none" strike="noStrike" kern="1200" cap="all"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trusts in, clings to, relies on</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Him should not perish but have everlasting life.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Acts 10 – Peter’s Vision of Unclean Animals</a:t>
            </a:r>
          </a:p>
          <a:p>
            <a:pPr lvl="1"/>
            <a:r>
              <a:rPr lang="en-US" dirty="0" smtClean="0"/>
              <a:t>Sheet of </a:t>
            </a:r>
            <a:r>
              <a:rPr lang="en-US" u="sng" dirty="0" smtClean="0"/>
              <a:t>unclean</a:t>
            </a:r>
            <a:r>
              <a:rPr lang="en-US" dirty="0" smtClean="0"/>
              <a:t> animals</a:t>
            </a:r>
          </a:p>
          <a:p>
            <a:pPr lvl="1"/>
            <a:r>
              <a:rPr lang="en-US" dirty="0" smtClean="0"/>
              <a:t>Kill and </a:t>
            </a:r>
            <a:r>
              <a:rPr lang="en-US" u="sng" dirty="0" smtClean="0"/>
              <a:t>eat</a:t>
            </a:r>
          </a:p>
          <a:p>
            <a:pPr lvl="1"/>
            <a:r>
              <a:rPr lang="en-US" dirty="0" smtClean="0"/>
              <a:t>Jewish laws declared </a:t>
            </a:r>
            <a:r>
              <a:rPr lang="en-US" u="sng" dirty="0" smtClean="0"/>
              <a:t>impure</a:t>
            </a:r>
            <a:r>
              <a:rPr lang="en-US" dirty="0" smtClean="0"/>
              <a:t> and unclean</a:t>
            </a:r>
          </a:p>
          <a:p>
            <a:pPr lvl="1"/>
            <a:r>
              <a:rPr lang="en-US" dirty="0" smtClean="0"/>
              <a:t>Do not call something unclean if God has made it </a:t>
            </a:r>
            <a:r>
              <a:rPr lang="en-US" u="sng" dirty="0" smtClean="0"/>
              <a:t>clean</a:t>
            </a:r>
          </a:p>
          <a:p>
            <a:pPr lvl="1"/>
            <a:r>
              <a:rPr lang="en-US" dirty="0" smtClean="0"/>
              <a:t>God has shown me I should no longer think of </a:t>
            </a:r>
            <a:r>
              <a:rPr lang="en-US" u="sng" dirty="0" smtClean="0"/>
              <a:t>anyone</a:t>
            </a:r>
            <a:r>
              <a:rPr lang="en-US" dirty="0" smtClean="0"/>
              <a:t> as impure or unclean</a:t>
            </a:r>
          </a:p>
          <a:p>
            <a:r>
              <a:rPr lang="en-US" dirty="0" smtClean="0"/>
              <a:t>Peter’s </a:t>
            </a:r>
            <a:r>
              <a:rPr lang="en-US" u="sng" dirty="0" smtClean="0"/>
              <a:t>Reproof</a:t>
            </a:r>
            <a:r>
              <a:rPr lang="en-US" dirty="0" smtClean="0"/>
              <a:t> – Galatians 3:11-16</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1 Timothy 4:3-4</a:t>
            </a:r>
          </a:p>
          <a:p>
            <a:pPr lvl="1"/>
            <a:r>
              <a:rPr lang="en-US" dirty="0" smtClean="0"/>
              <a:t>Some say it is </a:t>
            </a:r>
            <a:r>
              <a:rPr lang="en-US" u="sng" dirty="0" smtClean="0"/>
              <a:t>wrong</a:t>
            </a:r>
            <a:r>
              <a:rPr lang="en-US" dirty="0" smtClean="0"/>
              <a:t> to eat certain foods</a:t>
            </a:r>
          </a:p>
          <a:p>
            <a:pPr lvl="1"/>
            <a:r>
              <a:rPr lang="en-US" dirty="0" smtClean="0"/>
              <a:t>Everything God created is </a:t>
            </a:r>
            <a:r>
              <a:rPr lang="en-US" u="sng" dirty="0" smtClean="0"/>
              <a:t>good</a:t>
            </a:r>
          </a:p>
          <a:p>
            <a:pPr lvl="1"/>
            <a:r>
              <a:rPr lang="en-US" dirty="0" smtClean="0"/>
              <a:t>Not </a:t>
            </a:r>
            <a:r>
              <a:rPr lang="en-US" u="sng" dirty="0" smtClean="0"/>
              <a:t>reject</a:t>
            </a:r>
            <a:r>
              <a:rPr lang="en-US" dirty="0" smtClean="0"/>
              <a:t> any of it, but receive it with thanks</a:t>
            </a:r>
          </a:p>
          <a:p>
            <a:r>
              <a:rPr lang="en-US" dirty="0" smtClean="0"/>
              <a:t>Romans 14:1-13</a:t>
            </a:r>
          </a:p>
          <a:p>
            <a:pPr lvl="1"/>
            <a:r>
              <a:rPr lang="en-US" dirty="0" smtClean="0"/>
              <a:t>One believes it’s alright to eat </a:t>
            </a:r>
            <a:r>
              <a:rPr lang="en-US" u="sng" dirty="0" smtClean="0"/>
              <a:t>anything</a:t>
            </a:r>
          </a:p>
          <a:p>
            <a:pPr lvl="1"/>
            <a:r>
              <a:rPr lang="en-US" dirty="0" smtClean="0"/>
              <a:t>Another will eat only </a:t>
            </a:r>
            <a:r>
              <a:rPr lang="en-US" u="sng" dirty="0" smtClean="0"/>
              <a:t>vegetables</a:t>
            </a:r>
          </a:p>
          <a:p>
            <a:pPr lvl="1"/>
            <a:r>
              <a:rPr lang="en-US" dirty="0" smtClean="0"/>
              <a:t>Eat or not eat – to </a:t>
            </a:r>
            <a:r>
              <a:rPr lang="en-US" u="sng" dirty="0" smtClean="0"/>
              <a:t>please</a:t>
            </a:r>
            <a:r>
              <a:rPr lang="en-US" dirty="0" smtClean="0"/>
              <a:t> the Lord</a:t>
            </a:r>
          </a:p>
          <a:p>
            <a:pPr lvl="1"/>
            <a:r>
              <a:rPr lang="en-US" dirty="0" smtClean="0"/>
              <a:t>Don’t condemn but live so as to not cause another to </a:t>
            </a:r>
            <a:r>
              <a:rPr lang="en-US" u="sng" dirty="0" smtClean="0"/>
              <a:t>stumble</a:t>
            </a:r>
            <a:endParaRPr lang="en-US" u="sng"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Review – purpose of the law</a:t>
            </a:r>
          </a:p>
          <a:p>
            <a:pPr lvl="1"/>
            <a:r>
              <a:rPr lang="en-US" dirty="0" smtClean="0"/>
              <a:t>Defined sin</a:t>
            </a:r>
          </a:p>
          <a:p>
            <a:pPr lvl="1"/>
            <a:r>
              <a:rPr lang="en-US" dirty="0" smtClean="0"/>
              <a:t>Showed us how sinful we are</a:t>
            </a:r>
          </a:p>
          <a:p>
            <a:pPr lvl="1"/>
            <a:r>
              <a:rPr lang="en-US" dirty="0" smtClean="0"/>
              <a:t>Showed us it is impossible to be right with God by trying to keep the law</a:t>
            </a:r>
          </a:p>
          <a:p>
            <a:pPr lvl="1"/>
            <a:r>
              <a:rPr lang="en-US" dirty="0" smtClean="0"/>
              <a:t>A tutor to lead us to Christ</a:t>
            </a:r>
          </a:p>
          <a:p>
            <a:r>
              <a:rPr lang="en-US" dirty="0" smtClean="0"/>
              <a:t>Matthew 5:17 (NLT) “Don’t misunderstand why I have come. I did not come to abolish the law of Moses or the writings of the prophets. No, I came to accomplish their purpose. (NASB - I did not come to abolish but to fulfill)</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Fulfillment of the Law</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4" name="Title 1"/>
          <p:cNvSpPr txBox="1">
            <a:spLocks/>
          </p:cNvSpPr>
          <p:nvPr/>
        </p:nvSpPr>
        <p:spPr>
          <a:xfrm>
            <a:off x="762000" y="3711575"/>
            <a:ext cx="75438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God So Loved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Shadow vs. Substance</a:t>
            </a:r>
            <a:endParaRPr lang="en-US" dirty="0"/>
          </a:p>
        </p:txBody>
      </p:sp>
      <p:sp>
        <p:nvSpPr>
          <p:cNvPr id="3" name="Content Placeholder 2"/>
          <p:cNvSpPr>
            <a:spLocks noGrp="1"/>
          </p:cNvSpPr>
          <p:nvPr>
            <p:ph idx="1"/>
          </p:nvPr>
        </p:nvSpPr>
        <p:spPr/>
        <p:txBody>
          <a:bodyPr>
            <a:normAutofit/>
          </a:bodyPr>
          <a:lstStyle/>
          <a:p>
            <a:r>
              <a:rPr lang="en-US" dirty="0" smtClean="0"/>
              <a:t>Hebrews 10:1 (NLT)</a:t>
            </a:r>
            <a:r>
              <a:rPr lang="en-US" b="1" dirty="0" smtClean="0"/>
              <a:t> </a:t>
            </a:r>
            <a:r>
              <a:rPr lang="en-US" dirty="0" smtClean="0"/>
              <a:t>The old system under the law of Moses was only a shadow, a dim preview of the good things to come, not the good things themselves. The sacrifices under that system were repeated again and again, year after year, but they were never able to provide perfect cleansing for those who came to worship.</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Colossians 2:16 - 17 (NLT)</a:t>
            </a:r>
            <a:r>
              <a:rPr lang="en-US" b="1" dirty="0" smtClean="0"/>
              <a:t> </a:t>
            </a:r>
            <a:r>
              <a:rPr lang="en-US" baseline="30000" dirty="0" smtClean="0"/>
              <a:t>16</a:t>
            </a:r>
            <a:r>
              <a:rPr lang="en-US" dirty="0" smtClean="0"/>
              <a:t>So don’t let anyone condemn you for what you eat or drink, or for not celebrating certain holy days or new moon ceremonies or Sabbaths.  </a:t>
            </a:r>
            <a:r>
              <a:rPr lang="en-US" baseline="30000" dirty="0" smtClean="0"/>
              <a:t>17</a:t>
            </a:r>
            <a:r>
              <a:rPr lang="en-US" dirty="0" smtClean="0"/>
              <a:t>For these rules are only shadows of the reality yet to come. And Christ himself is that reality (NASB - substance).</a:t>
            </a:r>
          </a:p>
          <a:p>
            <a:r>
              <a:rPr lang="en-US" dirty="0" smtClean="0"/>
              <a:t>Romans 10:4 (NLT) For Christ has already accomplished the purpose for which the law was given (NASB – Christ is the end of the law). As a result, all who believe in him are made right with God. </a:t>
            </a:r>
            <a:br>
              <a:rPr lang="en-US" dirty="0" smtClean="0"/>
            </a:b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Romans 8:1-4</a:t>
            </a:r>
          </a:p>
          <a:p>
            <a:pPr lvl="1"/>
            <a:r>
              <a:rPr lang="en-US" dirty="0" smtClean="0"/>
              <a:t>The law unable to save us because of the weakness of our </a:t>
            </a:r>
            <a:r>
              <a:rPr lang="en-US" u="sng" dirty="0" smtClean="0"/>
              <a:t>sinful</a:t>
            </a:r>
            <a:r>
              <a:rPr lang="en-US" dirty="0" smtClean="0"/>
              <a:t> nature</a:t>
            </a:r>
          </a:p>
          <a:p>
            <a:pPr lvl="1"/>
            <a:r>
              <a:rPr lang="en-US" dirty="0" smtClean="0"/>
              <a:t>God did what the </a:t>
            </a:r>
            <a:r>
              <a:rPr lang="en-US" u="sng" dirty="0" smtClean="0"/>
              <a:t>law</a:t>
            </a:r>
            <a:r>
              <a:rPr lang="en-US" dirty="0" smtClean="0"/>
              <a:t> could not do</a:t>
            </a:r>
          </a:p>
          <a:p>
            <a:pPr lvl="1"/>
            <a:r>
              <a:rPr lang="en-US" dirty="0" smtClean="0"/>
              <a:t>God gave his son as a </a:t>
            </a:r>
            <a:r>
              <a:rPr lang="en-US" u="sng" dirty="0" smtClean="0"/>
              <a:t>sacrifice</a:t>
            </a:r>
            <a:r>
              <a:rPr lang="en-US" dirty="0" smtClean="0"/>
              <a:t> for our sins (God so loved…)</a:t>
            </a:r>
          </a:p>
          <a:p>
            <a:pPr lvl="1"/>
            <a:r>
              <a:rPr lang="en-US" dirty="0" smtClean="0"/>
              <a:t>Requirement of the law </a:t>
            </a:r>
            <a:r>
              <a:rPr lang="en-US" u="sng" dirty="0" smtClean="0"/>
              <a:t>satisfied</a:t>
            </a:r>
            <a:r>
              <a:rPr lang="en-US" dirty="0" smtClean="0"/>
              <a:t> for us</a:t>
            </a:r>
          </a:p>
          <a:p>
            <a:pPr lvl="1"/>
            <a:r>
              <a:rPr lang="en-US" dirty="0" smtClean="0"/>
              <a:t>No longer follow sinful nature, but follow the </a:t>
            </a:r>
            <a:r>
              <a:rPr lang="en-US" u="sng" dirty="0" smtClean="0"/>
              <a:t>Spirit</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rmAutofit fontScale="90000"/>
          </a:bodyPr>
          <a:lstStyle/>
          <a:p>
            <a:pPr algn="l"/>
            <a:r>
              <a:rPr lang="en-US" dirty="0" smtClean="0"/>
              <a:t>II. The Spirit (Fulfillment) of the Law</a:t>
            </a:r>
            <a:endParaRPr lang="en-US" dirty="0"/>
          </a:p>
        </p:txBody>
      </p:sp>
      <p:sp>
        <p:nvSpPr>
          <p:cNvPr id="3" name="Content Placeholder 2"/>
          <p:cNvSpPr>
            <a:spLocks noGrp="1"/>
          </p:cNvSpPr>
          <p:nvPr>
            <p:ph idx="1"/>
          </p:nvPr>
        </p:nvSpPr>
        <p:spPr/>
        <p:txBody>
          <a:bodyPr>
            <a:normAutofit/>
          </a:bodyPr>
          <a:lstStyle/>
          <a:p>
            <a:r>
              <a:rPr lang="en-US" dirty="0" smtClean="0"/>
              <a:t>Many have gotten confused between the </a:t>
            </a:r>
            <a:r>
              <a:rPr lang="en-US" b="1" dirty="0" smtClean="0"/>
              <a:t>SPIRIT </a:t>
            </a:r>
            <a:r>
              <a:rPr lang="en-US" dirty="0" smtClean="0"/>
              <a:t>of the Law and the </a:t>
            </a:r>
            <a:r>
              <a:rPr lang="en-US" b="1" dirty="0" smtClean="0"/>
              <a:t>LETTER </a:t>
            </a:r>
            <a:r>
              <a:rPr lang="en-US" dirty="0" smtClean="0"/>
              <a:t>of the Law.  Having not realized the law is spiritual in its being fulfilled, they will say that unless you abide by the commandment given in the law, you are abolishing the law.  We do not abolish the law, but in Christ Jesus we walk in the fulfillment of the law, that the law might be fulfilled in us who do not walk according to the flesh, but according to the Spirit.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10887</TotalTime>
  <Words>901</Words>
  <Application>Microsoft Office PowerPoint</Application>
  <PresentationFormat>On-screen Show (4:3)</PresentationFormat>
  <Paragraphs>73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The Fulfillment of the Law</vt:lpstr>
      <vt:lpstr>Slide 5</vt:lpstr>
      <vt:lpstr>I. Shadow vs. Substance</vt:lpstr>
      <vt:lpstr>Slide 7</vt:lpstr>
      <vt:lpstr>Slide 8</vt:lpstr>
      <vt:lpstr>II. The Spirit (Fulfillment) of the Law</vt:lpstr>
      <vt:lpstr>Slide 10</vt:lpstr>
      <vt:lpstr>Slide 11</vt:lpstr>
      <vt:lpstr>III. The Big 10</vt:lpstr>
      <vt:lpstr>Slide 13</vt:lpstr>
      <vt:lpstr>Slide 14</vt:lpstr>
      <vt:lpstr>Slide 15</vt:lpstr>
      <vt:lpstr>Slide 16</vt:lpstr>
      <vt:lpstr>Slide 17</vt:lpstr>
      <vt:lpstr>IV. Unclean Food</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239</cp:revision>
  <dcterms:created xsi:type="dcterms:W3CDTF">2010-04-18T00:31:04Z</dcterms:created>
  <dcterms:modified xsi:type="dcterms:W3CDTF">2012-03-25T13:15:44Z</dcterms:modified>
</cp:coreProperties>
</file>