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91" r:id="rId2"/>
    <p:sldId id="322" r:id="rId3"/>
    <p:sldId id="324" r:id="rId4"/>
    <p:sldId id="325" r:id="rId5"/>
    <p:sldId id="326" r:id="rId6"/>
    <p:sldId id="327" r:id="rId7"/>
    <p:sldId id="317" r:id="rId8"/>
    <p:sldId id="303" r:id="rId9"/>
    <p:sldId id="257" r:id="rId10"/>
    <p:sldId id="318" r:id="rId11"/>
    <p:sldId id="319" r:id="rId12"/>
    <p:sldId id="314" r:id="rId13"/>
    <p:sldId id="321" r:id="rId14"/>
    <p:sldId id="320" r:id="rId15"/>
    <p:sldId id="307" r:id="rId16"/>
    <p:sldId id="306" r:id="rId17"/>
    <p:sldId id="308" r:id="rId18"/>
    <p:sldId id="309" r:id="rId19"/>
    <p:sldId id="328" r:id="rId20"/>
    <p:sldId id="329" r:id="rId21"/>
    <p:sldId id="310" r:id="rId22"/>
    <p:sldId id="305" r:id="rId23"/>
    <p:sldId id="315" r:id="rId24"/>
    <p:sldId id="316" r:id="rId25"/>
    <p:sldId id="330" r:id="rId26"/>
    <p:sldId id="311" r:id="rId27"/>
    <p:sldId id="31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0E40"/>
    <a:srgbClr val="800000"/>
    <a:srgbClr val="003300"/>
    <a:srgbClr val="4DB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441" autoAdjust="0"/>
  </p:normalViewPr>
  <p:slideViewPr>
    <p:cSldViewPr>
      <p:cViewPr varScale="1">
        <p:scale>
          <a:sx n="66" d="100"/>
          <a:sy n="66" d="100"/>
        </p:scale>
        <p:origin x="-1014" y="-114"/>
      </p:cViewPr>
      <p:guideLst>
        <p:guide orient="horz" pos="2160"/>
        <p:guide pos="2880"/>
      </p:guideLst>
    </p:cSldViewPr>
  </p:slideViewPr>
  <p:outlineViewPr>
    <p:cViewPr>
      <p:scale>
        <a:sx n="33" d="100"/>
        <a:sy n="33" d="100"/>
      </p:scale>
      <p:origin x="0" y="5148"/>
    </p:cViewPr>
  </p:outlineViewPr>
  <p:notesTextViewPr>
    <p:cViewPr>
      <p:scale>
        <a:sx n="100" d="100"/>
        <a:sy n="100" d="100"/>
      </p:scale>
      <p:origin x="0" y="0"/>
    </p:cViewPr>
  </p:notesTextViewPr>
  <p:notesViewPr>
    <p:cSldViewPr>
      <p:cViewPr varScale="1">
        <p:scale>
          <a:sx n="59" d="100"/>
          <a:sy n="59" d="100"/>
        </p:scale>
        <p:origin x="-250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D603B4-DE03-4A40-8112-39CC582733D4}" type="datetimeFigureOut">
              <a:rPr lang="en-US" smtClean="0"/>
              <a:pPr/>
              <a:t>3/17/2012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031148-8711-49FF-B2AA-2BBEB74EBA7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a:gsLst>
              <a:gs pos="70000">
                <a:srgbClr val="800000"/>
              </a:gs>
              <a:gs pos="45000">
                <a:srgbClr val="002060"/>
              </a:gs>
              <a:gs pos="100000">
                <a:schemeClr val="bg2">
                  <a:shade val="30000"/>
                  <a:satMod val="200000"/>
                </a:schemeClr>
              </a:gs>
              <a:gs pos="100000">
                <a:schemeClr val="bg2">
                  <a:shade val="30000"/>
                  <a:satMod val="200000"/>
                </a:schemeClr>
              </a:gs>
              <a:gs pos="100000">
                <a:schemeClr val="bg2">
                  <a:shade val="30000"/>
                  <a:satMod val="20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3/17/2012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3/17/2012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3/17/2012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63000">
                <a:srgbClr val="140E40">
                  <a:alpha val="0"/>
                </a:srgbClr>
              </a:gs>
              <a:gs pos="50000">
                <a:srgbClr val="002060"/>
              </a:gs>
              <a:gs pos="100000">
                <a:srgbClr val="800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Tx/>
              <a:buBlip>
                <a:blip r:embed="rId2"/>
              </a:buBlip>
              <a:defRPr/>
            </a:lvl1pPr>
            <a:lvl2pPr>
              <a:buFontTx/>
              <a:buBlip>
                <a:blip r:embed="rId3"/>
              </a:buBlip>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3/17/2012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3/17/2012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3/17/2012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3/17/2012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3/17/2012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3/17/2012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3/17/2012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3/17/2012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0">
              <a:srgbClr val="800000"/>
            </a:gs>
            <a:gs pos="0">
              <a:srgbClr val="003300"/>
            </a:gs>
            <a:gs pos="100000">
              <a:schemeClr val="bg2">
                <a:shade val="30000"/>
                <a:satMod val="200000"/>
              </a:schemeClr>
            </a:gs>
            <a:gs pos="100000">
              <a:schemeClr val="bg2">
                <a:shade val="30000"/>
                <a:satMod val="200000"/>
              </a:schemeClr>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3/17/2012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II. God so Loved – He Disciplined</a:t>
            </a:r>
            <a:endParaRPr lang="en-US" dirty="0"/>
          </a:p>
        </p:txBody>
      </p:sp>
      <p:sp>
        <p:nvSpPr>
          <p:cNvPr id="3" name="Content Placeholder 2"/>
          <p:cNvSpPr>
            <a:spLocks noGrp="1"/>
          </p:cNvSpPr>
          <p:nvPr>
            <p:ph idx="1"/>
          </p:nvPr>
        </p:nvSpPr>
        <p:spPr/>
        <p:txBody>
          <a:bodyPr>
            <a:normAutofit/>
          </a:bodyPr>
          <a:lstStyle/>
          <a:p>
            <a:r>
              <a:rPr lang="en-US" dirty="0" smtClean="0"/>
              <a:t>Hebrews 3</a:t>
            </a:r>
          </a:p>
          <a:p>
            <a:pPr lvl="1"/>
            <a:r>
              <a:rPr lang="en-US" dirty="0" smtClean="0"/>
              <a:t>Hardened hearts always turn </a:t>
            </a:r>
            <a:r>
              <a:rPr lang="en-US" u="sng" dirty="0" smtClean="0"/>
              <a:t>away</a:t>
            </a:r>
            <a:r>
              <a:rPr lang="en-US" dirty="0" smtClean="0"/>
              <a:t> from me</a:t>
            </a:r>
          </a:p>
          <a:p>
            <a:pPr lvl="1"/>
            <a:r>
              <a:rPr lang="en-US" dirty="0" smtClean="0"/>
              <a:t>Rebellious – </a:t>
            </a:r>
            <a:r>
              <a:rPr lang="en-US" u="sng" dirty="0" smtClean="0"/>
              <a:t>refused</a:t>
            </a:r>
            <a:r>
              <a:rPr lang="en-US" dirty="0" smtClean="0"/>
              <a:t> to do what I tell them</a:t>
            </a:r>
          </a:p>
          <a:p>
            <a:pPr lvl="1"/>
            <a:r>
              <a:rPr lang="en-US" dirty="0" smtClean="0"/>
              <a:t>Result – </a:t>
            </a:r>
            <a:r>
              <a:rPr lang="en-US" u="sng" dirty="0" smtClean="0"/>
              <a:t>corpses</a:t>
            </a:r>
            <a:r>
              <a:rPr lang="en-US" dirty="0" smtClean="0"/>
              <a:t> in the wilderness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Hebrews 12</a:t>
            </a:r>
          </a:p>
          <a:p>
            <a:pPr lvl="1"/>
            <a:r>
              <a:rPr lang="en-US" dirty="0" smtClean="0"/>
              <a:t>The Lord disciplines those he </a:t>
            </a:r>
            <a:r>
              <a:rPr lang="en-US" u="sng" dirty="0" smtClean="0"/>
              <a:t>loves</a:t>
            </a:r>
          </a:p>
          <a:p>
            <a:pPr lvl="1"/>
            <a:r>
              <a:rPr lang="en-US" dirty="0" smtClean="0"/>
              <a:t>His discipline is always </a:t>
            </a:r>
            <a:r>
              <a:rPr lang="en-US" u="sng" dirty="0" smtClean="0"/>
              <a:t>good</a:t>
            </a:r>
            <a:r>
              <a:rPr lang="en-US" dirty="0" smtClean="0"/>
              <a:t> – that we might share in his holiness</a:t>
            </a:r>
          </a:p>
          <a:p>
            <a:pPr lvl="1"/>
            <a:r>
              <a:rPr lang="en-US" dirty="0" smtClean="0"/>
              <a:t>Harvest of </a:t>
            </a:r>
            <a:r>
              <a:rPr lang="en-US" u="sng" dirty="0" smtClean="0"/>
              <a:t>right living</a:t>
            </a:r>
            <a:r>
              <a:rPr lang="en-US" dirty="0" smtClean="0"/>
              <a:t> for those trained this way</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4" name="Picture 3" descr="mount-sinai"/>
          <p:cNvPicPr>
            <a:picLocks noChangeAspect="1" noChangeArrowheads="1"/>
          </p:cNvPicPr>
          <p:nvPr/>
        </p:nvPicPr>
        <p:blipFill>
          <a:blip r:embed="rId2" cstate="print"/>
          <a:srcRect l="3156" t="4433" r="2170" b="4709"/>
          <a:stretch>
            <a:fillRect/>
          </a:stretch>
        </p:blipFill>
        <p:spPr bwMode="auto">
          <a:xfrm>
            <a:off x="0" y="0"/>
            <a:ext cx="9144000" cy="6858000"/>
          </a:xfrm>
          <a:prstGeom prst="rect">
            <a:avLst/>
          </a:prstGeom>
          <a:noFill/>
        </p:spPr>
      </p:pic>
      <p:sp>
        <p:nvSpPr>
          <p:cNvPr id="5" name="Content Placeholder 2"/>
          <p:cNvSpPr txBox="1">
            <a:spLocks/>
          </p:cNvSpPr>
          <p:nvPr/>
        </p:nvSpPr>
        <p:spPr>
          <a:xfrm>
            <a:off x="457200" y="304800"/>
            <a:ext cx="8534400" cy="6172200"/>
          </a:xfrm>
          <a:prstGeom prst="rect">
            <a:avLst/>
          </a:prstGeom>
        </p:spPr>
        <p:txBody>
          <a:bodyPr vert="horz" lIns="91440" tIns="45720" rIns="91440" bIns="45720" rtlCol="0">
            <a:normAutofit/>
          </a:bodyPr>
          <a:lstStyle/>
          <a:p>
            <a:pPr marL="342900" marR="0" lvl="1"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i="0" u="none" strike="noStrike" kern="1200" cap="none" spc="0" normalizeH="0" baseline="0" noProof="0" dirty="0" smtClean="0">
                <a:ln>
                  <a:noFill/>
                </a:ln>
                <a:solidFill>
                  <a:schemeClr val="bg1"/>
                </a:solidFill>
                <a:uLnTx/>
                <a:uFillTx/>
                <a:latin typeface="+mn-lt"/>
                <a:ea typeface="+mn-ea"/>
                <a:cs typeface="+mn-cs"/>
              </a:rPr>
              <a:t>Sinai vs. Zion</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i="0" u="sng" strike="noStrike" kern="1200" cap="none" spc="0" normalizeH="0" baseline="0" noProof="0" dirty="0" smtClean="0">
                <a:ln>
                  <a:noFill/>
                </a:ln>
                <a:solidFill>
                  <a:schemeClr val="bg1"/>
                </a:solidFill>
                <a:uLnTx/>
                <a:uFillTx/>
                <a:latin typeface="+mn-lt"/>
                <a:ea typeface="+mn-ea"/>
                <a:cs typeface="+mn-cs"/>
              </a:rPr>
              <a:t>Israelites</a:t>
            </a:r>
            <a:r>
              <a:rPr kumimoji="0" lang="en-US" sz="2800" i="0" u="none" strike="noStrike" kern="1200" cap="none" spc="0" normalizeH="0" baseline="0" noProof="0" dirty="0" smtClean="0">
                <a:ln>
                  <a:noFill/>
                </a:ln>
                <a:solidFill>
                  <a:schemeClr val="bg1"/>
                </a:solidFill>
                <a:uLnTx/>
                <a:uFillTx/>
                <a:latin typeface="+mn-lt"/>
                <a:ea typeface="+mn-ea"/>
                <a:cs typeface="+mn-cs"/>
              </a:rPr>
              <a:t> at Sinai – quaking mountain, fire, thunder, the voice of God, fear and trembling</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Content Placeholder 2"/>
          <p:cNvSpPr txBox="1">
            <a:spLocks/>
          </p:cNvSpPr>
          <p:nvPr/>
        </p:nvSpPr>
        <p:spPr>
          <a:xfrm>
            <a:off x="457200" y="3810000"/>
            <a:ext cx="8534400" cy="2895600"/>
          </a:xfrm>
          <a:prstGeom prst="rect">
            <a:avLst/>
          </a:prstGeom>
        </p:spPr>
        <p:txBody>
          <a:bodyPr vert="horz" lIns="91440" tIns="45720" rIns="91440" bIns="45720" rtlCol="0">
            <a:normAutofit/>
          </a:bodyPr>
          <a:lstStyle/>
          <a:p>
            <a:pPr marL="342900" marR="0" lvl="1"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bg1"/>
                </a:solidFill>
                <a:uLnTx/>
                <a:uFillTx/>
                <a:latin typeface="+mn-lt"/>
                <a:ea typeface="+mn-ea"/>
                <a:cs typeface="+mn-cs"/>
              </a:rPr>
              <a:t>Sinai vs. Zion</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sng" strike="noStrike" kern="1200" cap="none" spc="0" normalizeH="0" baseline="0" noProof="0" dirty="0" smtClean="0">
                <a:ln>
                  <a:noFill/>
                </a:ln>
                <a:solidFill>
                  <a:schemeClr val="bg1"/>
                </a:solidFill>
                <a:uLnTx/>
                <a:uFillTx/>
                <a:latin typeface="+mn-lt"/>
                <a:ea typeface="+mn-ea"/>
                <a:cs typeface="+mn-cs"/>
              </a:rPr>
              <a:t>You</a:t>
            </a:r>
            <a:r>
              <a:rPr kumimoji="0" lang="en-US" sz="2800" b="0" i="0" u="none" strike="noStrike" kern="1200" cap="none" spc="0" normalizeH="0" baseline="0" noProof="0" dirty="0" smtClean="0">
                <a:ln>
                  <a:noFill/>
                </a:ln>
                <a:solidFill>
                  <a:schemeClr val="bg1"/>
                </a:solidFill>
                <a:uLnTx/>
                <a:uFillTx/>
                <a:latin typeface="+mn-lt"/>
                <a:ea typeface="+mn-ea"/>
                <a:cs typeface="+mn-cs"/>
              </a:rPr>
              <a:t> have come to Zion – God’s heavenly city, mediator Jesus, new covenant with God, a kingdom that is unshakable</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pPr lvl="1"/>
            <a:r>
              <a:rPr lang="en-US" dirty="0" smtClean="0"/>
              <a:t>Be careful not to refuse to </a:t>
            </a:r>
            <a:r>
              <a:rPr lang="en-US" u="sng" dirty="0" smtClean="0"/>
              <a:t>listen</a:t>
            </a:r>
            <a:r>
              <a:rPr lang="en-US" dirty="0" smtClean="0"/>
              <a:t> to the one who is speaking</a:t>
            </a:r>
          </a:p>
          <a:p>
            <a:pPr lvl="1"/>
            <a:r>
              <a:rPr lang="en-US" dirty="0" smtClean="0"/>
              <a:t>Not escape if we </a:t>
            </a:r>
            <a:r>
              <a:rPr lang="en-US" u="sng" dirty="0" smtClean="0"/>
              <a:t>reject</a:t>
            </a:r>
            <a:r>
              <a:rPr lang="en-US" dirty="0" smtClean="0"/>
              <a:t> the one speaking from heaven</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In the various covenants we have observed so far, we see man being justified or declared righteous on the basis of God’s grace and man approaching God through faith and the blood of atonement.  However, when the Covenant of Law was interjected into the Covenant with Abraham and his descendants, it appears as though man is to be justified by his works, or his ability to keep a set of rules.  Why the law then? Has the unchanging God changed the way he deals with man?  What is the purpose of what the Bible calls a ministry of condemnation, and a ministry of death, the Law?</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III. Purpose of the Law</a:t>
            </a:r>
            <a:endParaRPr lang="en-US" dirty="0"/>
          </a:p>
        </p:txBody>
      </p:sp>
      <p:sp>
        <p:nvSpPr>
          <p:cNvPr id="3" name="Content Placeholder 2"/>
          <p:cNvSpPr>
            <a:spLocks noGrp="1"/>
          </p:cNvSpPr>
          <p:nvPr>
            <p:ph idx="1"/>
          </p:nvPr>
        </p:nvSpPr>
        <p:spPr/>
        <p:txBody>
          <a:bodyPr>
            <a:normAutofit/>
          </a:bodyPr>
          <a:lstStyle/>
          <a:p>
            <a:r>
              <a:rPr lang="en-US" dirty="0" smtClean="0"/>
              <a:t>Galatians 3 – perfected by human effort?</a:t>
            </a:r>
          </a:p>
          <a:p>
            <a:pPr lvl="1"/>
            <a:r>
              <a:rPr lang="en-US" dirty="0" smtClean="0"/>
              <a:t>God made a </a:t>
            </a:r>
            <a:r>
              <a:rPr lang="en-US" u="sng" dirty="0" smtClean="0"/>
              <a:t>promise</a:t>
            </a:r>
            <a:r>
              <a:rPr lang="en-US" dirty="0" smtClean="0"/>
              <a:t> to Abraham and his child (Jesus)</a:t>
            </a:r>
          </a:p>
          <a:p>
            <a:pPr lvl="1"/>
            <a:r>
              <a:rPr lang="en-US" dirty="0" smtClean="0"/>
              <a:t>The agreement was not </a:t>
            </a:r>
            <a:r>
              <a:rPr lang="en-US" u="sng" dirty="0" smtClean="0"/>
              <a:t>cancelled</a:t>
            </a:r>
            <a:r>
              <a:rPr lang="en-US" dirty="0" smtClean="0"/>
              <a:t> when God gave the law to Moses</a:t>
            </a:r>
          </a:p>
          <a:p>
            <a:pPr lvl="1"/>
            <a:r>
              <a:rPr lang="en-US" dirty="0" smtClean="0"/>
              <a:t>Why was the law given? – to show people their </a:t>
            </a:r>
            <a:r>
              <a:rPr lang="en-US" u="sng" dirty="0" smtClean="0"/>
              <a:t>sin</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lnSpcReduction="10000"/>
          </a:bodyPr>
          <a:lstStyle/>
          <a:p>
            <a:r>
              <a:rPr lang="en-US" dirty="0" smtClean="0"/>
              <a:t>Romans 7:7-13</a:t>
            </a:r>
          </a:p>
          <a:p>
            <a:pPr lvl="1"/>
            <a:r>
              <a:rPr lang="en-US" dirty="0" smtClean="0"/>
              <a:t>The law showed me my sin</a:t>
            </a:r>
          </a:p>
          <a:p>
            <a:pPr lvl="1"/>
            <a:r>
              <a:rPr lang="en-US" dirty="0" smtClean="0"/>
              <a:t>I </a:t>
            </a:r>
            <a:r>
              <a:rPr lang="en-US" u="sng" dirty="0" smtClean="0"/>
              <a:t>lived</a:t>
            </a:r>
            <a:r>
              <a:rPr lang="en-US" dirty="0" smtClean="0"/>
              <a:t> without understanding of the law</a:t>
            </a:r>
          </a:p>
          <a:p>
            <a:pPr lvl="1"/>
            <a:r>
              <a:rPr lang="en-US" dirty="0" smtClean="0"/>
              <a:t>I learned the law, the power of sin came to life and I </a:t>
            </a:r>
            <a:r>
              <a:rPr lang="en-US" u="sng" dirty="0" smtClean="0"/>
              <a:t>died</a:t>
            </a:r>
          </a:p>
          <a:p>
            <a:pPr lvl="1"/>
            <a:r>
              <a:rPr lang="en-US" dirty="0" smtClean="0"/>
              <a:t>The law is </a:t>
            </a:r>
            <a:r>
              <a:rPr lang="en-US" u="sng" dirty="0" smtClean="0"/>
              <a:t>good</a:t>
            </a:r>
            <a:r>
              <a:rPr lang="en-US" dirty="0" smtClean="0"/>
              <a:t> – sin and the nature of sin in me is bad</a:t>
            </a:r>
          </a:p>
          <a:p>
            <a:r>
              <a:rPr lang="en-US" dirty="0" smtClean="0"/>
              <a:t>Romans 5:20-21</a:t>
            </a:r>
          </a:p>
          <a:p>
            <a:pPr lvl="1"/>
            <a:r>
              <a:rPr lang="en-US" dirty="0" smtClean="0"/>
              <a:t>The law given so all people could see how </a:t>
            </a:r>
            <a:r>
              <a:rPr lang="en-US" u="sng" dirty="0" smtClean="0"/>
              <a:t>sinful</a:t>
            </a:r>
            <a:r>
              <a:rPr lang="en-US" dirty="0" smtClean="0"/>
              <a:t> they were</a:t>
            </a:r>
          </a:p>
          <a:p>
            <a:pPr lvl="1"/>
            <a:r>
              <a:rPr lang="en-US" dirty="0" smtClean="0"/>
              <a:t>Grace became more </a:t>
            </a:r>
            <a:r>
              <a:rPr lang="en-US" u="sng" dirty="0" smtClean="0"/>
              <a:t>abundant</a:t>
            </a:r>
          </a:p>
          <a:p>
            <a:pPr lvl="1"/>
            <a:r>
              <a:rPr lang="en-US" dirty="0" smtClean="0"/>
              <a:t>Grace rules over sin to give us </a:t>
            </a:r>
            <a:r>
              <a:rPr lang="en-US" u="sng" dirty="0" smtClean="0"/>
              <a:t>right standing </a:t>
            </a:r>
            <a:r>
              <a:rPr lang="en-US" dirty="0" smtClean="0"/>
              <a:t>with God</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Romans 3:19-20</a:t>
            </a:r>
          </a:p>
          <a:p>
            <a:pPr lvl="1"/>
            <a:r>
              <a:rPr lang="en-US" dirty="0" smtClean="0"/>
              <a:t>The purpose of the law is to show the entire world is </a:t>
            </a:r>
            <a:r>
              <a:rPr lang="en-US" u="sng" dirty="0" smtClean="0"/>
              <a:t>guilty</a:t>
            </a:r>
            <a:r>
              <a:rPr lang="en-US" dirty="0" smtClean="0"/>
              <a:t> before God</a:t>
            </a:r>
          </a:p>
          <a:p>
            <a:pPr lvl="1"/>
            <a:r>
              <a:rPr lang="en-US" dirty="0" smtClean="0"/>
              <a:t>Can’t be made </a:t>
            </a:r>
            <a:r>
              <a:rPr lang="en-US" u="sng" dirty="0" smtClean="0"/>
              <a:t>right</a:t>
            </a:r>
            <a:r>
              <a:rPr lang="en-US" dirty="0" smtClean="0"/>
              <a:t> with God by keeping the law</a:t>
            </a:r>
          </a:p>
          <a:p>
            <a:pPr lvl="1"/>
            <a:r>
              <a:rPr lang="en-US" dirty="0" smtClean="0"/>
              <a:t>The law shows us how sinful we are</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2" name="Picture 2"/>
          <p:cNvPicPr>
            <a:picLocks noChangeAspect="1" noChangeArrowheads="1"/>
          </p:cNvPicPr>
          <p:nvPr/>
        </p:nvPicPr>
        <p:blipFill>
          <a:blip r:embed="rId2" cstate="print"/>
          <a:srcRect r="50968" b="54444"/>
          <a:stretch>
            <a:fillRect/>
          </a:stretch>
        </p:blipFill>
        <p:spPr bwMode="auto">
          <a:xfrm>
            <a:off x="484682" y="381000"/>
            <a:ext cx="3858718" cy="312420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27730" t="44444" r="25794"/>
          <a:stretch>
            <a:fillRect/>
          </a:stretch>
        </p:blipFill>
        <p:spPr bwMode="auto">
          <a:xfrm>
            <a:off x="4267200" y="2819400"/>
            <a:ext cx="3657600" cy="3810000"/>
          </a:xfrm>
          <a:prstGeom prst="rect">
            <a:avLst/>
          </a:prstGeom>
          <a:noFill/>
          <a:ln w="9525">
            <a:noFill/>
            <a:miter lim="800000"/>
            <a:headEnd/>
            <a:tailEnd/>
          </a:ln>
        </p:spPr>
      </p:pic>
      <p:sp>
        <p:nvSpPr>
          <p:cNvPr id="6" name="Content Placeholder 2"/>
          <p:cNvSpPr txBox="1">
            <a:spLocks/>
          </p:cNvSpPr>
          <p:nvPr/>
        </p:nvSpPr>
        <p:spPr>
          <a:xfrm>
            <a:off x="4495800" y="609600"/>
            <a:ext cx="4648200" cy="6172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The Diagnosis vs. the Cure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Men’s Fraternity</a:t>
            </a:r>
            <a:br>
              <a:rPr lang="en-US" dirty="0" smtClean="0"/>
            </a:br>
            <a:r>
              <a:rPr lang="en-US" dirty="0" smtClean="0"/>
              <a:t>The Great Adventure</a:t>
            </a:r>
            <a:endParaRPr lang="en-US" dirty="0"/>
          </a:p>
        </p:txBody>
      </p:sp>
      <p:sp>
        <p:nvSpPr>
          <p:cNvPr id="6" name="Title 1"/>
          <p:cNvSpPr txBox="1">
            <a:spLocks/>
          </p:cNvSpPr>
          <p:nvPr/>
        </p:nvSpPr>
        <p:spPr>
          <a:xfrm>
            <a:off x="609600" y="363537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1026" name="Picture 2"/>
          <p:cNvPicPr>
            <a:picLocks noChangeAspect="1" noChangeArrowheads="1"/>
          </p:cNvPicPr>
          <p:nvPr/>
        </p:nvPicPr>
        <p:blipFill>
          <a:blip r:embed="rId2" cstate="print"/>
          <a:srcRect l="16793" t="12000" r="16792" b="2000"/>
          <a:stretch>
            <a:fillRect/>
          </a:stretch>
        </p:blipFill>
        <p:spPr bwMode="auto">
          <a:xfrm>
            <a:off x="1219200" y="45027"/>
            <a:ext cx="6858000" cy="67021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57200"/>
            <a:ext cx="8534400" cy="6172200"/>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The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law</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is the diagnosis –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sin</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is the problem</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IV. The Cure</a:t>
            </a:r>
            <a:endParaRPr lang="en-US" dirty="0"/>
          </a:p>
        </p:txBody>
      </p:sp>
      <p:sp>
        <p:nvSpPr>
          <p:cNvPr id="3" name="Content Placeholder 2"/>
          <p:cNvSpPr>
            <a:spLocks noGrp="1"/>
          </p:cNvSpPr>
          <p:nvPr>
            <p:ph idx="1"/>
          </p:nvPr>
        </p:nvSpPr>
        <p:spPr/>
        <p:txBody>
          <a:bodyPr>
            <a:normAutofit/>
          </a:bodyPr>
          <a:lstStyle/>
          <a:p>
            <a:r>
              <a:rPr lang="en-US" dirty="0" smtClean="0"/>
              <a:t>Galatians 3:23-25</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600200" y="1725386"/>
            <a:ext cx="5739344" cy="5132614"/>
          </a:xfrm>
          <a:prstGeom prst="rect">
            <a:avLst/>
          </a:prstGeom>
          <a:noFill/>
          <a:ln w="9525">
            <a:noFill/>
            <a:miter lim="800000"/>
            <a:headEnd/>
            <a:tailEnd/>
          </a:ln>
        </p:spPr>
      </p:pic>
      <p:sp>
        <p:nvSpPr>
          <p:cNvPr id="4" name="Content Placeholder 2"/>
          <p:cNvSpPr txBox="1">
            <a:spLocks/>
          </p:cNvSpPr>
          <p:nvPr/>
        </p:nvSpPr>
        <p:spPr>
          <a:xfrm>
            <a:off x="609600" y="228600"/>
            <a:ext cx="8229600" cy="4525963"/>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We were placed under guard and kept in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custody</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by the law</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To mount guard as a sentinel, to hem in</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33400" y="1371600"/>
            <a:ext cx="8229600" cy="5486400"/>
          </a:xfrm>
          <a:prstGeom prst="rect">
            <a:avLst/>
          </a:prstGeom>
          <a:noFill/>
          <a:ln w="9525">
            <a:noFill/>
            <a:miter lim="800000"/>
            <a:headEnd/>
            <a:tailEnd/>
          </a:ln>
        </p:spPr>
      </p:pic>
      <p:sp>
        <p:nvSpPr>
          <p:cNvPr id="4" name="Content Placeholder 2"/>
          <p:cNvSpPr txBox="1">
            <a:spLocks/>
          </p:cNvSpPr>
          <p:nvPr/>
        </p:nvSpPr>
        <p:spPr>
          <a:xfrm>
            <a:off x="609600" y="228600"/>
            <a:ext cx="8229600" cy="4525963"/>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The law was our guardian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tutor</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till Christ came (to lead us to Christ)</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lvl="1"/>
            <a:r>
              <a:rPr lang="en-US" dirty="0" smtClean="0"/>
              <a:t>Made right with God through </a:t>
            </a:r>
            <a:r>
              <a:rPr lang="en-US" u="sng" dirty="0" smtClean="0"/>
              <a:t>faith</a:t>
            </a:r>
          </a:p>
          <a:p>
            <a:pPr lvl="1"/>
            <a:r>
              <a:rPr lang="en-US" dirty="0" smtClean="0"/>
              <a:t>No longer need the </a:t>
            </a:r>
            <a:r>
              <a:rPr lang="en-US" u="sng" dirty="0" smtClean="0"/>
              <a:t>law</a:t>
            </a:r>
            <a:r>
              <a:rPr lang="en-US" dirty="0" smtClean="0"/>
              <a:t> as our guardian</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Matthew 5:17 (NLT) “Don’t misunderstand why I have come. I did not come to abolish the law of Moses or the writings of the prophets. No, I came to accomplish their purpose. (NASB - I did not come to abolish but to fulfill)</a:t>
            </a: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Next Week – walking in the fulfillment of the Law</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The Family Adventure – teamed with your wife and reproducing life in your children</a:t>
            </a:r>
          </a:p>
          <a:p>
            <a:r>
              <a:rPr lang="en-US" dirty="0" smtClean="0"/>
              <a:t>The Noble Cause Adventure – teamed with like-minded partners to fight for a better life to make this world a better place for others</a:t>
            </a:r>
          </a:p>
          <a:p>
            <a:r>
              <a:rPr lang="en-US" dirty="0" smtClean="0"/>
              <a:t>Man-Sized Adventures – teamed with friends to enjoy life</a:t>
            </a:r>
          </a:p>
          <a:p>
            <a:r>
              <a:rPr lang="en-US" dirty="0" smtClean="0"/>
              <a:t>Spiritual Adventure – teamed with God to experience more that this life can offer</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Your Unique Design</a:t>
            </a:r>
          </a:p>
          <a:p>
            <a:pPr lvl="1"/>
            <a:r>
              <a:rPr lang="en-US" dirty="0" smtClean="0"/>
              <a:t>Dreamer – calm, reflective</a:t>
            </a:r>
          </a:p>
          <a:p>
            <a:pPr lvl="1"/>
            <a:r>
              <a:rPr lang="en-US" dirty="0" err="1" smtClean="0"/>
              <a:t>Catalyzer</a:t>
            </a:r>
            <a:r>
              <a:rPr lang="en-US" dirty="0" smtClean="0"/>
              <a:t> – persuasive, bold</a:t>
            </a:r>
          </a:p>
          <a:p>
            <a:pPr lvl="1"/>
            <a:r>
              <a:rPr lang="en-US" dirty="0" smtClean="0"/>
              <a:t>Energizer – spontaneous, </a:t>
            </a:r>
            <a:r>
              <a:rPr lang="en-US" dirty="0" err="1" smtClean="0"/>
              <a:t>funloving</a:t>
            </a:r>
            <a:endParaRPr lang="en-US" dirty="0" smtClean="0"/>
          </a:p>
          <a:p>
            <a:pPr lvl="1"/>
            <a:r>
              <a:rPr lang="en-US" dirty="0" err="1" smtClean="0"/>
              <a:t>Persister</a:t>
            </a:r>
            <a:r>
              <a:rPr lang="en-US" dirty="0" smtClean="0"/>
              <a:t> – dedicated, conscientious</a:t>
            </a:r>
          </a:p>
          <a:p>
            <a:pPr lvl="1"/>
            <a:r>
              <a:rPr lang="en-US" dirty="0" smtClean="0"/>
              <a:t>Harmonizer – compassionate, warm</a:t>
            </a:r>
          </a:p>
          <a:p>
            <a:pPr lvl="1"/>
            <a:r>
              <a:rPr lang="en-US" dirty="0" smtClean="0"/>
              <a:t>Achiever – logical, organized</a:t>
            </a:r>
          </a:p>
          <a:p>
            <a:r>
              <a:rPr lang="en-US" dirty="0" smtClean="0"/>
              <a:t>The Adventurer’s Sacred Oath – I will fervently live my life according to my design with the end in mind</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Numbers 14:24 But My servant Caleb, because he has had a different spirit and has followed Me fully, I will bring into the land which he entered, and his descendants shall take possession of it.</a:t>
            </a:r>
          </a:p>
          <a:p>
            <a:pPr lvl="1"/>
            <a:r>
              <a:rPr lang="en-US" dirty="0" smtClean="0"/>
              <a:t>Let’s go at once to take the land.  We can certainly conquer it!</a:t>
            </a:r>
          </a:p>
          <a:p>
            <a:pPr lvl="1"/>
            <a:r>
              <a:rPr lang="en-US" dirty="0" smtClean="0"/>
              <a:t>Give me the high ground that the Lord promised me</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363537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j-lt"/>
              <a:ea typeface="+mj-ea"/>
              <a:cs typeface="+mj-cs"/>
            </a:endParaRPr>
          </a:p>
        </p:txBody>
      </p:sp>
      <p:sp>
        <p:nvSpPr>
          <p:cNvPr id="4" name="Title 1"/>
          <p:cNvSpPr txBox="1">
            <a:spLocks/>
          </p:cNvSpPr>
          <p:nvPr/>
        </p:nvSpPr>
        <p:spPr>
          <a:xfrm>
            <a:off x="609600" y="1295400"/>
            <a:ext cx="7543800" cy="1012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j-lt"/>
                <a:ea typeface="+mj-ea"/>
                <a:cs typeface="+mj-cs"/>
              </a:rPr>
              <a:t>God So Loved Series</a:t>
            </a:r>
            <a:endParaRPr kumimoji="0" lang="en-US" sz="44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j-lt"/>
              <a:ea typeface="+mj-ea"/>
              <a:cs typeface="+mj-cs"/>
            </a:endParaRPr>
          </a:p>
        </p:txBody>
      </p:sp>
      <p:sp>
        <p:nvSpPr>
          <p:cNvPr id="7" name="Content Placeholder 2"/>
          <p:cNvSpPr txBox="1">
            <a:spLocks/>
          </p:cNvSpPr>
          <p:nvPr/>
        </p:nvSpPr>
        <p:spPr>
          <a:xfrm>
            <a:off x="457200" y="2286000"/>
            <a:ext cx="8534400" cy="4419600"/>
          </a:xfrm>
          <a:prstGeom prst="rect">
            <a:avLst/>
          </a:prstGeom>
        </p:spPr>
        <p:txBody>
          <a:bodyPr vert="horz" lIns="91440" tIns="45720" rIns="91440" bIns="45720" rtlCol="0">
            <a:normAutofit/>
          </a:bodyPr>
          <a:lstStyle/>
          <a:p>
            <a:pPr marL="342900" marR="0" lvl="1"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John 3:16 For God so loved (</a:t>
            </a:r>
            <a:r>
              <a:rPr kumimoji="0" lang="en-US" sz="2800" b="0" i="0" u="none" strike="noStrike" kern="1200" cap="all"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dearly prized)</a:t>
            </a:r>
            <a:r>
              <a:rPr kumimoji="0" lang="en-US" sz="2800" b="0" i="0" u="none" strike="noStrike" kern="1200" cap="none" spc="0" normalizeH="0" baseline="0" noProof="0" dirty="0" smtClean="0">
                <a:ln>
                  <a:noFill/>
                </a:ln>
                <a:solidFill>
                  <a:srgbClr val="FFC000"/>
                </a:solidFill>
                <a:effectLst>
                  <a:outerShdw blurRad="50800" dist="50800" dir="5400000" algn="ctr" rotWithShape="0">
                    <a:schemeClr val="bg1"/>
                  </a:outerShdw>
                </a:effectLst>
                <a:uLnTx/>
                <a:uFillTx/>
                <a:latin typeface="+mn-lt"/>
                <a:ea typeface="+mn-ea"/>
                <a:cs typeface="+mn-cs"/>
              </a:rPr>
              <a:t>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the world that He gave His only begotten Son, that whoever believes in (</a:t>
            </a:r>
            <a:r>
              <a:rPr kumimoji="0" lang="en-US" sz="2800" b="0" i="0" u="none" strike="noStrike" kern="1200" cap="all"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trusts in, clings to, relies on</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Him should not perish but have everlasting life.</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Purpose of the Law</a:t>
            </a:r>
            <a:endParaRPr lang="en-US" dirty="0"/>
          </a:p>
        </p:txBody>
      </p:sp>
      <p:sp>
        <p:nvSpPr>
          <p:cNvPr id="6" name="Title 1"/>
          <p:cNvSpPr txBox="1">
            <a:spLocks/>
          </p:cNvSpPr>
          <p:nvPr/>
        </p:nvSpPr>
        <p:spPr>
          <a:xfrm>
            <a:off x="609600" y="363537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j-lt"/>
              <a:ea typeface="+mj-ea"/>
              <a:cs typeface="+mj-cs"/>
            </a:endParaRPr>
          </a:p>
        </p:txBody>
      </p:sp>
      <p:sp>
        <p:nvSpPr>
          <p:cNvPr id="4" name="Title 1"/>
          <p:cNvSpPr txBox="1">
            <a:spLocks/>
          </p:cNvSpPr>
          <p:nvPr/>
        </p:nvSpPr>
        <p:spPr>
          <a:xfrm>
            <a:off x="762000" y="3711575"/>
            <a:ext cx="7543800" cy="1012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j-lt"/>
                <a:ea typeface="+mj-ea"/>
                <a:cs typeface="+mj-cs"/>
              </a:rPr>
              <a:t>God So Loved Series</a:t>
            </a:r>
            <a:endParaRPr kumimoji="0" lang="en-US" sz="32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Review</a:t>
            </a:r>
            <a:endParaRPr lang="en-US" dirty="0"/>
          </a:p>
        </p:txBody>
      </p:sp>
      <p:sp>
        <p:nvSpPr>
          <p:cNvPr id="3" name="Content Placeholder 2"/>
          <p:cNvSpPr>
            <a:spLocks noGrp="1"/>
          </p:cNvSpPr>
          <p:nvPr>
            <p:ph idx="1"/>
          </p:nvPr>
        </p:nvSpPr>
        <p:spPr/>
        <p:txBody>
          <a:bodyPr>
            <a:normAutofit/>
          </a:bodyPr>
          <a:lstStyle/>
          <a:p>
            <a:r>
              <a:rPr lang="en-US" dirty="0" smtClean="0"/>
              <a:t>Israelites delivered from Egypt and headed to the Promised Land (promised to Abraham and his descendants)</a:t>
            </a:r>
          </a:p>
          <a:p>
            <a:r>
              <a:rPr lang="en-US" dirty="0" smtClean="0"/>
              <a:t>On the way – stop at Mt. Sinai where they receive the Covenant of Law</a:t>
            </a:r>
          </a:p>
          <a:p>
            <a:r>
              <a:rPr lang="en-US" dirty="0" smtClean="0"/>
              <a:t>God reveals his glory to Moses – his character and nature</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9204</TotalTime>
  <Words>833</Words>
  <Application>Microsoft Office PowerPoint</Application>
  <PresentationFormat>On-screen Show (4:3)</PresentationFormat>
  <Paragraphs>69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Men’s Fraternity The Great Adventure</vt:lpstr>
      <vt:lpstr>Slide 3</vt:lpstr>
      <vt:lpstr>Slide 4</vt:lpstr>
      <vt:lpstr>Slide 5</vt:lpstr>
      <vt:lpstr>Slide 6</vt:lpstr>
      <vt:lpstr>Slide 7</vt:lpstr>
      <vt:lpstr>The Purpose of the Law</vt:lpstr>
      <vt:lpstr>I. Review</vt:lpstr>
      <vt:lpstr>II. God so Loved – He Disciplined</vt:lpstr>
      <vt:lpstr>Slide 11</vt:lpstr>
      <vt:lpstr>Slide 12</vt:lpstr>
      <vt:lpstr>Slide 13</vt:lpstr>
      <vt:lpstr>Slide 14</vt:lpstr>
      <vt:lpstr>Slide 15</vt:lpstr>
      <vt:lpstr>III. Purpose of the Law</vt:lpstr>
      <vt:lpstr>Slide 17</vt:lpstr>
      <vt:lpstr>Slide 18</vt:lpstr>
      <vt:lpstr>Slide 19</vt:lpstr>
      <vt:lpstr>Slide 20</vt:lpstr>
      <vt:lpstr>Slide 21</vt:lpstr>
      <vt:lpstr>IV. The Cure</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223</cp:revision>
  <dcterms:created xsi:type="dcterms:W3CDTF">2010-04-18T00:31:04Z</dcterms:created>
  <dcterms:modified xsi:type="dcterms:W3CDTF">2012-03-17T23:07:14Z</dcterms:modified>
</cp:coreProperties>
</file>