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91" r:id="rId2"/>
    <p:sldId id="322" r:id="rId3"/>
    <p:sldId id="307" r:id="rId4"/>
    <p:sldId id="326" r:id="rId5"/>
    <p:sldId id="325" r:id="rId6"/>
    <p:sldId id="324" r:id="rId7"/>
    <p:sldId id="308" r:id="rId8"/>
    <p:sldId id="303" r:id="rId9"/>
    <p:sldId id="317" r:id="rId10"/>
    <p:sldId id="257" r:id="rId11"/>
    <p:sldId id="318" r:id="rId12"/>
    <p:sldId id="323" r:id="rId13"/>
    <p:sldId id="319" r:id="rId14"/>
    <p:sldId id="305" r:id="rId15"/>
    <p:sldId id="310" r:id="rId16"/>
    <p:sldId id="311" r:id="rId17"/>
    <p:sldId id="327" r:id="rId18"/>
    <p:sldId id="328" r:id="rId19"/>
    <p:sldId id="329" r:id="rId20"/>
    <p:sldId id="312" r:id="rId21"/>
    <p:sldId id="316" r:id="rId22"/>
    <p:sldId id="306" r:id="rId23"/>
    <p:sldId id="313" r:id="rId24"/>
    <p:sldId id="315" r:id="rId25"/>
    <p:sldId id="32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0E40"/>
    <a:srgbClr val="800000"/>
    <a:srgbClr val="003300"/>
    <a:srgbClr val="4DB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576" autoAdjust="0"/>
  </p:normalViewPr>
  <p:slideViewPr>
    <p:cSldViewPr>
      <p:cViewPr varScale="1">
        <p:scale>
          <a:sx n="73" d="100"/>
          <a:sy n="73" d="100"/>
        </p:scale>
        <p:origin x="-5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78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603B4-DE03-4A40-8112-39CC582733D4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31148-8711-49FF-B2AA-2BBEB74EBA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70000">
                <a:srgbClr val="800000"/>
              </a:gs>
              <a:gs pos="45000">
                <a:srgbClr val="002060"/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  <a:gs pos="100000">
                <a:schemeClr val="bg2">
                  <a:shade val="30000"/>
                  <a:satMod val="20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63000">
                <a:srgbClr val="140E40">
                  <a:alpha val="0"/>
                </a:srgbClr>
              </a:gs>
              <a:gs pos="50000">
                <a:srgbClr val="002060"/>
              </a:gs>
              <a:gs pos="100000">
                <a:srgbClr val="8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rgbClr val="800000"/>
            </a:gs>
            <a:gs pos="0">
              <a:srgbClr val="003300"/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597B-3C05-45A0-9308-CDB7789B764A}" type="datetimeFigureOut">
              <a:rPr lang="en-US" smtClean="0"/>
              <a:pPr/>
              <a:t>3/10/2012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4BAF0-AFD1-4555-BB48-693BB65D5E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3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chemeClr val="tx1"/>
          </a:solidFill>
          <a:effectLst>
            <a:outerShdw blurRad="50800" dist="50800" dir="5400000" algn="ctr" rotWithShape="0">
              <a:schemeClr val="bg1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I. The Law – Exodus 19-23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Parts</a:t>
            </a:r>
          </a:p>
          <a:p>
            <a:pPr lvl="1"/>
            <a:r>
              <a:rPr lang="en-US" u="sng" dirty="0" smtClean="0"/>
              <a:t>Moral</a:t>
            </a:r>
            <a:r>
              <a:rPr lang="en-US" dirty="0" smtClean="0"/>
              <a:t> Law – the 10 Commandments</a:t>
            </a:r>
          </a:p>
          <a:p>
            <a:pPr lvl="1"/>
            <a:r>
              <a:rPr lang="en-US" u="sng" dirty="0" smtClean="0"/>
              <a:t>Civil</a:t>
            </a:r>
            <a:r>
              <a:rPr lang="en-US" dirty="0" smtClean="0"/>
              <a:t> Law – to govern Israel’s social life</a:t>
            </a:r>
          </a:p>
          <a:p>
            <a:pPr lvl="1"/>
            <a:r>
              <a:rPr lang="en-US" u="sng" dirty="0" smtClean="0"/>
              <a:t>Ceremonial</a:t>
            </a:r>
            <a:r>
              <a:rPr lang="en-US" dirty="0" smtClean="0"/>
              <a:t> Law – to govern Israel’s religious life – tabernacle, priesthood and sacrifice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Conditional Covenant – Exodus 19:5-8</a:t>
            </a:r>
          </a:p>
          <a:p>
            <a:pPr lvl="1"/>
            <a:r>
              <a:rPr lang="en-US" dirty="0" smtClean="0"/>
              <a:t>If you will </a:t>
            </a:r>
            <a:r>
              <a:rPr lang="en-US" u="sng" dirty="0" smtClean="0"/>
              <a:t>obey</a:t>
            </a:r>
            <a:r>
              <a:rPr lang="en-US" dirty="0" smtClean="0"/>
              <a:t> and keep my covenant</a:t>
            </a:r>
          </a:p>
          <a:p>
            <a:pPr lvl="2"/>
            <a:r>
              <a:rPr lang="en-US" dirty="0" smtClean="0"/>
              <a:t>You will be my </a:t>
            </a:r>
            <a:r>
              <a:rPr lang="en-US" u="sng" dirty="0" smtClean="0"/>
              <a:t>special</a:t>
            </a:r>
            <a:r>
              <a:rPr lang="en-US" dirty="0" smtClean="0"/>
              <a:t> people</a:t>
            </a:r>
          </a:p>
          <a:p>
            <a:pPr lvl="2"/>
            <a:r>
              <a:rPr lang="en-US" dirty="0" smtClean="0"/>
              <a:t>Kingdom of </a:t>
            </a:r>
            <a:r>
              <a:rPr lang="en-US" u="sng" dirty="0" smtClean="0"/>
              <a:t>priests</a:t>
            </a:r>
            <a:r>
              <a:rPr lang="en-US" dirty="0" smtClean="0"/>
              <a:t>, Holy nation</a:t>
            </a:r>
          </a:p>
          <a:p>
            <a:pPr lvl="1"/>
            <a:r>
              <a:rPr lang="en-US" dirty="0" smtClean="0"/>
              <a:t>We will do </a:t>
            </a:r>
            <a:r>
              <a:rPr lang="en-US" u="sng" dirty="0" smtClean="0"/>
              <a:t>everything</a:t>
            </a:r>
            <a:r>
              <a:rPr lang="en-US" dirty="0" smtClean="0"/>
              <a:t> the Lord has commanded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unt-sinai"/>
          <p:cNvPicPr>
            <a:picLocks noChangeAspect="1" noChangeArrowheads="1"/>
          </p:cNvPicPr>
          <p:nvPr/>
        </p:nvPicPr>
        <p:blipFill>
          <a:blip r:embed="rId2" cstate="print"/>
          <a:srcRect l="3156" t="4433" r="2170" b="4709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5" name="Lightning Bolt 4"/>
          <p:cNvSpPr/>
          <p:nvPr/>
        </p:nvSpPr>
        <p:spPr>
          <a:xfrm>
            <a:off x="2590800" y="-381000"/>
            <a:ext cx="1219200" cy="35052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ightning Bolt 5"/>
          <p:cNvSpPr/>
          <p:nvPr/>
        </p:nvSpPr>
        <p:spPr>
          <a:xfrm flipH="1">
            <a:off x="3962400" y="-304800"/>
            <a:ext cx="1600200" cy="35814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ghtning Bolt 6"/>
          <p:cNvSpPr/>
          <p:nvPr/>
        </p:nvSpPr>
        <p:spPr>
          <a:xfrm rot="20523112" flipH="1">
            <a:off x="3369008" y="-233509"/>
            <a:ext cx="972147" cy="3226043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81000" y="4572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Fear of God will keep you from </a:t>
            </a: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sinning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10 Commandments given 20:1-21</a:t>
            </a:r>
          </a:p>
          <a:p>
            <a:r>
              <a:rPr lang="en-US" dirty="0" smtClean="0"/>
              <a:t>Ordinances given Exodus 21-23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II. Covenant Confirmed Exodus 24 -34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Moses declares the Lord’s instructions</a:t>
            </a:r>
          </a:p>
          <a:p>
            <a:pPr lvl="1"/>
            <a:r>
              <a:rPr lang="en-US" dirty="0" smtClean="0"/>
              <a:t>People’s response – we will do </a:t>
            </a:r>
            <a:r>
              <a:rPr lang="en-US" u="sng" dirty="0" smtClean="0"/>
              <a:t>everything</a:t>
            </a:r>
            <a:r>
              <a:rPr lang="en-US" dirty="0" smtClean="0"/>
              <a:t> the Lord has commanded</a:t>
            </a:r>
          </a:p>
          <a:p>
            <a:pPr lvl="1"/>
            <a:r>
              <a:rPr lang="en-US" u="sng" dirty="0" smtClean="0"/>
              <a:t>Sacrifices</a:t>
            </a:r>
            <a:r>
              <a:rPr lang="en-US" dirty="0" smtClean="0"/>
              <a:t> made</a:t>
            </a:r>
          </a:p>
          <a:p>
            <a:pPr lvl="1"/>
            <a:r>
              <a:rPr lang="en-US" dirty="0" smtClean="0"/>
              <a:t>Moses </a:t>
            </a:r>
            <a:r>
              <a:rPr lang="en-US" u="sng" dirty="0" smtClean="0"/>
              <a:t>repeats</a:t>
            </a:r>
            <a:r>
              <a:rPr lang="en-US" dirty="0" smtClean="0"/>
              <a:t> the recorded words of the Lord</a:t>
            </a:r>
          </a:p>
          <a:p>
            <a:pPr lvl="1"/>
            <a:r>
              <a:rPr lang="en-US" dirty="0" smtClean="0"/>
              <a:t>People’s response – we will do </a:t>
            </a:r>
            <a:r>
              <a:rPr lang="en-US" u="sng" dirty="0" smtClean="0"/>
              <a:t>everything</a:t>
            </a:r>
            <a:r>
              <a:rPr lang="en-US" dirty="0" smtClean="0"/>
              <a:t> the Lord has commanded</a:t>
            </a:r>
          </a:p>
          <a:p>
            <a:pPr lvl="1"/>
            <a:r>
              <a:rPr lang="en-US" dirty="0" smtClean="0"/>
              <a:t>The covenant confirmed with </a:t>
            </a:r>
            <a:r>
              <a:rPr lang="en-US" u="sng" dirty="0" smtClean="0"/>
              <a:t>blood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Purpose of the Covenant of Law</a:t>
            </a:r>
          </a:p>
          <a:p>
            <a:pPr lvl="1"/>
            <a:r>
              <a:rPr lang="en-US" dirty="0" smtClean="0"/>
              <a:t>To regulate </a:t>
            </a:r>
            <a:r>
              <a:rPr lang="en-US" u="sng" dirty="0" smtClean="0"/>
              <a:t>conduct</a:t>
            </a:r>
            <a:endParaRPr lang="en-US" dirty="0" smtClean="0"/>
          </a:p>
          <a:p>
            <a:pPr lvl="1"/>
            <a:r>
              <a:rPr lang="en-US" dirty="0" smtClean="0"/>
              <a:t>To define </a:t>
            </a:r>
            <a:r>
              <a:rPr lang="en-US" u="sng" dirty="0" smtClean="0"/>
              <a:t>sin</a:t>
            </a:r>
          </a:p>
          <a:p>
            <a:pPr lvl="1"/>
            <a:r>
              <a:rPr lang="en-US" dirty="0" smtClean="0"/>
              <a:t>To show propensity for </a:t>
            </a:r>
            <a:r>
              <a:rPr lang="en-US" u="sng" dirty="0" smtClean="0"/>
              <a:t>evil</a:t>
            </a:r>
          </a:p>
          <a:p>
            <a:pPr lvl="1"/>
            <a:r>
              <a:rPr lang="en-US" dirty="0" smtClean="0"/>
              <a:t>To </a:t>
            </a:r>
            <a:r>
              <a:rPr lang="en-US" u="sng" dirty="0" smtClean="0"/>
              <a:t>awaken</a:t>
            </a:r>
            <a:r>
              <a:rPr lang="en-US" dirty="0" smtClean="0"/>
              <a:t> the need for God’s mercy, grace, and forgiveness</a:t>
            </a:r>
          </a:p>
          <a:p>
            <a:pPr lvl="1"/>
            <a:r>
              <a:rPr lang="en-US" dirty="0" smtClean="0"/>
              <a:t>An expression of God’s </a:t>
            </a:r>
            <a:r>
              <a:rPr lang="en-US" u="sng" dirty="0" smtClean="0"/>
              <a:t>Character</a:t>
            </a:r>
            <a:r>
              <a:rPr lang="en-US" dirty="0" smtClean="0"/>
              <a:t> – love, goodness, justice, and hatred of evil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4191000" cy="6172200"/>
          </a:xfrm>
        </p:spPr>
        <p:txBody>
          <a:bodyPr/>
          <a:lstStyle/>
          <a:p>
            <a:r>
              <a:rPr lang="en-US" dirty="0" smtClean="0"/>
              <a:t>Moses on the mountain </a:t>
            </a:r>
            <a:r>
              <a:rPr lang="en-US" u="sng" dirty="0" smtClean="0"/>
              <a:t>40</a:t>
            </a:r>
            <a:r>
              <a:rPr lang="en-US" dirty="0" smtClean="0"/>
              <a:t> days and nights</a:t>
            </a:r>
          </a:p>
          <a:p>
            <a:pPr lvl="1"/>
            <a:r>
              <a:rPr lang="en-US" dirty="0" smtClean="0"/>
              <a:t>Blueprints for the </a:t>
            </a:r>
            <a:r>
              <a:rPr lang="en-US" u="sng" dirty="0" smtClean="0"/>
              <a:t>tabernacle</a:t>
            </a:r>
          </a:p>
          <a:p>
            <a:pPr lvl="1"/>
            <a:r>
              <a:rPr lang="en-US" dirty="0" smtClean="0"/>
              <a:t>Stone tablets of the terms of the </a:t>
            </a:r>
            <a:r>
              <a:rPr lang="en-US" u="sng" dirty="0" smtClean="0"/>
              <a:t>covenant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b="3572"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olden_ca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5223" cy="65532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Israelites at the </a:t>
            </a:r>
            <a:r>
              <a:rPr lang="en-US" u="sng" dirty="0" smtClean="0"/>
              <a:t>base</a:t>
            </a:r>
            <a:r>
              <a:rPr lang="en-US" dirty="0" smtClean="0"/>
              <a:t> of the mountain</a:t>
            </a:r>
          </a:p>
          <a:p>
            <a:pPr lvl="1"/>
            <a:r>
              <a:rPr lang="en-US" dirty="0" smtClean="0"/>
              <a:t>First commandment </a:t>
            </a:r>
            <a:r>
              <a:rPr lang="en-US" u="sng" dirty="0" smtClean="0"/>
              <a:t>broken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Moses’ </a:t>
            </a:r>
            <a:r>
              <a:rPr lang="en-US" u="sng" dirty="0" smtClean="0"/>
              <a:t>appeal</a:t>
            </a:r>
            <a:r>
              <a:rPr lang="en-US" dirty="0" smtClean="0"/>
              <a:t> (intercession) – change your mind</a:t>
            </a:r>
          </a:p>
          <a:p>
            <a:pPr lvl="1"/>
            <a:r>
              <a:rPr lang="en-US" dirty="0" smtClean="0"/>
              <a:t>The Lord </a:t>
            </a:r>
            <a:r>
              <a:rPr lang="en-US" u="sng" dirty="0" smtClean="0"/>
              <a:t>changed</a:t>
            </a:r>
            <a:r>
              <a:rPr lang="en-US" dirty="0" smtClean="0"/>
              <a:t> his mind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58" y="1"/>
            <a:ext cx="71078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295400"/>
            <a:ext cx="75438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God So Loved Series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86000"/>
            <a:ext cx="85344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John 3:16 For God so loved (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dearly prized)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the world that He gave His only begotten Son, that whoever believes in (</a:t>
            </a:r>
            <a:r>
              <a: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trusts in, clings to, relies 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) Him should not perish but have everlasting life.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Moses’ </a:t>
            </a:r>
            <a:r>
              <a:rPr lang="en-US" u="sng" dirty="0" smtClean="0"/>
              <a:t>Intimacy</a:t>
            </a:r>
            <a:r>
              <a:rPr lang="en-US" dirty="0" smtClean="0"/>
              <a:t> with God – Exodus 33-34</a:t>
            </a:r>
          </a:p>
          <a:p>
            <a:pPr lvl="1"/>
            <a:r>
              <a:rPr lang="en-US" dirty="0" smtClean="0"/>
              <a:t>Tent of Meeting – the Lord would speak to Moses, face to face, as one to a </a:t>
            </a:r>
            <a:r>
              <a:rPr lang="en-US" u="sng" dirty="0" smtClean="0"/>
              <a:t>friend</a:t>
            </a:r>
          </a:p>
          <a:p>
            <a:pPr lvl="1"/>
            <a:r>
              <a:rPr lang="en-US" dirty="0" smtClean="0"/>
              <a:t>Let me know your </a:t>
            </a:r>
            <a:r>
              <a:rPr lang="en-US" u="sng" dirty="0" smtClean="0"/>
              <a:t>ways</a:t>
            </a:r>
            <a:r>
              <a:rPr lang="en-US" dirty="0" smtClean="0"/>
              <a:t> – understand you more fully – continue to enjoy your favor</a:t>
            </a:r>
          </a:p>
          <a:p>
            <a:pPr lvl="1"/>
            <a:r>
              <a:rPr lang="en-US" dirty="0" smtClean="0"/>
              <a:t>Psalms 103:7 (NASB) He made known His ways to Moses, His acts to the sons of Israel.</a:t>
            </a:r>
          </a:p>
          <a:p>
            <a:pPr lvl="1"/>
            <a:r>
              <a:rPr lang="en-US" dirty="0" smtClean="0"/>
              <a:t>Your </a:t>
            </a:r>
            <a:r>
              <a:rPr lang="en-US" u="sng" dirty="0" smtClean="0"/>
              <a:t>presence</a:t>
            </a:r>
            <a:r>
              <a:rPr lang="en-US" dirty="0" smtClean="0"/>
              <a:t> sets us apart from all other people on the earth</a:t>
            </a:r>
          </a:p>
          <a:p>
            <a:pPr lvl="1"/>
            <a:r>
              <a:rPr lang="en-US" dirty="0" smtClean="0"/>
              <a:t>Show me your </a:t>
            </a:r>
            <a:r>
              <a:rPr lang="en-US" u="sng" dirty="0" smtClean="0"/>
              <a:t>glory</a:t>
            </a:r>
            <a:r>
              <a:rPr lang="en-US" dirty="0" smtClean="0"/>
              <a:t> (glorious presence)</a:t>
            </a:r>
          </a:p>
          <a:p>
            <a:pPr lvl="1"/>
            <a:r>
              <a:rPr lang="en-US" dirty="0" smtClean="0"/>
              <a:t>The Lord’s glory – his </a:t>
            </a:r>
            <a:r>
              <a:rPr lang="en-US" u="sng" dirty="0" smtClean="0"/>
              <a:t>character</a:t>
            </a:r>
            <a:r>
              <a:rPr lang="en-US" dirty="0" smtClean="0"/>
              <a:t> and nature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Example of God’s Character at Nineveh (Jonah)</a:t>
            </a:r>
          </a:p>
          <a:p>
            <a:pPr lvl="1"/>
            <a:r>
              <a:rPr lang="en-US" b="1" dirty="0" smtClean="0"/>
              <a:t>Jonah 3:10 - 4:3 (NLT) </a:t>
            </a:r>
            <a:r>
              <a:rPr lang="en-US" baseline="30000" dirty="0" smtClean="0"/>
              <a:t>10</a:t>
            </a:r>
            <a:r>
              <a:rPr lang="en-US" dirty="0" smtClean="0"/>
              <a:t>When God saw what they had done and how they had put a stop to their evil ways, he changed his mind and did not carry out the destruction he had threatened. </a:t>
            </a:r>
            <a:r>
              <a:rPr lang="en-US" baseline="30000" dirty="0" smtClean="0"/>
              <a:t>1</a:t>
            </a:r>
            <a:r>
              <a:rPr lang="en-US" dirty="0" smtClean="0"/>
              <a:t>This change of plans greatly upset Jonah, and he became very angry.  </a:t>
            </a:r>
            <a:r>
              <a:rPr lang="en-US" baseline="30000" dirty="0" smtClean="0"/>
              <a:t>2</a:t>
            </a:r>
            <a:r>
              <a:rPr lang="en-US" dirty="0" smtClean="0"/>
              <a:t>So he complained to the LORD about it: “Didn’t I say before I left home that you would do this, LORD? That is why I ran away to </a:t>
            </a:r>
            <a:r>
              <a:rPr lang="en-US" dirty="0" err="1" smtClean="0"/>
              <a:t>Tarshish</a:t>
            </a:r>
            <a:r>
              <a:rPr lang="en-US" dirty="0" smtClean="0"/>
              <a:t>! I knew that you are a merciful and compassionate God, slow to get angry and filled with unfailing love. You are eager to turn back from destroying people.  </a:t>
            </a:r>
            <a:r>
              <a:rPr lang="en-US" baseline="30000" dirty="0" smtClean="0"/>
              <a:t>3</a:t>
            </a:r>
            <a:r>
              <a:rPr lang="en-US" dirty="0" smtClean="0"/>
              <a:t>Just kill me now, LORD! I’d rather be dead than alive if what I predicted will not happen.”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III. God so Loved – He Disciplined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Hebrews 3</a:t>
            </a:r>
          </a:p>
          <a:p>
            <a:pPr lvl="1"/>
            <a:r>
              <a:rPr lang="en-US" dirty="0" smtClean="0"/>
              <a:t>Hardened hearts always turn </a:t>
            </a:r>
            <a:r>
              <a:rPr lang="en-US" u="sng" dirty="0" smtClean="0"/>
              <a:t>away</a:t>
            </a:r>
            <a:r>
              <a:rPr lang="en-US" dirty="0" smtClean="0"/>
              <a:t> from me</a:t>
            </a:r>
          </a:p>
          <a:p>
            <a:pPr lvl="1"/>
            <a:r>
              <a:rPr lang="en-US" dirty="0" smtClean="0"/>
              <a:t>Rebellious – </a:t>
            </a:r>
            <a:r>
              <a:rPr lang="en-US" u="sng" dirty="0" smtClean="0"/>
              <a:t>refused</a:t>
            </a:r>
            <a:r>
              <a:rPr lang="en-US" dirty="0" smtClean="0"/>
              <a:t> to do what I tell them</a:t>
            </a:r>
          </a:p>
          <a:p>
            <a:pPr lvl="1"/>
            <a:r>
              <a:rPr lang="en-US" dirty="0" smtClean="0"/>
              <a:t>Result – </a:t>
            </a:r>
            <a:r>
              <a:rPr lang="en-US" u="sng" dirty="0" smtClean="0"/>
              <a:t>corpses</a:t>
            </a:r>
            <a:r>
              <a:rPr lang="en-US" dirty="0" smtClean="0"/>
              <a:t> in the wilderness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Hebrews 12</a:t>
            </a:r>
          </a:p>
          <a:p>
            <a:pPr lvl="1"/>
            <a:r>
              <a:rPr lang="en-US" dirty="0" smtClean="0"/>
              <a:t>The Lord disciplines those he </a:t>
            </a:r>
            <a:r>
              <a:rPr lang="en-US" u="sng" dirty="0" smtClean="0"/>
              <a:t>loves</a:t>
            </a:r>
          </a:p>
          <a:p>
            <a:pPr lvl="1"/>
            <a:r>
              <a:rPr lang="en-US" dirty="0" smtClean="0"/>
              <a:t>His discipline is always </a:t>
            </a:r>
            <a:r>
              <a:rPr lang="en-US" u="sng" dirty="0" smtClean="0"/>
              <a:t>good</a:t>
            </a:r>
            <a:r>
              <a:rPr lang="en-US" dirty="0" smtClean="0"/>
              <a:t> – that we might share in his holiness</a:t>
            </a:r>
          </a:p>
          <a:p>
            <a:pPr lvl="1"/>
            <a:r>
              <a:rPr lang="en-US" dirty="0" smtClean="0"/>
              <a:t>Harvest of </a:t>
            </a:r>
            <a:r>
              <a:rPr lang="en-US" u="sng" dirty="0" smtClean="0"/>
              <a:t>right living</a:t>
            </a:r>
            <a:r>
              <a:rPr lang="en-US" dirty="0" smtClean="0"/>
              <a:t> for those trained this way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Sinai vs. Zion</a:t>
            </a:r>
          </a:p>
          <a:p>
            <a:pPr lvl="1"/>
            <a:r>
              <a:rPr lang="en-US" u="sng" dirty="0" smtClean="0"/>
              <a:t>Israelites</a:t>
            </a:r>
            <a:r>
              <a:rPr lang="en-US" dirty="0" smtClean="0"/>
              <a:t> at Sinai – quaking mountain, fire, thunder, the voice of God, fear and trembling</a:t>
            </a:r>
          </a:p>
          <a:p>
            <a:pPr lvl="1"/>
            <a:r>
              <a:rPr lang="en-US" u="sng" dirty="0" smtClean="0"/>
              <a:t>You</a:t>
            </a:r>
            <a:r>
              <a:rPr lang="en-US" dirty="0" smtClean="0"/>
              <a:t> have come to Zion – God’s heavenly city, mediator Jesus, new covenant with God, a kingdom that is unshakable</a:t>
            </a:r>
          </a:p>
          <a:p>
            <a:pPr lvl="1"/>
            <a:r>
              <a:rPr lang="en-US" dirty="0" smtClean="0"/>
              <a:t>Be careful not to refuse to </a:t>
            </a:r>
            <a:r>
              <a:rPr lang="en-US" u="sng" dirty="0" smtClean="0"/>
              <a:t>listen</a:t>
            </a:r>
            <a:r>
              <a:rPr lang="en-US" dirty="0" smtClean="0"/>
              <a:t> to the one who is speaking</a:t>
            </a:r>
          </a:p>
          <a:p>
            <a:pPr lvl="1"/>
            <a:r>
              <a:rPr lang="en-US" dirty="0" smtClean="0"/>
              <a:t>Not escape if we </a:t>
            </a:r>
            <a:r>
              <a:rPr lang="en-US" u="sng" dirty="0" smtClean="0"/>
              <a:t>reject</a:t>
            </a:r>
            <a:r>
              <a:rPr lang="en-US" dirty="0" smtClean="0"/>
              <a:t> the one speaking from heaven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Brief Biblical History</a:t>
            </a:r>
          </a:p>
          <a:p>
            <a:pPr lvl="1"/>
            <a:r>
              <a:rPr lang="en-US" dirty="0" smtClean="0"/>
              <a:t>Isaac marries Rebekah – two sons Esau and Jacob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601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105400" y="2362200"/>
            <a:ext cx="76200" cy="609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2819400"/>
            <a:ext cx="76200" cy="152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05400" y="2286000"/>
            <a:ext cx="762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84617" y="0"/>
            <a:ext cx="875212" cy="2233749"/>
          </a:xfrm>
          <a:custGeom>
            <a:avLst/>
            <a:gdLst>
              <a:gd name="connsiteX0" fmla="*/ 875212 w 875212"/>
              <a:gd name="connsiteY0" fmla="*/ 1959429 h 1959429"/>
              <a:gd name="connsiteX1" fmla="*/ 849086 w 875212"/>
              <a:gd name="connsiteY1" fmla="*/ 1881051 h 1959429"/>
              <a:gd name="connsiteX2" fmla="*/ 796834 w 875212"/>
              <a:gd name="connsiteY2" fmla="*/ 1802674 h 1959429"/>
              <a:gd name="connsiteX3" fmla="*/ 757646 w 875212"/>
              <a:gd name="connsiteY3" fmla="*/ 1789611 h 1959429"/>
              <a:gd name="connsiteX4" fmla="*/ 600892 w 875212"/>
              <a:gd name="connsiteY4" fmla="*/ 1828800 h 1959429"/>
              <a:gd name="connsiteX5" fmla="*/ 561703 w 875212"/>
              <a:gd name="connsiteY5" fmla="*/ 1841863 h 1959429"/>
              <a:gd name="connsiteX6" fmla="*/ 522514 w 875212"/>
              <a:gd name="connsiteY6" fmla="*/ 1854926 h 1959429"/>
              <a:gd name="connsiteX7" fmla="*/ 496389 w 875212"/>
              <a:gd name="connsiteY7" fmla="*/ 1632857 h 1959429"/>
              <a:gd name="connsiteX8" fmla="*/ 483326 w 875212"/>
              <a:gd name="connsiteY8" fmla="*/ 1554480 h 1959429"/>
              <a:gd name="connsiteX9" fmla="*/ 627017 w 875212"/>
              <a:gd name="connsiteY9" fmla="*/ 1436914 h 1959429"/>
              <a:gd name="connsiteX10" fmla="*/ 666206 w 875212"/>
              <a:gd name="connsiteY10" fmla="*/ 1449977 h 1959429"/>
              <a:gd name="connsiteX11" fmla="*/ 731520 w 875212"/>
              <a:gd name="connsiteY11" fmla="*/ 1436914 h 1959429"/>
              <a:gd name="connsiteX12" fmla="*/ 757646 w 875212"/>
              <a:gd name="connsiteY12" fmla="*/ 1358537 h 1959429"/>
              <a:gd name="connsiteX13" fmla="*/ 770709 w 875212"/>
              <a:gd name="connsiteY13" fmla="*/ 1319349 h 1959429"/>
              <a:gd name="connsiteX14" fmla="*/ 731520 w 875212"/>
              <a:gd name="connsiteY14" fmla="*/ 1293223 h 1959429"/>
              <a:gd name="connsiteX15" fmla="*/ 692332 w 875212"/>
              <a:gd name="connsiteY15" fmla="*/ 1254034 h 1959429"/>
              <a:gd name="connsiteX16" fmla="*/ 470263 w 875212"/>
              <a:gd name="connsiteY16" fmla="*/ 1214846 h 1959429"/>
              <a:gd name="connsiteX17" fmla="*/ 444137 w 875212"/>
              <a:gd name="connsiteY17" fmla="*/ 1175657 h 1959429"/>
              <a:gd name="connsiteX18" fmla="*/ 444137 w 875212"/>
              <a:gd name="connsiteY18" fmla="*/ 1031966 h 1959429"/>
              <a:gd name="connsiteX19" fmla="*/ 483326 w 875212"/>
              <a:gd name="connsiteY19" fmla="*/ 1005840 h 1959429"/>
              <a:gd name="connsiteX20" fmla="*/ 574766 w 875212"/>
              <a:gd name="connsiteY20" fmla="*/ 979714 h 1959429"/>
              <a:gd name="connsiteX21" fmla="*/ 600892 w 875212"/>
              <a:gd name="connsiteY21" fmla="*/ 940526 h 1959429"/>
              <a:gd name="connsiteX22" fmla="*/ 522514 w 875212"/>
              <a:gd name="connsiteY22" fmla="*/ 888274 h 1959429"/>
              <a:gd name="connsiteX23" fmla="*/ 483326 w 875212"/>
              <a:gd name="connsiteY23" fmla="*/ 862149 h 1959429"/>
              <a:gd name="connsiteX24" fmla="*/ 431074 w 875212"/>
              <a:gd name="connsiteY24" fmla="*/ 836023 h 1959429"/>
              <a:gd name="connsiteX25" fmla="*/ 391886 w 875212"/>
              <a:gd name="connsiteY25" fmla="*/ 796834 h 1959429"/>
              <a:gd name="connsiteX26" fmla="*/ 352697 w 875212"/>
              <a:gd name="connsiteY26" fmla="*/ 770709 h 1959429"/>
              <a:gd name="connsiteX27" fmla="*/ 326572 w 875212"/>
              <a:gd name="connsiteY27" fmla="*/ 731520 h 1959429"/>
              <a:gd name="connsiteX28" fmla="*/ 261257 w 875212"/>
              <a:gd name="connsiteY28" fmla="*/ 679269 h 1959429"/>
              <a:gd name="connsiteX29" fmla="*/ 261257 w 875212"/>
              <a:gd name="connsiteY29" fmla="*/ 509451 h 1959429"/>
              <a:gd name="connsiteX30" fmla="*/ 287383 w 875212"/>
              <a:gd name="connsiteY30" fmla="*/ 470263 h 1959429"/>
              <a:gd name="connsiteX31" fmla="*/ 274320 w 875212"/>
              <a:gd name="connsiteY31" fmla="*/ 378823 h 1959429"/>
              <a:gd name="connsiteX32" fmla="*/ 209006 w 875212"/>
              <a:gd name="connsiteY32" fmla="*/ 326571 h 1959429"/>
              <a:gd name="connsiteX33" fmla="*/ 117566 w 875212"/>
              <a:gd name="connsiteY33" fmla="*/ 300446 h 1959429"/>
              <a:gd name="connsiteX34" fmla="*/ 78377 w 875212"/>
              <a:gd name="connsiteY34" fmla="*/ 248194 h 1959429"/>
              <a:gd name="connsiteX35" fmla="*/ 52252 w 875212"/>
              <a:gd name="connsiteY35" fmla="*/ 169817 h 1959429"/>
              <a:gd name="connsiteX36" fmla="*/ 39189 w 875212"/>
              <a:gd name="connsiteY36" fmla="*/ 130629 h 1959429"/>
              <a:gd name="connsiteX37" fmla="*/ 0 w 875212"/>
              <a:gd name="connsiteY37" fmla="*/ 0 h 195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75212" h="1959429">
                <a:moveTo>
                  <a:pt x="875212" y="1959429"/>
                </a:moveTo>
                <a:lnTo>
                  <a:pt x="849086" y="1881051"/>
                </a:lnTo>
                <a:cubicBezTo>
                  <a:pt x="835391" y="1839965"/>
                  <a:pt x="838770" y="1830631"/>
                  <a:pt x="796834" y="1802674"/>
                </a:cubicBezTo>
                <a:cubicBezTo>
                  <a:pt x="785377" y="1795036"/>
                  <a:pt x="770709" y="1793965"/>
                  <a:pt x="757646" y="1789611"/>
                </a:cubicBezTo>
                <a:cubicBezTo>
                  <a:pt x="652104" y="1807202"/>
                  <a:pt x="704397" y="1794298"/>
                  <a:pt x="600892" y="1828800"/>
                </a:cubicBezTo>
                <a:lnTo>
                  <a:pt x="561703" y="1841863"/>
                </a:lnTo>
                <a:lnTo>
                  <a:pt x="522514" y="1854926"/>
                </a:lnTo>
                <a:cubicBezTo>
                  <a:pt x="488319" y="1752333"/>
                  <a:pt x="518459" y="1853550"/>
                  <a:pt x="496389" y="1632857"/>
                </a:cubicBezTo>
                <a:cubicBezTo>
                  <a:pt x="493754" y="1606502"/>
                  <a:pt x="487680" y="1580606"/>
                  <a:pt x="483326" y="1554480"/>
                </a:cubicBezTo>
                <a:cubicBezTo>
                  <a:pt x="499820" y="1389545"/>
                  <a:pt x="453770" y="1410260"/>
                  <a:pt x="627017" y="1436914"/>
                </a:cubicBezTo>
                <a:cubicBezTo>
                  <a:pt x="640626" y="1439008"/>
                  <a:pt x="653143" y="1445623"/>
                  <a:pt x="666206" y="1449977"/>
                </a:cubicBezTo>
                <a:cubicBezTo>
                  <a:pt x="687977" y="1445623"/>
                  <a:pt x="715820" y="1452614"/>
                  <a:pt x="731520" y="1436914"/>
                </a:cubicBezTo>
                <a:cubicBezTo>
                  <a:pt x="750993" y="1417441"/>
                  <a:pt x="748937" y="1384663"/>
                  <a:pt x="757646" y="1358537"/>
                </a:cubicBezTo>
                <a:lnTo>
                  <a:pt x="770709" y="1319349"/>
                </a:lnTo>
                <a:cubicBezTo>
                  <a:pt x="757646" y="1310640"/>
                  <a:pt x="743581" y="1303274"/>
                  <a:pt x="731520" y="1293223"/>
                </a:cubicBezTo>
                <a:cubicBezTo>
                  <a:pt x="717328" y="1281396"/>
                  <a:pt x="708481" y="1263006"/>
                  <a:pt x="692332" y="1254034"/>
                </a:cubicBezTo>
                <a:cubicBezTo>
                  <a:pt x="627637" y="1218093"/>
                  <a:pt x="537801" y="1220986"/>
                  <a:pt x="470263" y="1214846"/>
                </a:cubicBezTo>
                <a:cubicBezTo>
                  <a:pt x="461554" y="1201783"/>
                  <a:pt x="451158" y="1189699"/>
                  <a:pt x="444137" y="1175657"/>
                </a:cubicBezTo>
                <a:cubicBezTo>
                  <a:pt x="421684" y="1130751"/>
                  <a:pt x="425003" y="1079800"/>
                  <a:pt x="444137" y="1031966"/>
                </a:cubicBezTo>
                <a:cubicBezTo>
                  <a:pt x="449968" y="1017389"/>
                  <a:pt x="469284" y="1012861"/>
                  <a:pt x="483326" y="1005840"/>
                </a:cubicBezTo>
                <a:cubicBezTo>
                  <a:pt x="502067" y="996469"/>
                  <a:pt x="558023" y="983900"/>
                  <a:pt x="574766" y="979714"/>
                </a:cubicBezTo>
                <a:cubicBezTo>
                  <a:pt x="583475" y="966651"/>
                  <a:pt x="600892" y="956225"/>
                  <a:pt x="600892" y="940526"/>
                </a:cubicBezTo>
                <a:cubicBezTo>
                  <a:pt x="600892" y="895420"/>
                  <a:pt x="548733" y="894829"/>
                  <a:pt x="522514" y="888274"/>
                </a:cubicBezTo>
                <a:cubicBezTo>
                  <a:pt x="509451" y="879566"/>
                  <a:pt x="496957" y="869938"/>
                  <a:pt x="483326" y="862149"/>
                </a:cubicBezTo>
                <a:cubicBezTo>
                  <a:pt x="466419" y="852488"/>
                  <a:pt x="446920" y="847342"/>
                  <a:pt x="431074" y="836023"/>
                </a:cubicBezTo>
                <a:cubicBezTo>
                  <a:pt x="416041" y="825285"/>
                  <a:pt x="406078" y="808661"/>
                  <a:pt x="391886" y="796834"/>
                </a:cubicBezTo>
                <a:cubicBezTo>
                  <a:pt x="379825" y="786783"/>
                  <a:pt x="365760" y="779417"/>
                  <a:pt x="352697" y="770709"/>
                </a:cubicBezTo>
                <a:cubicBezTo>
                  <a:pt x="343989" y="757646"/>
                  <a:pt x="338831" y="741328"/>
                  <a:pt x="326572" y="731520"/>
                </a:cubicBezTo>
                <a:cubicBezTo>
                  <a:pt x="236430" y="659406"/>
                  <a:pt x="336134" y="791581"/>
                  <a:pt x="261257" y="679269"/>
                </a:cubicBezTo>
                <a:cubicBezTo>
                  <a:pt x="237865" y="609094"/>
                  <a:pt x="235671" y="620323"/>
                  <a:pt x="261257" y="509451"/>
                </a:cubicBezTo>
                <a:cubicBezTo>
                  <a:pt x="264787" y="494154"/>
                  <a:pt x="278674" y="483326"/>
                  <a:pt x="287383" y="470263"/>
                </a:cubicBezTo>
                <a:cubicBezTo>
                  <a:pt x="283029" y="439783"/>
                  <a:pt x="283167" y="408314"/>
                  <a:pt x="274320" y="378823"/>
                </a:cubicBezTo>
                <a:cubicBezTo>
                  <a:pt x="261831" y="337193"/>
                  <a:pt x="244429" y="336692"/>
                  <a:pt x="209006" y="326571"/>
                </a:cubicBezTo>
                <a:cubicBezTo>
                  <a:pt x="94189" y="293767"/>
                  <a:pt x="211525" y="331766"/>
                  <a:pt x="117566" y="300446"/>
                </a:cubicBezTo>
                <a:cubicBezTo>
                  <a:pt x="104503" y="283029"/>
                  <a:pt x="88114" y="267667"/>
                  <a:pt x="78377" y="248194"/>
                </a:cubicBezTo>
                <a:cubicBezTo>
                  <a:pt x="66061" y="223563"/>
                  <a:pt x="60960" y="195943"/>
                  <a:pt x="52252" y="169817"/>
                </a:cubicBezTo>
                <a:cubicBezTo>
                  <a:pt x="47898" y="156754"/>
                  <a:pt x="42529" y="143987"/>
                  <a:pt x="39189" y="130629"/>
                </a:cubicBezTo>
                <a:cubicBezTo>
                  <a:pt x="10702" y="16680"/>
                  <a:pt x="29121" y="58242"/>
                  <a:pt x="0" y="0"/>
                </a:cubicBezTo>
              </a:path>
            </a:pathLst>
          </a:custGeom>
          <a:ln w="1270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" y="-76200"/>
            <a:ext cx="38862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800" b="1" dirty="0" smtClean="0">
                <a:solidFill>
                  <a:schemeClr val="bg1"/>
                </a:solidFill>
              </a:rPr>
              <a:t>Genesis 24:64        </a:t>
            </a:r>
            <a:r>
              <a:rPr lang="en-US" sz="2800" dirty="0" smtClean="0">
                <a:solidFill>
                  <a:schemeClr val="bg1"/>
                </a:solidFill>
              </a:rPr>
              <a:t>And Rebekah lifted up her eyes, and when she saw Isaac, she lighted off the camel. 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lvl="1"/>
            <a:r>
              <a:rPr lang="en-US" dirty="0" smtClean="0"/>
              <a:t>Jacob (Israel) – 12 Sons – including Joseph</a:t>
            </a:r>
          </a:p>
          <a:p>
            <a:pPr lvl="1"/>
            <a:r>
              <a:rPr lang="en-US" dirty="0" smtClean="0"/>
              <a:t>Joseph sold by jealous brothers to slavery in Egypt</a:t>
            </a:r>
          </a:p>
          <a:p>
            <a:pPr lvl="1"/>
            <a:r>
              <a:rPr lang="en-US" dirty="0" smtClean="0"/>
              <a:t>From slavery to prison to prime minister of Egypt second to Pharaoh</a:t>
            </a:r>
          </a:p>
          <a:p>
            <a:pPr lvl="1"/>
            <a:r>
              <a:rPr lang="en-US" dirty="0" smtClean="0"/>
              <a:t>Famine brings Israel and family to Egypt</a:t>
            </a:r>
          </a:p>
          <a:p>
            <a:pPr lvl="1"/>
            <a:r>
              <a:rPr lang="en-US" dirty="0" smtClean="0"/>
              <a:t>Become slaves in Egypt for 400 </a:t>
            </a:r>
            <a:r>
              <a:rPr lang="en-US" dirty="0" smtClean="0"/>
              <a:t>years</a:t>
            </a: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1591" b="8884"/>
          <a:stretch>
            <a:fillRect/>
          </a:stretch>
        </p:blipFill>
        <p:spPr bwMode="auto">
          <a:xfrm>
            <a:off x="3505200" y="1624012"/>
            <a:ext cx="586740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76200" y="381000"/>
            <a:ext cx="8534400" cy="6172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Delivered from Egypt through the leadership of Moses – saved by the blood of the Passover lamb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pPr marL="342900" lvl="1" indent="-342900">
              <a:buBlip>
                <a:blip r:embed="rId2"/>
              </a:buBlip>
            </a:pPr>
            <a:r>
              <a:rPr lang="en-US" dirty="0" smtClean="0"/>
              <a:t>Led to take possession of the promised land (Canaan)</a:t>
            </a:r>
          </a:p>
          <a:p>
            <a:r>
              <a:rPr lang="en-US" dirty="0" smtClean="0"/>
              <a:t>On the way to Canaan – Mt. Sinai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Covenant of Law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63537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3711575"/>
            <a:ext cx="75438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God So Loved Series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6172200"/>
          </a:xfrm>
        </p:spPr>
        <p:txBody>
          <a:bodyPr/>
          <a:lstStyle/>
          <a:p>
            <a:r>
              <a:rPr lang="en-US" dirty="0" smtClean="0"/>
              <a:t>Covenants observed so far…</a:t>
            </a:r>
          </a:p>
          <a:p>
            <a:pPr lvl="1"/>
            <a:r>
              <a:rPr lang="en-US" dirty="0" smtClean="0"/>
              <a:t>Man declared righteous on the basis of God’s grace and man’s response of faith</a:t>
            </a:r>
          </a:p>
          <a:p>
            <a:pPr lvl="1"/>
            <a:r>
              <a:rPr lang="en-US" dirty="0" smtClean="0"/>
              <a:t>Atonement through blood sacrifice</a:t>
            </a:r>
          </a:p>
          <a:p>
            <a:pPr lvl="1"/>
            <a:r>
              <a:rPr lang="en-US" dirty="0" smtClean="0"/>
              <a:t>Now the Covenant of Law is interjected into God’s covenant with Abraham and his descendants</a:t>
            </a:r>
          </a:p>
          <a:p>
            <a:pPr lvl="1"/>
            <a:r>
              <a:rPr lang="en-US" dirty="0" smtClean="0"/>
              <a:t>Is man now to be justified by keeping the Law?</a:t>
            </a:r>
          </a:p>
          <a:p>
            <a:pPr lvl="1"/>
            <a:r>
              <a:rPr lang="en-US" dirty="0" smtClean="0"/>
              <a:t>Has it gone from grace to works?</a:t>
            </a:r>
          </a:p>
          <a:p>
            <a:pPr lvl="1"/>
            <a:r>
              <a:rPr lang="en-US" dirty="0" smtClean="0"/>
              <a:t>Why the law?</a:t>
            </a:r>
          </a:p>
          <a:p>
            <a:pPr lvl="1"/>
            <a:r>
              <a:rPr lang="en-US" dirty="0" smtClean="0"/>
              <a:t>Has God changed in the way he deals with man?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13735</TotalTime>
  <Words>735</Words>
  <Application>Microsoft Office PowerPoint</Application>
  <PresentationFormat>On-screen Show (4:3)</PresentationFormat>
  <Paragraphs>79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The Covenant of Law</vt:lpstr>
      <vt:lpstr>Slide 9</vt:lpstr>
      <vt:lpstr>I. The Law – Exodus 19-23</vt:lpstr>
      <vt:lpstr>Slide 11</vt:lpstr>
      <vt:lpstr>Slide 12</vt:lpstr>
      <vt:lpstr>Slide 13</vt:lpstr>
      <vt:lpstr>II. Covenant Confirmed Exodus 24 -34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III. God so Loved – He Disciplined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Roger Langworthy</dc:creator>
  <cp:lastModifiedBy>Roger Langworthy</cp:lastModifiedBy>
  <cp:revision>278</cp:revision>
  <dcterms:created xsi:type="dcterms:W3CDTF">2010-04-18T00:31:04Z</dcterms:created>
  <dcterms:modified xsi:type="dcterms:W3CDTF">2012-03-10T20:15:51Z</dcterms:modified>
</cp:coreProperties>
</file>