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91" r:id="rId2"/>
    <p:sldId id="303" r:id="rId3"/>
    <p:sldId id="317" r:id="rId4"/>
    <p:sldId id="307" r:id="rId5"/>
    <p:sldId id="257" r:id="rId6"/>
    <p:sldId id="318" r:id="rId7"/>
    <p:sldId id="308" r:id="rId8"/>
    <p:sldId id="309" r:id="rId9"/>
    <p:sldId id="305" r:id="rId10"/>
    <p:sldId id="320" r:id="rId11"/>
    <p:sldId id="310" r:id="rId12"/>
    <p:sldId id="313" r:id="rId13"/>
    <p:sldId id="311" r:id="rId14"/>
    <p:sldId id="312" r:id="rId15"/>
    <p:sldId id="306" r:id="rId16"/>
    <p:sldId id="319" r:id="rId17"/>
    <p:sldId id="316" r:id="rId18"/>
    <p:sldId id="314" r:id="rId19"/>
    <p:sldId id="32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0E40"/>
    <a:srgbClr val="80000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576" autoAdjust="0"/>
  </p:normalViewPr>
  <p:slideViewPr>
    <p:cSldViewPr>
      <p:cViewPr varScale="1">
        <p:scale>
          <a:sx n="73" d="100"/>
          <a:sy n="73" d="100"/>
        </p:scale>
        <p:origin x="-1080" y="-102"/>
      </p:cViewPr>
      <p:guideLst>
        <p:guide orient="horz" pos="2160"/>
        <p:guide pos="2880"/>
      </p:guideLst>
    </p:cSldViewPr>
  </p:slideViewPr>
  <p:outlineViewPr>
    <p:cViewPr>
      <p:scale>
        <a:sx n="33" d="100"/>
        <a:sy n="33" d="100"/>
      </p:scale>
      <p:origin x="36" y="8046"/>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D603B4-DE03-4A40-8112-39CC582733D4}" type="datetimeFigureOut">
              <a:rPr lang="en-US" smtClean="0"/>
              <a:pPr/>
              <a:t>2/25/2012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031148-8711-49FF-B2AA-2BBEB74EBA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a:gsLst>
              <a:gs pos="70000">
                <a:srgbClr val="800000"/>
              </a:gs>
              <a:gs pos="45000">
                <a:srgbClr val="00206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2/25/2012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2/25/2012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2/25/2012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63000">
                <a:srgbClr val="140E40">
                  <a:alpha val="0"/>
                </a:srgbClr>
              </a:gs>
              <a:gs pos="50000">
                <a:srgbClr val="002060"/>
              </a:gs>
              <a:gs pos="100000">
                <a:srgbClr val="80000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2/25/2012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2/25/2012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2/25/2012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2/25/2012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2/25/2012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2/25/2012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2/25/2012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2/25/2012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800000"/>
            </a:gs>
            <a:gs pos="0">
              <a:srgbClr val="00330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2/25/2012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lvl="1"/>
            <a:r>
              <a:rPr lang="en-US" dirty="0" smtClean="0"/>
              <a:t>Descendents as many as the </a:t>
            </a:r>
            <a:r>
              <a:rPr lang="en-US" u="sng" dirty="0" smtClean="0"/>
              <a:t>stars</a:t>
            </a:r>
            <a:r>
              <a:rPr lang="en-US" dirty="0" smtClean="0"/>
              <a:t> of the sky</a:t>
            </a:r>
          </a:p>
          <a:p>
            <a:pPr lvl="1"/>
            <a:r>
              <a:rPr lang="en-US" dirty="0" smtClean="0"/>
              <a:t>Abraham believed God – counted as righteous because his </a:t>
            </a:r>
            <a:r>
              <a:rPr lang="en-US" u="sng" dirty="0" smtClean="0"/>
              <a:t>faith</a:t>
            </a:r>
          </a:p>
        </p:txBody>
      </p:sp>
      <p:pic>
        <p:nvPicPr>
          <p:cNvPr id="4" name="Picture 2"/>
          <p:cNvPicPr>
            <a:picLocks noChangeAspect="1" noChangeArrowheads="1"/>
          </p:cNvPicPr>
          <p:nvPr/>
        </p:nvPicPr>
        <p:blipFill>
          <a:blip r:embed="rId2" cstate="print"/>
          <a:srcRect/>
          <a:stretch>
            <a:fillRect/>
          </a:stretch>
        </p:blipFill>
        <p:spPr bwMode="auto">
          <a:xfrm>
            <a:off x="990600" y="1981200"/>
            <a:ext cx="7330831" cy="5486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This land is your possession</a:t>
            </a:r>
          </a:p>
          <a:p>
            <a:pPr lvl="1"/>
            <a:r>
              <a:rPr lang="en-US" dirty="0" smtClean="0"/>
              <a:t>How can I be </a:t>
            </a:r>
            <a:r>
              <a:rPr lang="en-US" u="sng" dirty="0" smtClean="0"/>
              <a:t>sure</a:t>
            </a:r>
            <a:r>
              <a:rPr lang="en-US" dirty="0" smtClean="0"/>
              <a:t>?</a:t>
            </a:r>
          </a:p>
          <a:p>
            <a:pPr lvl="1"/>
            <a:r>
              <a:rPr lang="en-US" dirty="0" smtClean="0"/>
              <a:t>The Lord made a </a:t>
            </a:r>
            <a:r>
              <a:rPr lang="en-US" u="sng" dirty="0" smtClean="0"/>
              <a:t>covenant</a:t>
            </a:r>
            <a:r>
              <a:rPr lang="en-US" dirty="0" smtClean="0"/>
              <a:t> with Abraham</a:t>
            </a:r>
          </a:p>
          <a:p>
            <a:pPr lvl="1"/>
            <a:r>
              <a:rPr lang="en-US" dirty="0" smtClean="0"/>
              <a:t>Hebrew – BERITH – to divide or cut in two, alluding to a </a:t>
            </a:r>
            <a:r>
              <a:rPr lang="en-US" u="sng" dirty="0" smtClean="0"/>
              <a:t>sacrificial</a:t>
            </a:r>
            <a:r>
              <a:rPr lang="en-US" dirty="0" smtClean="0"/>
              <a:t> ceremony in connection with covenant making</a:t>
            </a:r>
          </a:p>
          <a:p>
            <a:pPr lvl="1"/>
            <a:r>
              <a:rPr lang="en-US" dirty="0" smtClean="0"/>
              <a:t>The Lord passes between the divided animals and speaks</a:t>
            </a:r>
          </a:p>
          <a:p>
            <a:pPr lvl="1"/>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Genesis 16</a:t>
            </a:r>
          </a:p>
          <a:p>
            <a:pPr lvl="1"/>
            <a:r>
              <a:rPr lang="en-US" dirty="0" smtClean="0"/>
              <a:t>A rational plan to fulfill the promise of God</a:t>
            </a:r>
          </a:p>
          <a:p>
            <a:pPr lvl="1"/>
            <a:r>
              <a:rPr lang="en-US" dirty="0" smtClean="0"/>
              <a:t>Result of man’s work – </a:t>
            </a:r>
            <a:r>
              <a:rPr lang="en-US" u="sng" dirty="0" smtClean="0"/>
              <a:t>Ishmael</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Genesis 17 – Covenant of </a:t>
            </a:r>
            <a:r>
              <a:rPr lang="en-US" u="sng" dirty="0" smtClean="0"/>
              <a:t>descendants</a:t>
            </a:r>
          </a:p>
          <a:p>
            <a:pPr lvl="1"/>
            <a:r>
              <a:rPr lang="en-US" dirty="0" smtClean="0"/>
              <a:t>Covenant by which I will guarantee to give you countless descendants – father of a multitude</a:t>
            </a:r>
          </a:p>
          <a:p>
            <a:pPr lvl="1"/>
            <a:r>
              <a:rPr lang="en-US" u="sng" dirty="0" smtClean="0"/>
              <a:t>Obey</a:t>
            </a:r>
            <a:r>
              <a:rPr lang="en-US" dirty="0" smtClean="0"/>
              <a:t> the terms of the covenant</a:t>
            </a:r>
          </a:p>
          <a:p>
            <a:pPr lvl="1"/>
            <a:r>
              <a:rPr lang="en-US" u="sng" dirty="0" smtClean="0"/>
              <a:t>Circumcision</a:t>
            </a:r>
          </a:p>
          <a:p>
            <a:pPr lvl="1"/>
            <a:r>
              <a:rPr lang="en-US" dirty="0" smtClean="0"/>
              <a:t>Your bodies will bear the </a:t>
            </a:r>
            <a:r>
              <a:rPr lang="en-US" u="sng" dirty="0" smtClean="0"/>
              <a:t>mark</a:t>
            </a:r>
            <a:r>
              <a:rPr lang="en-US" dirty="0" smtClean="0"/>
              <a:t> - marking of the very organ by which they would become a multitude</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Abraham was considered righteous because of his faith, before he was circumcised - Romans 4:10</a:t>
            </a:r>
          </a:p>
          <a:p>
            <a:r>
              <a:rPr lang="en-US" dirty="0" smtClean="0"/>
              <a:t>Colossians 2:11</a:t>
            </a:r>
            <a:r>
              <a:rPr lang="en-US" b="1" dirty="0" smtClean="0"/>
              <a:t> </a:t>
            </a:r>
            <a:r>
              <a:rPr lang="en-US" dirty="0" smtClean="0"/>
              <a:t>When you came to Christ, you were “circumcised,” but not by a physical procedure. Christ performed a spiritual circumcision—the cutting away of your sinful nature.</a:t>
            </a:r>
          </a:p>
          <a:p>
            <a:r>
              <a:rPr lang="en-US" dirty="0" smtClean="0"/>
              <a:t>Romans 2:29 …And true circumcision is not merely obeying the letter of the law; rather, it is a change of heart produced by God’s Spirit. </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III. Covenant Confirmed through Isaac – Genesis 17-18</a:t>
            </a:r>
            <a:endParaRPr lang="en-US" dirty="0"/>
          </a:p>
        </p:txBody>
      </p:sp>
      <p:sp>
        <p:nvSpPr>
          <p:cNvPr id="3" name="Content Placeholder 2"/>
          <p:cNvSpPr>
            <a:spLocks noGrp="1"/>
          </p:cNvSpPr>
          <p:nvPr>
            <p:ph idx="1"/>
          </p:nvPr>
        </p:nvSpPr>
        <p:spPr/>
        <p:txBody>
          <a:bodyPr>
            <a:normAutofit/>
          </a:bodyPr>
          <a:lstStyle/>
          <a:p>
            <a:pPr lvl="1">
              <a:buNone/>
            </a:pPr>
            <a:endParaRPr lang="en-US"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0" y="381000"/>
            <a:ext cx="3505200" cy="6172200"/>
          </a:xfrm>
        </p:spPr>
        <p:txBody>
          <a:bodyPr/>
          <a:lstStyle/>
          <a:p>
            <a:r>
              <a:rPr lang="en-US" dirty="0" smtClean="0"/>
              <a:t>I will give you a son through </a:t>
            </a:r>
            <a:r>
              <a:rPr lang="en-US" u="sng" dirty="0" smtClean="0"/>
              <a:t>Sarah</a:t>
            </a:r>
          </a:p>
          <a:p>
            <a:r>
              <a:rPr lang="en-US" dirty="0" smtClean="0"/>
              <a:t>I will confirm my covenant with </a:t>
            </a:r>
            <a:r>
              <a:rPr lang="en-US" u="sng" dirty="0" smtClean="0"/>
              <a:t>Isaac</a:t>
            </a:r>
            <a:r>
              <a:rPr lang="en-US" dirty="0" smtClean="0"/>
              <a:t> and descendants</a:t>
            </a:r>
          </a:p>
        </p:txBody>
      </p:sp>
      <p:pic>
        <p:nvPicPr>
          <p:cNvPr id="4" name="Picture 2"/>
          <p:cNvPicPr>
            <a:picLocks noChangeAspect="1" noChangeArrowheads="1"/>
          </p:cNvPicPr>
          <p:nvPr/>
        </p:nvPicPr>
        <p:blipFill>
          <a:blip r:embed="rId2" cstate="print"/>
          <a:srcRect/>
          <a:stretch>
            <a:fillRect/>
          </a:stretch>
        </p:blipFill>
        <p:spPr bwMode="auto">
          <a:xfrm>
            <a:off x="0" y="-69272"/>
            <a:ext cx="5334000" cy="692727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3505200" cy="6172200"/>
          </a:xfrm>
        </p:spPr>
        <p:txBody>
          <a:bodyPr/>
          <a:lstStyle/>
          <a:p>
            <a:r>
              <a:rPr lang="en-US" dirty="0" smtClean="0"/>
              <a:t>This time next year Sarah will have a son</a:t>
            </a:r>
          </a:p>
          <a:p>
            <a:r>
              <a:rPr lang="en-US" dirty="0" smtClean="0"/>
              <a:t>Is anything too </a:t>
            </a:r>
            <a:r>
              <a:rPr lang="en-US" u="sng" dirty="0" smtClean="0"/>
              <a:t>hard</a:t>
            </a:r>
            <a:r>
              <a:rPr lang="en-US" dirty="0" smtClean="0"/>
              <a:t> for the Lord?</a:t>
            </a: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3571875" y="0"/>
            <a:ext cx="5572125"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God so loved…</a:t>
            </a:r>
          </a:p>
          <a:p>
            <a:pPr lvl="1"/>
            <a:r>
              <a:rPr lang="en-US" dirty="0" smtClean="0"/>
              <a:t>Separated a family for fulfillment of a </a:t>
            </a:r>
            <a:r>
              <a:rPr lang="en-US" u="sng" dirty="0" smtClean="0"/>
              <a:t>promise</a:t>
            </a:r>
          </a:p>
          <a:p>
            <a:pPr lvl="1"/>
            <a:r>
              <a:rPr lang="en-US" dirty="0" smtClean="0"/>
              <a:t>Trusting and obedient – leads to </a:t>
            </a:r>
            <a:r>
              <a:rPr lang="en-US" u="sng" dirty="0" smtClean="0"/>
              <a:t>friendship</a:t>
            </a:r>
            <a:r>
              <a:rPr lang="en-US" dirty="0" smtClean="0"/>
              <a:t> (Romans 5:11) </a:t>
            </a:r>
          </a:p>
          <a:p>
            <a:pPr lvl="1"/>
            <a:r>
              <a:rPr lang="en-US" dirty="0" smtClean="0"/>
              <a:t>Not without </a:t>
            </a:r>
            <a:r>
              <a:rPr lang="en-US" u="sng" dirty="0" smtClean="0"/>
              <a:t>doubt</a:t>
            </a:r>
            <a:r>
              <a:rPr lang="en-US" dirty="0" smtClean="0"/>
              <a:t> – but dealing with it by the help of God</a:t>
            </a:r>
          </a:p>
          <a:p>
            <a:pPr lvl="1"/>
            <a:r>
              <a:rPr lang="en-US" dirty="0" smtClean="0"/>
              <a:t>Has to be the work of God, not the work of </a:t>
            </a:r>
            <a:r>
              <a:rPr lang="en-US" u="sng" dirty="0" smtClean="0"/>
              <a:t>man</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36353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
        <p:nvSpPr>
          <p:cNvPr id="4" name="Title 1"/>
          <p:cNvSpPr txBox="1">
            <a:spLocks/>
          </p:cNvSpPr>
          <p:nvPr/>
        </p:nvSpPr>
        <p:spPr>
          <a:xfrm>
            <a:off x="609600" y="1295400"/>
            <a:ext cx="7543800" cy="1012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God So Loved Series</a:t>
            </a: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
        <p:nvSpPr>
          <p:cNvPr id="7" name="Content Placeholder 2"/>
          <p:cNvSpPr txBox="1">
            <a:spLocks/>
          </p:cNvSpPr>
          <p:nvPr/>
        </p:nvSpPr>
        <p:spPr>
          <a:xfrm>
            <a:off x="457200" y="2286000"/>
            <a:ext cx="8534400" cy="4419600"/>
          </a:xfrm>
          <a:prstGeom prst="rect">
            <a:avLst/>
          </a:prstGeom>
        </p:spPr>
        <p:txBody>
          <a:bodyPr vert="horz" lIns="91440" tIns="45720" rIns="91440" bIns="45720" rtlCol="0">
            <a:normAutofit/>
          </a:bodyPr>
          <a:lstStyle/>
          <a:p>
            <a:pPr marL="342900" marR="0" lvl="1"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John 3:16 For God so loved (</a:t>
            </a:r>
            <a:r>
              <a:rPr kumimoji="0" lang="en-US" sz="2800" b="0" i="0" u="none" strike="noStrike" kern="1200" cap="all"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dearly prized)</a:t>
            </a:r>
            <a:r>
              <a:rPr kumimoji="0" lang="en-US" sz="2800" b="0" i="0" u="none" strike="noStrike" kern="1200" cap="none" spc="0" normalizeH="0" baseline="0" noProof="0" dirty="0" smtClean="0">
                <a:ln>
                  <a:noFill/>
                </a:ln>
                <a:solidFill>
                  <a:srgbClr val="FFC000"/>
                </a:solidFill>
                <a:effectLst>
                  <a:outerShdw blurRad="50800" dist="50800" dir="5400000" algn="ctr" rotWithShape="0">
                    <a:schemeClr val="bg1"/>
                  </a:outerShdw>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the world that He gave His only begotten Son, that whoever believes in (</a:t>
            </a:r>
            <a:r>
              <a:rPr kumimoji="0" lang="en-US" sz="2800" b="0" i="0" u="none" strike="noStrike" kern="1200" cap="all"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trusts in, clings to, relies on</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Him should not perish but have everlasting life.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Abraham and His Seed</a:t>
            </a:r>
            <a:endParaRPr lang="en-US" dirty="0"/>
          </a:p>
        </p:txBody>
      </p:sp>
      <p:sp>
        <p:nvSpPr>
          <p:cNvPr id="6" name="Title 1"/>
          <p:cNvSpPr txBox="1">
            <a:spLocks/>
          </p:cNvSpPr>
          <p:nvPr/>
        </p:nvSpPr>
        <p:spPr>
          <a:xfrm>
            <a:off x="609600" y="36353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
        <p:nvSpPr>
          <p:cNvPr id="4" name="Title 1"/>
          <p:cNvSpPr txBox="1">
            <a:spLocks/>
          </p:cNvSpPr>
          <p:nvPr/>
        </p:nvSpPr>
        <p:spPr>
          <a:xfrm>
            <a:off x="762000" y="3711575"/>
            <a:ext cx="7543800" cy="1012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God So Loved Series</a:t>
            </a: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Galatians </a:t>
            </a:r>
            <a:r>
              <a:rPr lang="en-US" dirty="0" smtClean="0"/>
              <a:t>3:29</a:t>
            </a: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The Call and the Promise</a:t>
            </a:r>
            <a:endParaRPr lang="en-US" dirty="0"/>
          </a:p>
        </p:txBody>
      </p:sp>
      <p:sp>
        <p:nvSpPr>
          <p:cNvPr id="3" name="Content Placeholder 2"/>
          <p:cNvSpPr>
            <a:spLocks noGrp="1"/>
          </p:cNvSpPr>
          <p:nvPr>
            <p:ph idx="1"/>
          </p:nvPr>
        </p:nvSpPr>
        <p:spPr/>
        <p:txBody>
          <a:bodyPr>
            <a:normAutofit/>
          </a:bodyPr>
          <a:lstStyle/>
          <a:p>
            <a:r>
              <a:rPr lang="en-US" dirty="0" smtClean="0"/>
              <a:t>Genesis 12</a:t>
            </a:r>
          </a:p>
          <a:p>
            <a:pPr lvl="1"/>
            <a:r>
              <a:rPr lang="en-US" u="sng" dirty="0" smtClean="0"/>
              <a:t>Leave</a:t>
            </a:r>
            <a:r>
              <a:rPr lang="en-US" dirty="0" smtClean="0"/>
              <a:t> – country and relatives</a:t>
            </a:r>
          </a:p>
          <a:p>
            <a:pPr lvl="1"/>
            <a:r>
              <a:rPr lang="en-US" u="sng" dirty="0" smtClean="0"/>
              <a:t>Go</a:t>
            </a:r>
            <a:r>
              <a:rPr lang="en-US" dirty="0" smtClean="0"/>
              <a:t> – to the land I will show you</a:t>
            </a:r>
          </a:p>
          <a:p>
            <a:pPr lvl="1"/>
            <a:r>
              <a:rPr lang="en-US" dirty="0" smtClean="0"/>
              <a:t>God is beginning a work of </a:t>
            </a:r>
            <a:r>
              <a:rPr lang="en-US" u="sng" dirty="0" smtClean="0"/>
              <a:t>separating</a:t>
            </a:r>
            <a:r>
              <a:rPr lang="en-US" dirty="0" smtClean="0"/>
              <a:t> a people through whom he will bring his promised Son/Savior/Deliverer</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Genesis 18:19 I have singled him out so that he will direct his sons and their families to keep the way of the LORD by doing what is right and just. Then I will do for Abraham all that I have promised.”</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Seven-fold Promise</a:t>
            </a:r>
          </a:p>
          <a:p>
            <a:pPr lvl="1"/>
            <a:r>
              <a:rPr lang="en-US" dirty="0" smtClean="0"/>
              <a:t>Make you a great </a:t>
            </a:r>
            <a:r>
              <a:rPr lang="en-US" u="sng" dirty="0" smtClean="0"/>
              <a:t>nation</a:t>
            </a:r>
          </a:p>
          <a:p>
            <a:pPr lvl="1"/>
            <a:r>
              <a:rPr lang="en-US" u="sng" dirty="0" smtClean="0"/>
              <a:t>Bless</a:t>
            </a:r>
            <a:r>
              <a:rPr lang="en-US" dirty="0" smtClean="0"/>
              <a:t> you</a:t>
            </a:r>
          </a:p>
          <a:p>
            <a:pPr lvl="1"/>
            <a:r>
              <a:rPr lang="en-US" dirty="0" smtClean="0"/>
              <a:t>Make your </a:t>
            </a:r>
            <a:r>
              <a:rPr lang="en-US" u="sng" dirty="0" smtClean="0"/>
              <a:t>name</a:t>
            </a:r>
            <a:r>
              <a:rPr lang="en-US" dirty="0" smtClean="0"/>
              <a:t> great (famous)</a:t>
            </a:r>
          </a:p>
          <a:p>
            <a:pPr lvl="1"/>
            <a:r>
              <a:rPr lang="en-US" dirty="0" smtClean="0"/>
              <a:t>You will be a blessing to </a:t>
            </a:r>
            <a:r>
              <a:rPr lang="en-US" u="sng" dirty="0" smtClean="0"/>
              <a:t>others</a:t>
            </a:r>
          </a:p>
          <a:p>
            <a:pPr lvl="1"/>
            <a:r>
              <a:rPr lang="en-US" u="sng" dirty="0" smtClean="0"/>
              <a:t>Bless</a:t>
            </a:r>
            <a:r>
              <a:rPr lang="en-US" dirty="0" smtClean="0"/>
              <a:t> those who bless you</a:t>
            </a:r>
          </a:p>
          <a:p>
            <a:pPr lvl="1"/>
            <a:r>
              <a:rPr lang="en-US" u="sng" dirty="0" smtClean="0"/>
              <a:t>Curse</a:t>
            </a:r>
            <a:r>
              <a:rPr lang="en-US" dirty="0" smtClean="0"/>
              <a:t> those who curse you</a:t>
            </a:r>
          </a:p>
          <a:p>
            <a:pPr lvl="1"/>
            <a:r>
              <a:rPr lang="en-US" dirty="0" smtClean="0"/>
              <a:t>All </a:t>
            </a:r>
            <a:r>
              <a:rPr lang="en-US" u="sng" dirty="0" smtClean="0"/>
              <a:t>families</a:t>
            </a:r>
            <a:r>
              <a:rPr lang="en-US" dirty="0" smtClean="0"/>
              <a:t> on earth blessed through you</a:t>
            </a:r>
          </a:p>
          <a:p>
            <a:r>
              <a:rPr lang="en-US" dirty="0" smtClean="0"/>
              <a:t>Abraham did as the Lord </a:t>
            </a:r>
            <a:r>
              <a:rPr lang="en-US" u="sng" dirty="0" smtClean="0"/>
              <a:t>instructed</a:t>
            </a:r>
          </a:p>
          <a:p>
            <a:r>
              <a:rPr lang="en-US" dirty="0" smtClean="0"/>
              <a:t>Abraham is called God’s </a:t>
            </a:r>
            <a:r>
              <a:rPr lang="en-US" u="sng" dirty="0" smtClean="0"/>
              <a:t>friend</a:t>
            </a:r>
            <a:endParaRPr lang="en-US" u="sng"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2 Chronicles 20:7 O our God, did you not drive out those who lived in this land when your people Israel arrived? And did you not give this land forever to the descendants of your </a:t>
            </a:r>
            <a:r>
              <a:rPr lang="en-US" dirty="0" smtClean="0"/>
              <a:t>FRIEND </a:t>
            </a:r>
            <a:r>
              <a:rPr lang="en-US" dirty="0" smtClean="0"/>
              <a:t>Abraham?</a:t>
            </a:r>
          </a:p>
          <a:p>
            <a:r>
              <a:rPr lang="en-US" dirty="0" smtClean="0"/>
              <a:t>Isaiah 41:8 But as for you, Israel my servant, Jacob my chosen one, descended from Abraham my </a:t>
            </a:r>
            <a:r>
              <a:rPr lang="en-US" dirty="0" smtClean="0"/>
              <a:t>FRIEND,</a:t>
            </a:r>
            <a:endParaRPr lang="en-US" dirty="0" smtClean="0"/>
          </a:p>
          <a:p>
            <a:r>
              <a:rPr lang="en-US" dirty="0" smtClean="0"/>
              <a:t>James 2:23 And so it happened just as the Scriptures say: “Abraham believed God, and God counted him as righteous because of his faith.” He was even called the </a:t>
            </a:r>
            <a:r>
              <a:rPr lang="en-US" dirty="0" smtClean="0"/>
              <a:t>FRIEND of </a:t>
            </a:r>
            <a:r>
              <a:rPr lang="en-US" dirty="0" smtClean="0"/>
              <a:t>God.</a:t>
            </a:r>
            <a:endParaRPr lang="en-US" baseline="30000" dirty="0" smtClean="0"/>
          </a:p>
          <a:p>
            <a:r>
              <a:rPr lang="en-US" dirty="0" smtClean="0"/>
              <a:t>But Abraham is not a man without </a:t>
            </a:r>
            <a:r>
              <a:rPr lang="en-US" u="sng" dirty="0" smtClean="0"/>
              <a:t>issues</a:t>
            </a:r>
            <a:endParaRPr lang="en-US" u="sng"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The Covenants</a:t>
            </a:r>
            <a:endParaRPr lang="en-US" dirty="0"/>
          </a:p>
        </p:txBody>
      </p:sp>
      <p:sp>
        <p:nvSpPr>
          <p:cNvPr id="3" name="Content Placeholder 2"/>
          <p:cNvSpPr>
            <a:spLocks noGrp="1"/>
          </p:cNvSpPr>
          <p:nvPr>
            <p:ph idx="1"/>
          </p:nvPr>
        </p:nvSpPr>
        <p:spPr/>
        <p:txBody>
          <a:bodyPr>
            <a:normAutofit/>
          </a:bodyPr>
          <a:lstStyle/>
          <a:p>
            <a:r>
              <a:rPr lang="en-US" dirty="0" smtClean="0"/>
              <a:t>Genesis 15 – Covenant for </a:t>
            </a:r>
            <a:r>
              <a:rPr lang="en-US" u="sng" dirty="0" smtClean="0"/>
              <a:t>Land</a:t>
            </a:r>
          </a:p>
          <a:p>
            <a:pPr lvl="1"/>
            <a:r>
              <a:rPr lang="en-US" dirty="0" smtClean="0"/>
              <a:t>I have no son – so my </a:t>
            </a:r>
            <a:r>
              <a:rPr lang="en-US" u="sng" dirty="0" smtClean="0"/>
              <a:t>servant</a:t>
            </a:r>
            <a:r>
              <a:rPr lang="en-US" dirty="0" smtClean="0"/>
              <a:t> will be my heir</a:t>
            </a:r>
          </a:p>
          <a:p>
            <a:pPr lvl="1"/>
            <a:r>
              <a:rPr lang="en-US" dirty="0" smtClean="0"/>
              <a:t>You will have a </a:t>
            </a:r>
            <a:r>
              <a:rPr lang="en-US" u="sng" dirty="0" smtClean="0"/>
              <a:t>son</a:t>
            </a:r>
            <a:r>
              <a:rPr lang="en-US" dirty="0" smtClean="0"/>
              <a:t> of your own</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11774</TotalTime>
  <Words>630</Words>
  <Application>Microsoft Office PowerPoint</Application>
  <PresentationFormat>On-screen Show (4:3)</PresentationFormat>
  <Paragraphs>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Abraham and His Seed</vt:lpstr>
      <vt:lpstr>Slide 4</vt:lpstr>
      <vt:lpstr>I.  The Call and the Promise</vt:lpstr>
      <vt:lpstr>Slide 6</vt:lpstr>
      <vt:lpstr>Slide 7</vt:lpstr>
      <vt:lpstr>Slide 8</vt:lpstr>
      <vt:lpstr>II.  The Covenants</vt:lpstr>
      <vt:lpstr>Slide 10</vt:lpstr>
      <vt:lpstr>Slide 11</vt:lpstr>
      <vt:lpstr>Slide 12</vt:lpstr>
      <vt:lpstr>Slide 13</vt:lpstr>
      <vt:lpstr>Slide 14</vt:lpstr>
      <vt:lpstr>III. Covenant Confirmed through Isaac – Genesis 17-18</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241</cp:revision>
  <dcterms:created xsi:type="dcterms:W3CDTF">2010-04-18T00:31:04Z</dcterms:created>
  <dcterms:modified xsi:type="dcterms:W3CDTF">2012-02-26T13:57:50Z</dcterms:modified>
</cp:coreProperties>
</file>