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Default Extension="sldx" ContentType="application/vnd.openxmlformats-officedocument.presentationml.slide"/>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29"/>
  </p:handoutMasterIdLst>
  <p:sldIdLst>
    <p:sldId id="291" r:id="rId2"/>
    <p:sldId id="335" r:id="rId3"/>
    <p:sldId id="303" r:id="rId4"/>
    <p:sldId id="307" r:id="rId5"/>
    <p:sldId id="257" r:id="rId6"/>
    <p:sldId id="321" r:id="rId7"/>
    <p:sldId id="308" r:id="rId8"/>
    <p:sldId id="309" r:id="rId9"/>
    <p:sldId id="310" r:id="rId10"/>
    <p:sldId id="312" r:id="rId11"/>
    <p:sldId id="330" r:id="rId12"/>
    <p:sldId id="323" r:id="rId13"/>
    <p:sldId id="305" r:id="rId14"/>
    <p:sldId id="313" r:id="rId15"/>
    <p:sldId id="317" r:id="rId16"/>
    <p:sldId id="306" r:id="rId17"/>
    <p:sldId id="331" r:id="rId18"/>
    <p:sldId id="332" r:id="rId19"/>
    <p:sldId id="333" r:id="rId20"/>
    <p:sldId id="334" r:id="rId21"/>
    <p:sldId id="318" r:id="rId22"/>
    <p:sldId id="320" r:id="rId23"/>
    <p:sldId id="319" r:id="rId24"/>
    <p:sldId id="314" r:id="rId25"/>
    <p:sldId id="336" r:id="rId26"/>
    <p:sldId id="316" r:id="rId27"/>
    <p:sldId id="315"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40E40"/>
    <a:srgbClr val="800000"/>
    <a:srgbClr val="003300"/>
    <a:srgbClr val="4DBF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42" autoAdjust="0"/>
    <p:restoredTop sz="94576" autoAdjust="0"/>
  </p:normalViewPr>
  <p:slideViewPr>
    <p:cSldViewPr>
      <p:cViewPr varScale="1">
        <p:scale>
          <a:sx n="73" d="100"/>
          <a:sy n="73" d="100"/>
        </p:scale>
        <p:origin x="-1080" y="-102"/>
      </p:cViewPr>
      <p:guideLst>
        <p:guide orient="horz" pos="2160"/>
        <p:guide pos="2880"/>
      </p:guideLst>
    </p:cSldViewPr>
  </p:slideViewPr>
  <p:outlineViewPr>
    <p:cViewPr>
      <p:scale>
        <a:sx n="33" d="100"/>
        <a:sy n="33" d="100"/>
      </p:scale>
      <p:origin x="48" y="8340"/>
    </p:cViewPr>
  </p:outlineViewPr>
  <p:notesTextViewPr>
    <p:cViewPr>
      <p:scale>
        <a:sx n="100" d="100"/>
        <a:sy n="100" d="100"/>
      </p:scale>
      <p:origin x="0" y="0"/>
    </p:cViewPr>
  </p:notesTextViewPr>
  <p:notesViewPr>
    <p:cSldViewPr>
      <p:cViewPr varScale="1">
        <p:scale>
          <a:sx n="59" d="100"/>
          <a:sy n="59" d="100"/>
        </p:scale>
        <p:origin x="-2508" y="-78"/>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1D603B4-DE03-4A40-8112-39CC582733D4}" type="datetimeFigureOut">
              <a:rPr lang="en-US" smtClean="0"/>
              <a:pPr/>
              <a:t>2/18/2012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E031148-8711-49FF-B2AA-2BBEB74EBA7D}"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gi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gradFill>
            <a:gsLst>
              <a:gs pos="70000">
                <a:srgbClr val="800000"/>
              </a:gs>
              <a:gs pos="45000">
                <a:srgbClr val="002060"/>
              </a:gs>
              <a:gs pos="100000">
                <a:schemeClr val="bg2">
                  <a:shade val="30000"/>
                  <a:satMod val="200000"/>
                </a:schemeClr>
              </a:gs>
              <a:gs pos="100000">
                <a:schemeClr val="bg2">
                  <a:shade val="30000"/>
                  <a:satMod val="200000"/>
                </a:schemeClr>
              </a:gs>
              <a:gs pos="100000">
                <a:schemeClr val="bg2">
                  <a:shade val="30000"/>
                  <a:satMod val="200000"/>
                </a:schemeClr>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307597B-3C05-45A0-9308-CDB7789B764A}" type="datetimeFigureOut">
              <a:rPr lang="en-US" smtClean="0"/>
              <a:pPr/>
              <a:t>2/18/2012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64BAF0-AFD1-4555-BB48-693BB65D5E20}" type="slidenum">
              <a:rPr lang="en-US" smtClean="0"/>
              <a:pPr/>
              <a:t>‹#›</a:t>
            </a:fld>
            <a:endParaRPr lang="en-US"/>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07597B-3C05-45A0-9308-CDB7789B764A}" type="datetimeFigureOut">
              <a:rPr lang="en-US" smtClean="0"/>
              <a:pPr/>
              <a:t>2/18/2012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64BAF0-AFD1-4555-BB48-693BB65D5E20}" type="slidenum">
              <a:rPr lang="en-US" smtClean="0"/>
              <a:pPr/>
              <a:t>‹#›</a:t>
            </a:fld>
            <a:endParaRPr lang="en-US"/>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07597B-3C05-45A0-9308-CDB7789B764A}" type="datetimeFigureOut">
              <a:rPr lang="en-US" smtClean="0"/>
              <a:pPr/>
              <a:t>2/18/2012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64BAF0-AFD1-4555-BB48-693BB65D5E20}" type="slidenum">
              <a:rPr lang="en-US" smtClean="0"/>
              <a:pPr/>
              <a:t>‹#›</a:t>
            </a:fld>
            <a:endParaRPr lang="en-US"/>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gradFill flip="none" rotWithShape="1">
            <a:gsLst>
              <a:gs pos="63000">
                <a:srgbClr val="140E40">
                  <a:alpha val="0"/>
                </a:srgbClr>
              </a:gs>
              <a:gs pos="50000">
                <a:srgbClr val="002060"/>
              </a:gs>
              <a:gs pos="100000">
                <a:srgbClr val="800000">
                  <a:shade val="100000"/>
                  <a:satMod val="115000"/>
                </a:srgb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buFontTx/>
              <a:buBlip>
                <a:blip r:embed="rId2"/>
              </a:buBlip>
              <a:defRPr/>
            </a:lvl1pPr>
            <a:lvl2pPr>
              <a:buFontTx/>
              <a:buBlip>
                <a:blip r:embed="rId3"/>
              </a:buBlip>
              <a:defRPr/>
            </a:lvl2pPr>
            <a:lvl3pPr>
              <a:buFont typeface="Wingdings" pitchFamily="2" charset="2"/>
              <a:buChar char="§"/>
              <a:defRPr/>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5307597B-3C05-45A0-9308-CDB7789B764A}" type="datetimeFigureOut">
              <a:rPr lang="en-US" smtClean="0"/>
              <a:pPr/>
              <a:t>2/18/2012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64BAF0-AFD1-4555-BB48-693BB65D5E20}" type="slidenum">
              <a:rPr lang="en-US" smtClean="0"/>
              <a:pPr/>
              <a:t>‹#›</a:t>
            </a:fld>
            <a:endParaRPr lang="en-US"/>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307597B-3C05-45A0-9308-CDB7789B764A}" type="datetimeFigureOut">
              <a:rPr lang="en-US" smtClean="0"/>
              <a:pPr/>
              <a:t>2/18/2012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64BAF0-AFD1-4555-BB48-693BB65D5E20}" type="slidenum">
              <a:rPr lang="en-US" smtClean="0"/>
              <a:pPr/>
              <a:t>‹#›</a:t>
            </a:fld>
            <a:endParaRPr lang="en-US"/>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307597B-3C05-45A0-9308-CDB7789B764A}" type="datetimeFigureOut">
              <a:rPr lang="en-US" smtClean="0"/>
              <a:pPr/>
              <a:t>2/18/2012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64BAF0-AFD1-4555-BB48-693BB65D5E20}" type="slidenum">
              <a:rPr lang="en-US" smtClean="0"/>
              <a:pPr/>
              <a:t>‹#›</a:t>
            </a:fld>
            <a:endParaRPr lang="en-US"/>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307597B-3C05-45A0-9308-CDB7789B764A}" type="datetimeFigureOut">
              <a:rPr lang="en-US" smtClean="0"/>
              <a:pPr/>
              <a:t>2/18/2012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C64BAF0-AFD1-4555-BB48-693BB65D5E20}" type="slidenum">
              <a:rPr lang="en-US" smtClean="0"/>
              <a:pPr/>
              <a:t>‹#›</a:t>
            </a:fld>
            <a:endParaRPr lang="en-US"/>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307597B-3C05-45A0-9308-CDB7789B764A}" type="datetimeFigureOut">
              <a:rPr lang="en-US" smtClean="0"/>
              <a:pPr/>
              <a:t>2/18/2012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C64BAF0-AFD1-4555-BB48-693BB65D5E20}" type="slidenum">
              <a:rPr lang="en-US" smtClean="0"/>
              <a:pPr/>
              <a:t>‹#›</a:t>
            </a:fld>
            <a:endParaRPr lang="en-US"/>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07597B-3C05-45A0-9308-CDB7789B764A}" type="datetimeFigureOut">
              <a:rPr lang="en-US" smtClean="0"/>
              <a:pPr/>
              <a:t>2/18/2012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C64BAF0-AFD1-4555-BB48-693BB65D5E20}" type="slidenum">
              <a:rPr lang="en-US" smtClean="0"/>
              <a:pPr/>
              <a:t>‹#›</a:t>
            </a:fld>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07597B-3C05-45A0-9308-CDB7789B764A}" type="datetimeFigureOut">
              <a:rPr lang="en-US" smtClean="0"/>
              <a:pPr/>
              <a:t>2/18/2012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64BAF0-AFD1-4555-BB48-693BB65D5E20}" type="slidenum">
              <a:rPr lang="en-US" smtClean="0"/>
              <a:pPr/>
              <a:t>‹#›</a:t>
            </a:fld>
            <a:endParaRPr lang="en-US"/>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07597B-3C05-45A0-9308-CDB7789B764A}" type="datetimeFigureOut">
              <a:rPr lang="en-US" smtClean="0"/>
              <a:pPr/>
              <a:t>2/18/2012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64BAF0-AFD1-4555-BB48-693BB65D5E20}" type="slidenum">
              <a:rPr lang="en-US" smtClean="0"/>
              <a:pPr/>
              <a:t>‹#›</a:t>
            </a:fld>
            <a:endParaRPr lang="en-US"/>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gi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gi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gi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70000">
              <a:srgbClr val="800000"/>
            </a:gs>
            <a:gs pos="0">
              <a:srgbClr val="003300"/>
            </a:gs>
            <a:gs pos="100000">
              <a:schemeClr val="bg2">
                <a:shade val="30000"/>
                <a:satMod val="200000"/>
              </a:schemeClr>
            </a:gs>
            <a:gs pos="100000">
              <a:schemeClr val="bg2">
                <a:shade val="30000"/>
                <a:satMod val="200000"/>
              </a:schemeClr>
            </a:gs>
            <a:gs pos="100000">
              <a:schemeClr val="bg2">
                <a:shade val="30000"/>
                <a:satMod val="200000"/>
              </a:schemeClr>
            </a:gs>
          </a:gsLst>
          <a:lin ang="27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7597B-3C05-45A0-9308-CDB7789B764A}" type="datetimeFigureOut">
              <a:rPr lang="en-US" smtClean="0"/>
              <a:pPr/>
              <a:t>2/18/2012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64BAF0-AFD1-4555-BB48-693BB65D5E20}"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up)">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up)">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up)">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up)">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2">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3">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4">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5">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Lst>
      </p:bldP>
    </p:bldLst>
  </p:timing>
  <p:txStyles>
    <p:titleStyle>
      <a:lvl1pPr algn="ctr" defTabSz="914400" rtl="0" eaLnBrk="1" latinLnBrk="0" hangingPunct="1">
        <a:spcBef>
          <a:spcPct val="0"/>
        </a:spcBef>
        <a:buNone/>
        <a:defRPr sz="4400" kern="1200">
          <a:solidFill>
            <a:schemeClr val="tx1"/>
          </a:solidFill>
          <a:effectLst>
            <a:outerShdw blurRad="50800" dist="50800" dir="5400000" algn="ctr" rotWithShape="0">
              <a:schemeClr val="bg1"/>
            </a:outerShdw>
          </a:effectLst>
          <a:latin typeface="+mj-lt"/>
          <a:ea typeface="+mj-ea"/>
          <a:cs typeface="+mj-cs"/>
        </a:defRPr>
      </a:lvl1pPr>
    </p:titleStyle>
    <p:bodyStyle>
      <a:lvl1pPr marL="342900" indent="-342900" algn="l" defTabSz="914400" rtl="0" eaLnBrk="1" latinLnBrk="0" hangingPunct="1">
        <a:spcBef>
          <a:spcPct val="20000"/>
        </a:spcBef>
        <a:buFontTx/>
        <a:buBlip>
          <a:blip r:embed="rId13"/>
        </a:buBlip>
        <a:defRPr sz="2800" kern="1200">
          <a:solidFill>
            <a:schemeClr val="tx1"/>
          </a:solidFill>
          <a:effectLst>
            <a:outerShdw blurRad="50800" dist="50800" dir="5400000" algn="ctr" rotWithShape="0">
              <a:schemeClr val="bg1"/>
            </a:outerShdw>
          </a:effectLst>
          <a:latin typeface="+mn-lt"/>
          <a:ea typeface="+mn-ea"/>
          <a:cs typeface="+mn-cs"/>
        </a:defRPr>
      </a:lvl1pPr>
      <a:lvl2pPr marL="742950" indent="-285750" algn="l" defTabSz="914400" rtl="0" eaLnBrk="1" latinLnBrk="0" hangingPunct="1">
        <a:spcBef>
          <a:spcPct val="20000"/>
        </a:spcBef>
        <a:buFontTx/>
        <a:buBlip>
          <a:blip r:embed="rId14"/>
        </a:buBlip>
        <a:defRPr sz="2800" kern="1200">
          <a:solidFill>
            <a:schemeClr val="tx1"/>
          </a:solidFill>
          <a:effectLst>
            <a:outerShdw blurRad="50800" dist="50800" dir="5400000" algn="ctr" rotWithShape="0">
              <a:schemeClr val="bg1"/>
            </a:outerShdw>
          </a:effectLst>
          <a:latin typeface="+mn-lt"/>
          <a:ea typeface="+mn-ea"/>
          <a:cs typeface="+mn-cs"/>
        </a:defRPr>
      </a:lvl2pPr>
      <a:lvl3pPr marL="1143000" indent="-228600" algn="l" defTabSz="914400" rtl="0" eaLnBrk="1" latinLnBrk="0" hangingPunct="1">
        <a:spcBef>
          <a:spcPct val="20000"/>
        </a:spcBef>
        <a:buFont typeface="Arial" pitchFamily="34" charset="0"/>
        <a:buChar char="•"/>
        <a:defRPr sz="2800" kern="1200">
          <a:solidFill>
            <a:schemeClr val="tx1"/>
          </a:solidFill>
          <a:effectLst>
            <a:outerShdw blurRad="50800" dist="50800" dir="5400000" algn="ctr" rotWithShape="0">
              <a:schemeClr val="bg1"/>
            </a:outerShdw>
          </a:effectLst>
          <a:latin typeface="+mn-lt"/>
          <a:ea typeface="+mn-ea"/>
          <a:cs typeface="+mn-cs"/>
        </a:defRPr>
      </a:lvl3pPr>
      <a:lvl4pPr marL="1600200" indent="-228600" algn="l" defTabSz="914400" rtl="0" eaLnBrk="1" latinLnBrk="0" hangingPunct="1">
        <a:spcBef>
          <a:spcPct val="20000"/>
        </a:spcBef>
        <a:buFont typeface="Courier New" pitchFamily="49" charset="0"/>
        <a:buChar char="o"/>
        <a:defRPr sz="2800" kern="1200">
          <a:solidFill>
            <a:schemeClr val="tx1"/>
          </a:solidFill>
          <a:effectLst>
            <a:outerShdw blurRad="50800" dist="50800" dir="5400000" algn="ctr" rotWithShape="0">
              <a:schemeClr val="bg1"/>
            </a:outerShdw>
          </a:effectLst>
          <a:latin typeface="+mn-lt"/>
          <a:ea typeface="+mn-ea"/>
          <a:cs typeface="+mn-cs"/>
        </a:defRPr>
      </a:lvl4pPr>
      <a:lvl5pPr marL="2057400" indent="-228600" algn="l" defTabSz="914400" rtl="0" eaLnBrk="1" latinLnBrk="0" hangingPunct="1">
        <a:spcBef>
          <a:spcPct val="20000"/>
        </a:spcBef>
        <a:buFontTx/>
        <a:buBlip>
          <a:blip r:embed="rId15"/>
        </a:buBlip>
        <a:defRPr sz="2800" kern="1200">
          <a:solidFill>
            <a:schemeClr val="tx1"/>
          </a:solidFill>
          <a:effectLst>
            <a:outerShdw blurRad="50800" dist="50800" dir="5400000" algn="ctr" rotWithShape="0">
              <a:schemeClr val="bg1"/>
            </a:outerShdw>
          </a:effectLst>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package" Target="../embeddings/Microsoft_Office_PowerPoint_2007_Template1.sldx"/><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534400" cy="6172200"/>
          </a:xfrm>
        </p:spPr>
        <p:txBody>
          <a:bodyPr/>
          <a:lstStyle/>
          <a:p>
            <a:endParaRPr lang="en-US" dirty="0"/>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a:stretch>
            <a:fillRect/>
          </a:stretch>
        </p:blipFill>
        <p:spPr bwMode="auto">
          <a:xfrm>
            <a:off x="4543425" y="0"/>
            <a:ext cx="4600575" cy="6858000"/>
          </a:xfrm>
          <a:prstGeom prst="rect">
            <a:avLst/>
          </a:prstGeom>
          <a:noFill/>
          <a:ln w="9525">
            <a:noFill/>
            <a:miter lim="800000"/>
            <a:headEnd/>
            <a:tailEnd/>
          </a:ln>
        </p:spPr>
      </p:pic>
      <p:sp>
        <p:nvSpPr>
          <p:cNvPr id="5" name="Content Placeholder 2"/>
          <p:cNvSpPr txBox="1">
            <a:spLocks/>
          </p:cNvSpPr>
          <p:nvPr/>
        </p:nvSpPr>
        <p:spPr>
          <a:xfrm>
            <a:off x="-152400" y="381000"/>
            <a:ext cx="4419600" cy="6172200"/>
          </a:xfrm>
          <a:prstGeom prst="rect">
            <a:avLst/>
          </a:prstGeom>
        </p:spPr>
        <p:txBody>
          <a:bodyPr vert="horz" lIns="91440" tIns="45720" rIns="91440" bIns="45720" rtlCol="0">
            <a:normAutofit/>
          </a:bodyPr>
          <a:lstStyle/>
          <a:p>
            <a:pPr marL="742950" marR="0" lvl="1" indent="-285750" algn="l" defTabSz="914400" rtl="0" eaLnBrk="1" fontAlgn="auto" latinLnBrk="0" hangingPunct="1">
              <a:lnSpc>
                <a:spcPct val="100000"/>
              </a:lnSpc>
              <a:spcBef>
                <a:spcPct val="20000"/>
              </a:spcBef>
              <a:spcAft>
                <a:spcPts val="0"/>
              </a:spcAft>
              <a:buClrTx/>
              <a:buSzTx/>
              <a:buFontTx/>
              <a:buBlip>
                <a:blip r:embed="rId3"/>
              </a:buBlip>
              <a:tabLst/>
              <a:defRPr/>
            </a:pPr>
            <a:r>
              <a:rPr kumimoji="0" lang="en-US" sz="2800" b="0" i="0" u="sng" strike="noStrike" kern="1200" cap="none" spc="0" normalizeH="0" baseline="0" noProof="0" dirty="0" smtClean="0">
                <a:ln>
                  <a:noFill/>
                </a:ln>
                <a:solidFill>
                  <a:schemeClr val="tx1"/>
                </a:solidFill>
                <a:effectLst>
                  <a:outerShdw blurRad="50800" dist="50800" dir="5400000" algn="ctr" rotWithShape="0">
                    <a:schemeClr val="bg1"/>
                  </a:outerShdw>
                </a:effectLst>
                <a:uLnTx/>
                <a:uFillTx/>
                <a:latin typeface="+mn-lt"/>
                <a:ea typeface="+mn-ea"/>
                <a:cs typeface="+mn-cs"/>
              </a:rPr>
              <a:t>Trusting</a:t>
            </a:r>
            <a:r>
              <a:rPr kumimoji="0" lang="en-US" sz="2800" b="0" i="0" u="none" strike="noStrike" kern="1200" cap="none" spc="0" normalizeH="0" baseline="0" noProof="0" dirty="0" smtClean="0">
                <a:ln>
                  <a:noFill/>
                </a:ln>
                <a:solidFill>
                  <a:schemeClr val="tx1"/>
                </a:solidFill>
                <a:effectLst>
                  <a:outerShdw blurRad="50800" dist="50800" dir="5400000" algn="ctr" rotWithShape="0">
                    <a:schemeClr val="bg1"/>
                  </a:outerShdw>
                </a:effectLst>
                <a:uLnTx/>
                <a:uFillTx/>
                <a:latin typeface="+mn-lt"/>
                <a:ea typeface="+mn-ea"/>
                <a:cs typeface="+mn-cs"/>
              </a:rPr>
              <a:t> - Noah did everything exactly as God commanded</a:t>
            </a:r>
          </a:p>
          <a:p>
            <a:pPr marL="742950" marR="0" lvl="1" indent="-285750" algn="l" defTabSz="914400" rtl="0" eaLnBrk="1" fontAlgn="auto" latinLnBrk="0" hangingPunct="1">
              <a:lnSpc>
                <a:spcPct val="100000"/>
              </a:lnSpc>
              <a:spcBef>
                <a:spcPct val="20000"/>
              </a:spcBef>
              <a:spcAft>
                <a:spcPts val="0"/>
              </a:spcAft>
              <a:buClrTx/>
              <a:buSzTx/>
              <a:buFontTx/>
              <a:buBlip>
                <a:blip r:embed="rId3"/>
              </a:buBlip>
              <a:tabLst/>
              <a:defRPr/>
            </a:pPr>
            <a:endParaRPr kumimoji="0" lang="en-US" sz="2800" b="0" i="0" u="none" strike="noStrike" kern="1200" cap="none" spc="0" normalizeH="0" baseline="0" noProof="0" dirty="0" smtClean="0">
              <a:ln>
                <a:noFill/>
              </a:ln>
              <a:solidFill>
                <a:schemeClr val="tx1"/>
              </a:solidFill>
              <a:effectLst>
                <a:outerShdw blurRad="50800" dist="50800" dir="5400000" algn="ctr" rotWithShape="0">
                  <a:schemeClr val="bg1"/>
                </a:outerShdw>
              </a:effectLst>
              <a:uLnTx/>
              <a:uFillTx/>
              <a:latin typeface="+mn-lt"/>
              <a:ea typeface="+mn-ea"/>
              <a:cs typeface="+mn-cs"/>
            </a:endParaRPr>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a:stretch>
            <a:fillRect/>
          </a:stretch>
        </p:blipFill>
        <p:spPr bwMode="auto">
          <a:xfrm>
            <a:off x="4543425" y="0"/>
            <a:ext cx="4600575" cy="6858000"/>
          </a:xfrm>
          <a:prstGeom prst="rect">
            <a:avLst/>
          </a:prstGeom>
          <a:noFill/>
          <a:ln w="9525">
            <a:noFill/>
            <a:miter lim="800000"/>
            <a:headEnd/>
            <a:tailEnd/>
          </a:ln>
        </p:spPr>
      </p:pic>
      <p:sp>
        <p:nvSpPr>
          <p:cNvPr id="5" name="Content Placeholder 2"/>
          <p:cNvSpPr txBox="1">
            <a:spLocks/>
          </p:cNvSpPr>
          <p:nvPr/>
        </p:nvSpPr>
        <p:spPr>
          <a:xfrm>
            <a:off x="-381000" y="152400"/>
            <a:ext cx="4800600" cy="6172200"/>
          </a:xfrm>
          <a:prstGeom prst="rect">
            <a:avLst/>
          </a:prstGeom>
        </p:spPr>
        <p:txBody>
          <a:bodyPr vert="horz" lIns="91440" tIns="45720" rIns="91440" bIns="45720" rtlCol="0">
            <a:normAutofit/>
          </a:bodyPr>
          <a:lstStyle/>
          <a:p>
            <a:pPr marL="742950" marR="0" lvl="1" indent="-285750" algn="l" defTabSz="914400" rtl="0" eaLnBrk="1" fontAlgn="auto" latinLnBrk="0" hangingPunct="1">
              <a:lnSpc>
                <a:spcPct val="100000"/>
              </a:lnSpc>
              <a:spcBef>
                <a:spcPct val="20000"/>
              </a:spcBef>
              <a:spcAft>
                <a:spcPts val="0"/>
              </a:spcAft>
              <a:buClrTx/>
              <a:buSzTx/>
              <a:buFontTx/>
              <a:buBlip>
                <a:blip r:embed="rId3"/>
              </a:buBlip>
              <a:tabLst/>
              <a:defRPr/>
            </a:pPr>
            <a:r>
              <a:rPr kumimoji="0" lang="en-US" sz="2800" b="0" i="0" u="none" strike="noStrike" kern="1200" cap="none" spc="0" normalizeH="0" baseline="0" noProof="0" dirty="0" smtClean="0">
                <a:ln>
                  <a:noFill/>
                </a:ln>
                <a:solidFill>
                  <a:schemeClr val="tx1"/>
                </a:solidFill>
                <a:effectLst>
                  <a:outerShdw blurRad="50800" dist="50800" dir="5400000" algn="ctr" rotWithShape="0">
                    <a:schemeClr val="bg1"/>
                  </a:outerShdw>
                </a:effectLst>
                <a:uLnTx/>
                <a:uFillTx/>
                <a:latin typeface="+mn-lt"/>
                <a:ea typeface="+mn-ea"/>
                <a:cs typeface="+mn-cs"/>
              </a:rPr>
              <a:t>Hebrews 11:7</a:t>
            </a:r>
            <a:r>
              <a:rPr kumimoji="0" lang="en-US" sz="2800" b="1" i="0" u="none" strike="noStrike" kern="1200" cap="none" spc="0" normalizeH="0" baseline="0" noProof="0" dirty="0" smtClean="0">
                <a:ln>
                  <a:noFill/>
                </a:ln>
                <a:solidFill>
                  <a:schemeClr val="tx1"/>
                </a:solidFill>
                <a:effectLst>
                  <a:outerShdw blurRad="50800" dist="50800" dir="5400000" algn="ctr" rotWithShape="0">
                    <a:schemeClr val="bg1"/>
                  </a:outerShdw>
                </a:effectLst>
                <a:uLnTx/>
                <a:uFillTx/>
                <a:latin typeface="+mn-lt"/>
                <a:ea typeface="+mn-ea"/>
                <a:cs typeface="+mn-cs"/>
              </a:rPr>
              <a:t> </a:t>
            </a:r>
            <a:r>
              <a:rPr kumimoji="0" lang="en-US" sz="2800" b="0" i="0" u="none" strike="noStrike" kern="1200" cap="none" spc="0" normalizeH="0" baseline="0" noProof="0" dirty="0" smtClean="0">
                <a:ln>
                  <a:noFill/>
                </a:ln>
                <a:solidFill>
                  <a:schemeClr val="tx1"/>
                </a:solidFill>
                <a:effectLst>
                  <a:outerShdw blurRad="50800" dist="50800" dir="5400000" algn="ctr" rotWithShape="0">
                    <a:schemeClr val="bg1"/>
                  </a:outerShdw>
                </a:effectLst>
                <a:uLnTx/>
                <a:uFillTx/>
                <a:latin typeface="+mn-lt"/>
                <a:ea typeface="+mn-ea"/>
                <a:cs typeface="+mn-cs"/>
              </a:rPr>
              <a:t>It was by faith that Noah built a large boat to save his family from the flood. He obeyed God, who warned him about things that had never happened before. By his faith Noah condemned the rest of the world, and he received the righteousness that comes by faith.</a:t>
            </a:r>
          </a:p>
          <a:p>
            <a:pPr marL="742950" marR="0" lvl="1" indent="-285750" algn="l" defTabSz="914400" rtl="0" eaLnBrk="1" fontAlgn="auto" latinLnBrk="0" hangingPunct="1">
              <a:lnSpc>
                <a:spcPct val="100000"/>
              </a:lnSpc>
              <a:spcBef>
                <a:spcPct val="20000"/>
              </a:spcBef>
              <a:spcAft>
                <a:spcPts val="0"/>
              </a:spcAft>
              <a:buClrTx/>
              <a:buSzTx/>
              <a:buFontTx/>
              <a:buBlip>
                <a:blip r:embed="rId3"/>
              </a:buBlip>
              <a:tabLst/>
              <a:defRPr/>
            </a:pPr>
            <a:endParaRPr kumimoji="0" lang="en-US" sz="2800" b="0" i="0" u="none" strike="noStrike" kern="1200" cap="none" spc="0" normalizeH="0" baseline="0" noProof="0" dirty="0" smtClean="0">
              <a:ln>
                <a:noFill/>
              </a:ln>
              <a:solidFill>
                <a:schemeClr val="tx1"/>
              </a:solidFill>
              <a:effectLst>
                <a:outerShdw blurRad="50800" dist="50800" dir="5400000" algn="ctr" rotWithShape="0">
                  <a:schemeClr val="bg1"/>
                </a:outerShdw>
              </a:effectLst>
              <a:uLnTx/>
              <a:uFillTx/>
              <a:latin typeface="+mn-lt"/>
              <a:ea typeface="+mn-ea"/>
              <a:cs typeface="+mn-cs"/>
            </a:endParaRPr>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534400" cy="6172200"/>
          </a:xfrm>
        </p:spPr>
        <p:txBody>
          <a:bodyPr/>
          <a:lstStyle/>
          <a:p>
            <a:endParaRPr lang="en-US" dirty="0"/>
          </a:p>
        </p:txBody>
      </p:sp>
      <p:pic>
        <p:nvPicPr>
          <p:cNvPr id="4" name="Picture 2"/>
          <p:cNvPicPr>
            <a:picLocks noChangeAspect="1" noChangeArrowheads="1"/>
          </p:cNvPicPr>
          <p:nvPr/>
        </p:nvPicPr>
        <p:blipFill>
          <a:blip r:embed="rId2" cstate="print">
            <a:lum contrast="50000"/>
          </a:blip>
          <a:srcRect/>
          <a:stretch>
            <a:fillRect/>
          </a:stretch>
        </p:blipFill>
        <p:spPr bwMode="auto">
          <a:xfrm>
            <a:off x="0" y="0"/>
            <a:ext cx="9753600" cy="7315200"/>
          </a:xfrm>
          <a:prstGeom prst="rect">
            <a:avLst/>
          </a:prstGeom>
          <a:noFill/>
          <a:ln w="9525">
            <a:noFill/>
            <a:miter lim="800000"/>
            <a:headEnd/>
            <a:tailEnd/>
          </a:ln>
        </p:spPr>
      </p:pic>
      <p:sp>
        <p:nvSpPr>
          <p:cNvPr id="5" name="Rectangle 4"/>
          <p:cNvSpPr/>
          <p:nvPr/>
        </p:nvSpPr>
        <p:spPr>
          <a:xfrm>
            <a:off x="457200" y="228600"/>
            <a:ext cx="4572000" cy="4401205"/>
          </a:xfrm>
          <a:prstGeom prst="rect">
            <a:avLst/>
          </a:prstGeom>
        </p:spPr>
        <p:txBody>
          <a:bodyPr>
            <a:spAutoFit/>
          </a:bodyPr>
          <a:lstStyle/>
          <a:p>
            <a:r>
              <a:rPr lang="en-US" sz="2800" b="1" dirty="0" smtClean="0">
                <a:solidFill>
                  <a:schemeClr val="bg1"/>
                </a:solidFill>
              </a:rPr>
              <a:t>Noah </a:t>
            </a:r>
            <a:r>
              <a:rPr lang="en-US" sz="2800" b="1" u="sng" dirty="0" smtClean="0">
                <a:solidFill>
                  <a:schemeClr val="bg1"/>
                </a:solidFill>
              </a:rPr>
              <a:t>preacher</a:t>
            </a:r>
            <a:r>
              <a:rPr lang="en-US" sz="2800" b="1" dirty="0" smtClean="0">
                <a:solidFill>
                  <a:schemeClr val="bg1"/>
                </a:solidFill>
              </a:rPr>
              <a:t> of righteousness - </a:t>
            </a:r>
            <a:br>
              <a:rPr lang="en-US" sz="2800" b="1" dirty="0" smtClean="0">
                <a:solidFill>
                  <a:schemeClr val="bg1"/>
                </a:solidFill>
              </a:rPr>
            </a:br>
            <a:r>
              <a:rPr lang="en-US" sz="2800" b="1" dirty="0" smtClean="0">
                <a:solidFill>
                  <a:schemeClr val="bg1"/>
                </a:solidFill>
              </a:rPr>
              <a:t>2 Peter 2:5 [God] did not spare the ancient world, but preserved Noah, a preacher of righteousness, with seven others, when He brought a flood upon the world of the ungodly;</a:t>
            </a:r>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II.  The Flood – Genesis 7,8</a:t>
            </a:r>
            <a:endParaRPr lang="en-US" dirty="0"/>
          </a:p>
        </p:txBody>
      </p:sp>
      <p:sp>
        <p:nvSpPr>
          <p:cNvPr id="3" name="Content Placeholder 2"/>
          <p:cNvSpPr>
            <a:spLocks noGrp="1"/>
          </p:cNvSpPr>
          <p:nvPr>
            <p:ph idx="1"/>
          </p:nvPr>
        </p:nvSpPr>
        <p:spPr/>
        <p:txBody>
          <a:bodyPr>
            <a:normAutofit/>
          </a:bodyPr>
          <a:lstStyle/>
          <a:p>
            <a:r>
              <a:rPr lang="en-US" dirty="0" smtClean="0"/>
              <a:t>The completed ark – everything ready – </a:t>
            </a:r>
            <a:r>
              <a:rPr lang="en-US" u="sng" dirty="0" smtClean="0"/>
              <a:t>100</a:t>
            </a:r>
            <a:r>
              <a:rPr lang="en-US" dirty="0" smtClean="0"/>
              <a:t> year building project (Noah 600 years old)</a:t>
            </a:r>
          </a:p>
          <a:p>
            <a:pPr lvl="1"/>
            <a:r>
              <a:rPr lang="en-US" dirty="0" smtClean="0"/>
              <a:t>Your </a:t>
            </a:r>
            <a:r>
              <a:rPr lang="en-US" u="sng" dirty="0" smtClean="0"/>
              <a:t>family</a:t>
            </a:r>
          </a:p>
          <a:p>
            <a:pPr lvl="1"/>
            <a:r>
              <a:rPr lang="en-US" dirty="0" smtClean="0"/>
              <a:t>Animals – for reproducing, for eating, for </a:t>
            </a:r>
            <a:r>
              <a:rPr lang="en-US" u="sng" dirty="0" smtClean="0"/>
              <a:t>sacrifice</a:t>
            </a:r>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cstate="print"/>
          <a:srcRect/>
          <a:stretch>
            <a:fillRect/>
          </a:stretch>
        </p:blipFill>
        <p:spPr bwMode="auto">
          <a:xfrm>
            <a:off x="228600" y="800100"/>
            <a:ext cx="8610600" cy="6457950"/>
          </a:xfrm>
          <a:prstGeom prst="rect">
            <a:avLst/>
          </a:prstGeom>
          <a:noFill/>
          <a:ln w="9525">
            <a:noFill/>
            <a:miter lim="800000"/>
            <a:headEnd/>
            <a:tailEnd/>
          </a:ln>
        </p:spPr>
      </p:pic>
      <p:sp>
        <p:nvSpPr>
          <p:cNvPr id="5" name="Content Placeholder 2"/>
          <p:cNvSpPr txBox="1">
            <a:spLocks/>
          </p:cNvSpPr>
          <p:nvPr/>
        </p:nvSpPr>
        <p:spPr>
          <a:xfrm>
            <a:off x="228600" y="152400"/>
            <a:ext cx="8534400" cy="6172200"/>
          </a:xfrm>
          <a:prstGeom prst="rect">
            <a:avLst/>
          </a:prstGeom>
        </p:spPr>
        <p:txBody>
          <a:bodyPr vert="horz" lIns="91440" tIns="45720" rIns="91440" bIns="45720" rtlCol="0">
            <a:normAutofit/>
          </a:bodyPr>
          <a:lstStyle/>
          <a:p>
            <a:pPr marL="742950" marR="0" lvl="1" indent="-285750" algn="l" defTabSz="914400" rtl="0" eaLnBrk="1" fontAlgn="auto" latinLnBrk="0" hangingPunct="1">
              <a:lnSpc>
                <a:spcPct val="100000"/>
              </a:lnSpc>
              <a:spcBef>
                <a:spcPct val="20000"/>
              </a:spcBef>
              <a:spcAft>
                <a:spcPts val="0"/>
              </a:spcAft>
              <a:buClrTx/>
              <a:buSzTx/>
              <a:buFontTx/>
              <a:buBlip>
                <a:blip r:embed="rId3"/>
              </a:buBlip>
              <a:tabLst/>
              <a:defRPr/>
            </a:pPr>
            <a:r>
              <a:rPr kumimoji="0" lang="en-US" sz="2800" b="0" i="0" u="none" strike="noStrike" kern="1200" cap="none" spc="0" normalizeH="0" baseline="0" noProof="0" dirty="0" smtClean="0">
                <a:ln>
                  <a:noFill/>
                </a:ln>
                <a:solidFill>
                  <a:schemeClr val="tx1"/>
                </a:solidFill>
                <a:effectLst>
                  <a:outerShdw blurRad="50800" dist="50800" dir="5400000" algn="ctr" rotWithShape="0">
                    <a:schemeClr val="bg1"/>
                  </a:outerShdw>
                </a:effectLst>
                <a:uLnTx/>
                <a:uFillTx/>
                <a:latin typeface="+mn-lt"/>
                <a:ea typeface="+mn-ea"/>
                <a:cs typeface="+mn-cs"/>
              </a:rPr>
              <a:t>The </a:t>
            </a:r>
            <a:r>
              <a:rPr kumimoji="0" lang="en-US" sz="2800" b="0" i="0" u="sng" strike="noStrike" kern="1200" cap="none" spc="0" normalizeH="0" baseline="0" noProof="0" dirty="0" smtClean="0">
                <a:ln>
                  <a:noFill/>
                </a:ln>
                <a:solidFill>
                  <a:schemeClr val="tx1"/>
                </a:solidFill>
                <a:effectLst>
                  <a:outerShdw blurRad="50800" dist="50800" dir="5400000" algn="ctr" rotWithShape="0">
                    <a:schemeClr val="bg1"/>
                  </a:outerShdw>
                </a:effectLst>
                <a:uLnTx/>
                <a:uFillTx/>
                <a:latin typeface="+mn-lt"/>
                <a:ea typeface="+mn-ea"/>
                <a:cs typeface="+mn-cs"/>
              </a:rPr>
              <a:t>Lord</a:t>
            </a:r>
            <a:r>
              <a:rPr kumimoji="0" lang="en-US" sz="2800" b="0" i="0" u="none" strike="noStrike" kern="1200" cap="none" spc="0" normalizeH="0" baseline="0" noProof="0" dirty="0" smtClean="0">
                <a:ln>
                  <a:noFill/>
                </a:ln>
                <a:solidFill>
                  <a:schemeClr val="tx1"/>
                </a:solidFill>
                <a:effectLst>
                  <a:outerShdw blurRad="50800" dist="50800" dir="5400000" algn="ctr" rotWithShape="0">
                    <a:schemeClr val="bg1"/>
                  </a:outerShdw>
                </a:effectLst>
                <a:uLnTx/>
                <a:uFillTx/>
                <a:latin typeface="+mn-lt"/>
                <a:ea typeface="+mn-ea"/>
                <a:cs typeface="+mn-cs"/>
              </a:rPr>
              <a:t> closed the door</a:t>
            </a:r>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a:stretch>
            <a:fillRect/>
          </a:stretch>
        </p:blipFill>
        <p:spPr bwMode="auto">
          <a:xfrm>
            <a:off x="0" y="0"/>
            <a:ext cx="9144000" cy="7010400"/>
          </a:xfrm>
          <a:prstGeom prst="rect">
            <a:avLst/>
          </a:prstGeom>
          <a:noFill/>
          <a:ln w="9525">
            <a:noFill/>
            <a:miter lim="800000"/>
            <a:headEnd/>
            <a:tailEnd/>
          </a:ln>
        </p:spPr>
      </p:pic>
      <p:sp>
        <p:nvSpPr>
          <p:cNvPr id="5" name="Content Placeholder 2"/>
          <p:cNvSpPr txBox="1">
            <a:spLocks/>
          </p:cNvSpPr>
          <p:nvPr/>
        </p:nvSpPr>
        <p:spPr>
          <a:xfrm>
            <a:off x="457200" y="304800"/>
            <a:ext cx="8534400" cy="61722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Tx/>
              <a:buBlip>
                <a:blip r:embed="rId3"/>
              </a:buBlip>
              <a:tabLst/>
              <a:defRPr/>
            </a:pPr>
            <a:r>
              <a:rPr kumimoji="0" lang="en-US" sz="2800" b="0" i="0" u="none" strike="noStrike" kern="1200" cap="none" spc="0" normalizeH="0" baseline="0" noProof="0" dirty="0" smtClean="0">
                <a:ln>
                  <a:noFill/>
                </a:ln>
                <a:solidFill>
                  <a:schemeClr val="tx1"/>
                </a:solidFill>
                <a:effectLst>
                  <a:outerShdw blurRad="50800" dist="50800" dir="5400000" algn="ctr" rotWithShape="0">
                    <a:schemeClr val="bg1"/>
                  </a:outerShdw>
                </a:effectLst>
                <a:uLnTx/>
                <a:uFillTx/>
                <a:latin typeface="+mn-lt"/>
                <a:ea typeface="+mn-ea"/>
                <a:cs typeface="+mn-cs"/>
              </a:rPr>
              <a:t>Flood waters cover the earth</a:t>
            </a:r>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dirty="0" smtClean="0"/>
              <a:t>III.  God’s Covenant – Genesis 8,9</a:t>
            </a:r>
            <a:endParaRPr lang="en-US" dirty="0"/>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152400" y="152400"/>
            <a:ext cx="8229600" cy="4525963"/>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Tx/>
              <a:buBlip>
                <a:blip r:embed="rId2"/>
              </a:buBlip>
              <a:tabLst/>
              <a:defRPr/>
            </a:pPr>
            <a:r>
              <a:rPr kumimoji="0" lang="en-US" sz="2800" b="0" i="0" u="none" strike="noStrike" kern="1200" cap="none" spc="0" normalizeH="0" baseline="0" noProof="0" smtClean="0">
                <a:ln>
                  <a:noFill/>
                </a:ln>
                <a:solidFill>
                  <a:schemeClr val="tx1"/>
                </a:solidFill>
                <a:effectLst>
                  <a:outerShdw blurRad="50800" dist="50800" dir="5400000" algn="ctr" rotWithShape="0">
                    <a:schemeClr val="bg1"/>
                  </a:outerShdw>
                </a:effectLst>
                <a:uLnTx/>
                <a:uFillTx/>
                <a:latin typeface="+mn-lt"/>
                <a:ea typeface="+mn-ea"/>
                <a:cs typeface="+mn-cs"/>
              </a:rPr>
              <a:t>Noah makes </a:t>
            </a:r>
            <a:r>
              <a:rPr kumimoji="0" lang="en-US" sz="2800" b="0" i="0" u="sng" strike="noStrike" kern="1200" cap="none" spc="0" normalizeH="0" baseline="0" noProof="0" smtClean="0">
                <a:ln>
                  <a:noFill/>
                </a:ln>
                <a:solidFill>
                  <a:schemeClr val="tx1"/>
                </a:solidFill>
                <a:effectLst>
                  <a:outerShdw blurRad="50800" dist="50800" dir="5400000" algn="ctr" rotWithShape="0">
                    <a:schemeClr val="bg1"/>
                  </a:outerShdw>
                </a:effectLst>
                <a:uLnTx/>
                <a:uFillTx/>
                <a:latin typeface="+mn-lt"/>
                <a:ea typeface="+mn-ea"/>
                <a:cs typeface="+mn-cs"/>
              </a:rPr>
              <a:t>blood</a:t>
            </a:r>
            <a:r>
              <a:rPr kumimoji="0" lang="en-US" sz="2800" b="0" i="0" u="none" strike="noStrike" kern="1200" cap="none" spc="0" normalizeH="0" baseline="0" noProof="0" smtClean="0">
                <a:ln>
                  <a:noFill/>
                </a:ln>
                <a:solidFill>
                  <a:schemeClr val="tx1"/>
                </a:solidFill>
                <a:effectLst>
                  <a:outerShdw blurRad="50800" dist="50800" dir="5400000" algn="ctr" rotWithShape="0">
                    <a:schemeClr val="bg1"/>
                  </a:outerShdw>
                </a:effectLst>
                <a:uLnTx/>
                <a:uFillTx/>
                <a:latin typeface="+mn-lt"/>
                <a:ea typeface="+mn-ea"/>
                <a:cs typeface="+mn-cs"/>
              </a:rPr>
              <a:t> sacrifice – the Lord was pleased</a:t>
            </a:r>
            <a:endParaRPr kumimoji="0" lang="en-US" sz="2800" b="0" i="0" u="none" strike="noStrike" kern="1200" cap="none" spc="0" normalizeH="0" baseline="0" noProof="0" dirty="0" smtClean="0">
              <a:ln>
                <a:noFill/>
              </a:ln>
              <a:solidFill>
                <a:schemeClr val="tx1"/>
              </a:solidFill>
              <a:effectLst>
                <a:outerShdw blurRad="50800" dist="50800" dir="5400000" algn="ctr" rotWithShape="0">
                  <a:schemeClr val="bg1"/>
                </a:outerShdw>
              </a:effectLst>
              <a:uLnTx/>
              <a:uFillTx/>
              <a:latin typeface="+mn-lt"/>
              <a:ea typeface="+mn-ea"/>
              <a:cs typeface="+mn-cs"/>
            </a:endParaRPr>
          </a:p>
        </p:txBody>
      </p:sp>
      <p:pic>
        <p:nvPicPr>
          <p:cNvPr id="8" name="Picture 2"/>
          <p:cNvPicPr>
            <a:picLocks noChangeAspect="1" noChangeArrowheads="1"/>
          </p:cNvPicPr>
          <p:nvPr/>
        </p:nvPicPr>
        <p:blipFill>
          <a:blip r:embed="rId3" cstate="print"/>
          <a:srcRect/>
          <a:stretch>
            <a:fillRect/>
          </a:stretch>
        </p:blipFill>
        <p:spPr bwMode="auto">
          <a:xfrm>
            <a:off x="0" y="1905000"/>
            <a:ext cx="9144000" cy="4953001"/>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304800" y="228600"/>
            <a:ext cx="8229600" cy="4525963"/>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Tx/>
              <a:buBlip>
                <a:blip r:embed="rId2"/>
              </a:buBlip>
              <a:tabLst/>
              <a:defRPr/>
            </a:pPr>
            <a:r>
              <a:rPr kumimoji="0" lang="en-US" sz="2800" b="0" i="0" u="sng" strike="noStrike" kern="1200" cap="none" spc="0" normalizeH="0" baseline="0" noProof="0" smtClean="0">
                <a:ln>
                  <a:noFill/>
                </a:ln>
                <a:solidFill>
                  <a:schemeClr val="tx1"/>
                </a:solidFill>
                <a:effectLst>
                  <a:outerShdw blurRad="50800" dist="50800" dir="5400000" algn="ctr" rotWithShape="0">
                    <a:schemeClr val="bg1"/>
                  </a:outerShdw>
                </a:effectLst>
                <a:uLnTx/>
                <a:uFillTx/>
                <a:latin typeface="+mn-lt"/>
                <a:ea typeface="+mn-ea"/>
                <a:cs typeface="+mn-cs"/>
              </a:rPr>
              <a:t>Unconditional</a:t>
            </a:r>
            <a:r>
              <a:rPr kumimoji="0" lang="en-US" sz="2800" b="0" i="0" u="none" strike="noStrike" kern="1200" cap="none" spc="0" normalizeH="0" baseline="0" noProof="0" smtClean="0">
                <a:ln>
                  <a:noFill/>
                </a:ln>
                <a:solidFill>
                  <a:schemeClr val="tx1"/>
                </a:solidFill>
                <a:effectLst>
                  <a:outerShdw blurRad="50800" dist="50800" dir="5400000" algn="ctr" rotWithShape="0">
                    <a:schemeClr val="bg1"/>
                  </a:outerShdw>
                </a:effectLst>
                <a:uLnTx/>
                <a:uFillTx/>
                <a:latin typeface="+mn-lt"/>
                <a:ea typeface="+mn-ea"/>
                <a:cs typeface="+mn-cs"/>
              </a:rPr>
              <a:t> Covenant – “I will…”</a:t>
            </a:r>
            <a:endParaRPr kumimoji="0" lang="en-US" sz="2800" b="0" i="0" u="none" strike="noStrike" kern="1200" cap="none" spc="0" normalizeH="0" baseline="0" noProof="0" dirty="0" smtClean="0">
              <a:ln>
                <a:noFill/>
              </a:ln>
              <a:solidFill>
                <a:schemeClr val="tx1"/>
              </a:solidFill>
              <a:effectLst>
                <a:outerShdw blurRad="50800" dist="50800" dir="5400000" algn="ctr" rotWithShape="0">
                  <a:schemeClr val="bg1"/>
                </a:outerShdw>
              </a:effectLst>
              <a:uLnTx/>
              <a:uFillTx/>
              <a:latin typeface="+mn-lt"/>
              <a:ea typeface="+mn-ea"/>
              <a:cs typeface="+mn-cs"/>
            </a:endParaRPr>
          </a:p>
        </p:txBody>
      </p:sp>
      <p:pic>
        <p:nvPicPr>
          <p:cNvPr id="7" name="Picture 2"/>
          <p:cNvPicPr>
            <a:picLocks noChangeAspect="1" noChangeArrowheads="1"/>
          </p:cNvPicPr>
          <p:nvPr/>
        </p:nvPicPr>
        <p:blipFill>
          <a:blip r:embed="rId3" cstate="print"/>
          <a:srcRect/>
          <a:stretch>
            <a:fillRect/>
          </a:stretch>
        </p:blipFill>
        <p:spPr bwMode="auto">
          <a:xfrm>
            <a:off x="0" y="1904999"/>
            <a:ext cx="9144000" cy="4953001"/>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381000" y="304800"/>
            <a:ext cx="8229600" cy="4525963"/>
          </a:xfrm>
          <a:prstGeom prst="rect">
            <a:avLst/>
          </a:prstGeom>
        </p:spPr>
        <p:txBody>
          <a:bodyPr vert="horz" lIns="91440" tIns="45720" rIns="91440" bIns="45720" rtlCol="0">
            <a:normAutofit/>
          </a:bodyPr>
          <a:lstStyle/>
          <a:p>
            <a:pPr marL="742950" marR="0" lvl="1" indent="-285750" algn="l" defTabSz="914400" rtl="0" eaLnBrk="1" fontAlgn="auto" latinLnBrk="0" hangingPunct="1">
              <a:lnSpc>
                <a:spcPct val="100000"/>
              </a:lnSpc>
              <a:spcBef>
                <a:spcPct val="20000"/>
              </a:spcBef>
              <a:spcAft>
                <a:spcPts val="0"/>
              </a:spcAft>
              <a:buClrTx/>
              <a:buSzTx/>
              <a:buFontTx/>
              <a:buBlip>
                <a:blip r:embed="rId2"/>
              </a:buBlip>
              <a:tabLst/>
              <a:defRPr/>
            </a:pPr>
            <a:r>
              <a:rPr kumimoji="0" lang="en-US" sz="2800" b="0" i="0" u="none" strike="noStrike" kern="1200" cap="none" spc="0" normalizeH="0" baseline="0" noProof="0" dirty="0" smtClean="0">
                <a:ln>
                  <a:noFill/>
                </a:ln>
                <a:solidFill>
                  <a:schemeClr val="tx1"/>
                </a:solidFill>
                <a:effectLst>
                  <a:outerShdw blurRad="50800" dist="50800" dir="5400000" algn="ctr" rotWithShape="0">
                    <a:schemeClr val="bg1"/>
                  </a:outerShdw>
                </a:effectLst>
                <a:uLnTx/>
                <a:uFillTx/>
                <a:latin typeface="+mn-lt"/>
                <a:ea typeface="+mn-ea"/>
                <a:cs typeface="+mn-cs"/>
              </a:rPr>
              <a:t>Never again curse the ground, with flood waters destroy the earth, kill all living creatures</a:t>
            </a:r>
          </a:p>
        </p:txBody>
      </p:sp>
      <p:pic>
        <p:nvPicPr>
          <p:cNvPr id="7" name="Picture 2"/>
          <p:cNvPicPr>
            <a:picLocks noChangeAspect="1" noChangeArrowheads="1"/>
          </p:cNvPicPr>
          <p:nvPr/>
        </p:nvPicPr>
        <p:blipFill>
          <a:blip r:embed="rId3" cstate="print"/>
          <a:srcRect/>
          <a:stretch>
            <a:fillRect/>
          </a:stretch>
        </p:blipFill>
        <p:spPr bwMode="auto">
          <a:xfrm>
            <a:off x="0" y="1904999"/>
            <a:ext cx="9144000" cy="4953001"/>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2133600"/>
            <a:ext cx="8534400" cy="4419600"/>
          </a:xfrm>
        </p:spPr>
        <p:txBody>
          <a:bodyPr/>
          <a:lstStyle/>
          <a:p>
            <a:pPr marL="342900" lvl="1" indent="-342900">
              <a:buBlip>
                <a:blip r:embed="rId2"/>
              </a:buBlip>
            </a:pPr>
            <a:r>
              <a:rPr lang="en-US" dirty="0" smtClean="0"/>
              <a:t>John 3:16 For God so loved (</a:t>
            </a:r>
            <a:r>
              <a:rPr lang="en-US" cap="all" dirty="0" smtClean="0"/>
              <a:t>dearly prized)</a:t>
            </a:r>
            <a:r>
              <a:rPr lang="en-US" dirty="0" smtClean="0">
                <a:solidFill>
                  <a:srgbClr val="FFC000"/>
                </a:solidFill>
              </a:rPr>
              <a:t> </a:t>
            </a:r>
            <a:r>
              <a:rPr lang="en-US" dirty="0" smtClean="0"/>
              <a:t>the world that He gave His only begotten Son, that whoever believes in (</a:t>
            </a:r>
            <a:r>
              <a:rPr lang="en-US" cap="all" dirty="0" smtClean="0"/>
              <a:t>trusts in, clings to, relies on</a:t>
            </a:r>
            <a:r>
              <a:rPr lang="en-US" dirty="0" smtClean="0"/>
              <a:t>) Him should not perish but have everlasting life.</a:t>
            </a:r>
          </a:p>
        </p:txBody>
      </p:sp>
      <p:sp>
        <p:nvSpPr>
          <p:cNvPr id="4" name="Title 1"/>
          <p:cNvSpPr txBox="1">
            <a:spLocks/>
          </p:cNvSpPr>
          <p:nvPr/>
        </p:nvSpPr>
        <p:spPr>
          <a:xfrm>
            <a:off x="762000" y="990600"/>
            <a:ext cx="7543800" cy="1012825"/>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smtClean="0">
                <a:ln>
                  <a:noFill/>
                </a:ln>
                <a:solidFill>
                  <a:schemeClr val="tx1"/>
                </a:solidFill>
                <a:effectLst>
                  <a:outerShdw blurRad="50800" dist="50800" dir="5400000" algn="ctr" rotWithShape="0">
                    <a:schemeClr val="bg1"/>
                  </a:outerShdw>
                </a:effectLst>
                <a:uLnTx/>
                <a:uFillTx/>
                <a:latin typeface="+mj-lt"/>
                <a:ea typeface="+mj-ea"/>
                <a:cs typeface="+mj-cs"/>
              </a:rPr>
              <a:t>God So Loved Series</a:t>
            </a:r>
            <a:endParaRPr kumimoji="0" lang="en-US" sz="3200" b="0" i="0" u="none" strike="noStrike" kern="1200" cap="none" spc="0" normalizeH="0" baseline="0" noProof="0" dirty="0">
              <a:ln>
                <a:noFill/>
              </a:ln>
              <a:solidFill>
                <a:schemeClr val="tx1"/>
              </a:solidFill>
              <a:effectLst>
                <a:outerShdw blurRad="50800" dist="50800" dir="5400000" algn="ctr" rotWithShape="0">
                  <a:schemeClr val="bg1"/>
                </a:outerShdw>
              </a:effectLst>
              <a:uLnTx/>
              <a:uFillTx/>
              <a:latin typeface="+mj-lt"/>
              <a:ea typeface="+mj-ea"/>
              <a:cs typeface="+mj-cs"/>
            </a:endParaRPr>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457200" y="228600"/>
            <a:ext cx="8229600" cy="4525963"/>
          </a:xfrm>
          <a:prstGeom prst="rect">
            <a:avLst/>
          </a:prstGeom>
        </p:spPr>
        <p:txBody>
          <a:bodyPr vert="horz" lIns="91440" tIns="45720" rIns="91440" bIns="45720" rtlCol="0">
            <a:normAutofit/>
          </a:bodyPr>
          <a:lstStyle/>
          <a:p>
            <a:pPr marL="742950" marR="0" lvl="1" indent="-285750" algn="l" defTabSz="914400" rtl="0" eaLnBrk="1" fontAlgn="auto" latinLnBrk="0" hangingPunct="1">
              <a:lnSpc>
                <a:spcPct val="100000"/>
              </a:lnSpc>
              <a:spcBef>
                <a:spcPct val="20000"/>
              </a:spcBef>
              <a:spcAft>
                <a:spcPts val="0"/>
              </a:spcAft>
              <a:buClrTx/>
              <a:buSzTx/>
              <a:buFontTx/>
              <a:buBlip>
                <a:blip r:embed="rId2"/>
              </a:buBlip>
              <a:tabLst/>
              <a:defRPr/>
            </a:pPr>
            <a:r>
              <a:rPr kumimoji="0" lang="en-US" sz="2800" b="0" i="0" u="none" strike="noStrike" kern="1200" cap="none" spc="0" normalizeH="0" baseline="0" noProof="0" dirty="0" smtClean="0">
                <a:ln>
                  <a:noFill/>
                </a:ln>
                <a:solidFill>
                  <a:schemeClr val="tx1"/>
                </a:solidFill>
                <a:effectLst>
                  <a:outerShdw blurRad="50800" dist="50800" dir="5400000" algn="ctr" rotWithShape="0">
                    <a:schemeClr val="bg1"/>
                  </a:outerShdw>
                </a:effectLst>
                <a:uLnTx/>
                <a:uFillTx/>
                <a:latin typeface="+mn-lt"/>
                <a:ea typeface="+mn-ea"/>
                <a:cs typeface="+mn-cs"/>
              </a:rPr>
              <a:t>There will always be the seasons and seedtime and harvest</a:t>
            </a:r>
          </a:p>
        </p:txBody>
      </p:sp>
      <p:pic>
        <p:nvPicPr>
          <p:cNvPr id="6" name="Picture 2"/>
          <p:cNvPicPr>
            <a:picLocks noChangeAspect="1" noChangeArrowheads="1"/>
          </p:cNvPicPr>
          <p:nvPr/>
        </p:nvPicPr>
        <p:blipFill>
          <a:blip r:embed="rId3" cstate="print"/>
          <a:srcRect/>
          <a:stretch>
            <a:fillRect/>
          </a:stretch>
        </p:blipFill>
        <p:spPr bwMode="auto">
          <a:xfrm>
            <a:off x="0" y="1904999"/>
            <a:ext cx="9144000" cy="4953001"/>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381000" y="381000"/>
            <a:ext cx="8534400" cy="61722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Tx/>
              <a:buBlip>
                <a:blip r:embed="rId2"/>
              </a:buBlip>
              <a:tabLst/>
              <a:defRPr/>
            </a:pPr>
            <a:r>
              <a:rPr kumimoji="0" lang="en-US" sz="2800" b="0" i="0" u="none" strike="noStrike" kern="1200" cap="none" spc="0" normalizeH="0" baseline="0" noProof="0" dirty="0" smtClean="0">
                <a:ln>
                  <a:noFill/>
                </a:ln>
                <a:solidFill>
                  <a:schemeClr val="tx1"/>
                </a:solidFill>
                <a:effectLst>
                  <a:outerShdw blurRad="50800" dist="50800" dir="5400000" algn="ctr" rotWithShape="0">
                    <a:schemeClr val="bg1"/>
                  </a:outerShdw>
                </a:effectLst>
                <a:uLnTx/>
                <a:uFillTx/>
                <a:latin typeface="+mn-lt"/>
                <a:ea typeface="+mn-ea"/>
                <a:cs typeface="+mn-cs"/>
              </a:rPr>
              <a:t>Covenant confirmed – sign of the covenant - </a:t>
            </a:r>
            <a:r>
              <a:rPr kumimoji="0" lang="en-US" sz="2800" b="0" i="0" u="sng" strike="noStrike" kern="1200" cap="none" spc="0" normalizeH="0" baseline="0" noProof="0" dirty="0" smtClean="0">
                <a:ln>
                  <a:noFill/>
                </a:ln>
                <a:solidFill>
                  <a:schemeClr val="tx1"/>
                </a:solidFill>
                <a:effectLst>
                  <a:outerShdw blurRad="50800" dist="50800" dir="5400000" algn="ctr" rotWithShape="0">
                    <a:schemeClr val="bg1"/>
                  </a:outerShdw>
                </a:effectLst>
                <a:uLnTx/>
                <a:uFillTx/>
                <a:latin typeface="+mn-lt"/>
                <a:ea typeface="+mn-ea"/>
                <a:cs typeface="+mn-cs"/>
              </a:rPr>
              <a:t>Rainbow</a:t>
            </a:r>
            <a:endParaRPr kumimoji="0" lang="en-US" sz="2800" b="0" i="0" u="sng" strike="noStrike" kern="1200" cap="none" spc="0" normalizeH="0" baseline="0" noProof="0" dirty="0">
              <a:ln>
                <a:noFill/>
              </a:ln>
              <a:solidFill>
                <a:schemeClr val="tx1"/>
              </a:solidFill>
              <a:effectLst>
                <a:outerShdw blurRad="50800" dist="50800" dir="5400000" algn="ctr" rotWithShape="0">
                  <a:schemeClr val="bg1"/>
                </a:outerShdw>
              </a:effectLst>
              <a:uLnTx/>
              <a:uFillTx/>
              <a:latin typeface="+mn-lt"/>
              <a:ea typeface="+mn-ea"/>
              <a:cs typeface="+mn-cs"/>
            </a:endParaRPr>
          </a:p>
        </p:txBody>
      </p:sp>
      <p:pic>
        <p:nvPicPr>
          <p:cNvPr id="6" name="Picture 2"/>
          <p:cNvPicPr>
            <a:picLocks noChangeAspect="1" noChangeArrowheads="1"/>
          </p:cNvPicPr>
          <p:nvPr/>
        </p:nvPicPr>
        <p:blipFill>
          <a:blip r:embed="rId3" cstate="print"/>
          <a:srcRect/>
          <a:stretch>
            <a:fillRect/>
          </a:stretch>
        </p:blipFill>
        <p:spPr bwMode="auto">
          <a:xfrm>
            <a:off x="0" y="1904999"/>
            <a:ext cx="9144000" cy="4953001"/>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dirty="0" smtClean="0"/>
              <a:t>IV.  Present Truth – God so loved (loves)…</a:t>
            </a:r>
            <a:endParaRPr lang="en-US" dirty="0"/>
          </a:p>
        </p:txBody>
      </p:sp>
      <p:sp>
        <p:nvSpPr>
          <p:cNvPr id="3" name="Content Placeholder 2"/>
          <p:cNvSpPr>
            <a:spLocks noGrp="1"/>
          </p:cNvSpPr>
          <p:nvPr>
            <p:ph idx="1"/>
          </p:nvPr>
        </p:nvSpPr>
        <p:spPr/>
        <p:txBody>
          <a:bodyPr>
            <a:normAutofit/>
          </a:bodyPr>
          <a:lstStyle/>
          <a:p>
            <a:r>
              <a:rPr lang="en-US" dirty="0" smtClean="0"/>
              <a:t>Matthew 24:37-38</a:t>
            </a:r>
          </a:p>
          <a:p>
            <a:pPr lvl="1"/>
            <a:r>
              <a:rPr lang="en-US" dirty="0" smtClean="0"/>
              <a:t>Jesus’ </a:t>
            </a:r>
            <a:r>
              <a:rPr lang="en-US" u="sng" dirty="0" smtClean="0"/>
              <a:t>return</a:t>
            </a:r>
            <a:r>
              <a:rPr lang="en-US" dirty="0" smtClean="0"/>
              <a:t> like the days of Noah</a:t>
            </a:r>
          </a:p>
          <a:p>
            <a:pPr lvl="1"/>
            <a:r>
              <a:rPr lang="en-US" dirty="0" smtClean="0"/>
              <a:t>People didn’t </a:t>
            </a:r>
            <a:r>
              <a:rPr lang="en-US" u="sng" dirty="0" smtClean="0"/>
              <a:t>realize</a:t>
            </a:r>
            <a:r>
              <a:rPr lang="en-US" dirty="0" smtClean="0"/>
              <a:t> what was going to happen</a:t>
            </a:r>
          </a:p>
          <a:p>
            <a:pPr lvl="1"/>
            <a:r>
              <a:rPr lang="en-US" u="sng" dirty="0" smtClean="0"/>
              <a:t>Judgment</a:t>
            </a:r>
            <a:r>
              <a:rPr lang="en-US" dirty="0" smtClean="0"/>
              <a:t> came</a:t>
            </a:r>
          </a:p>
          <a:p>
            <a:endParaRPr lang="en-US" dirty="0" smtClean="0"/>
          </a:p>
        </p:txBody>
      </p:sp>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534400" cy="6172200"/>
          </a:xfrm>
        </p:spPr>
        <p:txBody>
          <a:bodyPr/>
          <a:lstStyle/>
          <a:p>
            <a:r>
              <a:rPr lang="en-US" dirty="0" smtClean="0"/>
              <a:t>1 Peter 3:18-21</a:t>
            </a:r>
          </a:p>
          <a:p>
            <a:pPr lvl="1"/>
            <a:r>
              <a:rPr lang="en-US" dirty="0" smtClean="0"/>
              <a:t>Jesus died to bring you safely </a:t>
            </a:r>
            <a:r>
              <a:rPr lang="en-US" u="sng" dirty="0" smtClean="0"/>
              <a:t>home</a:t>
            </a:r>
            <a:r>
              <a:rPr lang="en-US" dirty="0" smtClean="0"/>
              <a:t> to God</a:t>
            </a:r>
          </a:p>
          <a:p>
            <a:pPr lvl="1"/>
            <a:r>
              <a:rPr lang="en-US" dirty="0" smtClean="0"/>
              <a:t>Those who disobeyed God when God </a:t>
            </a:r>
            <a:r>
              <a:rPr lang="en-US" u="sng" dirty="0" smtClean="0"/>
              <a:t>patiently</a:t>
            </a:r>
            <a:r>
              <a:rPr lang="en-US" dirty="0" smtClean="0"/>
              <a:t> waited while Noah built the ark</a:t>
            </a:r>
          </a:p>
          <a:p>
            <a:pPr lvl="1"/>
            <a:r>
              <a:rPr lang="en-US" dirty="0" smtClean="0"/>
              <a:t>The flood – baptism – not removal of dirt, but </a:t>
            </a:r>
            <a:r>
              <a:rPr lang="en-US" u="sng" dirty="0" smtClean="0"/>
              <a:t>response</a:t>
            </a:r>
            <a:r>
              <a:rPr lang="en-US" dirty="0" smtClean="0"/>
              <a:t> to God</a:t>
            </a:r>
            <a:endParaRPr lang="en-US" dirty="0"/>
          </a:p>
        </p:txBody>
      </p:sp>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534400" cy="6172200"/>
          </a:xfrm>
        </p:spPr>
        <p:txBody>
          <a:bodyPr>
            <a:normAutofit/>
          </a:bodyPr>
          <a:lstStyle/>
          <a:p>
            <a:r>
              <a:rPr lang="en-US" dirty="0" smtClean="0"/>
              <a:t>1 John 4:16-18</a:t>
            </a:r>
          </a:p>
          <a:p>
            <a:pPr lvl="1"/>
            <a:r>
              <a:rPr lang="en-US" dirty="0" smtClean="0"/>
              <a:t>Put our </a:t>
            </a:r>
            <a:r>
              <a:rPr lang="en-US" u="sng" dirty="0" smtClean="0"/>
              <a:t>trust</a:t>
            </a:r>
            <a:r>
              <a:rPr lang="en-US" dirty="0" smtClean="0"/>
              <a:t> in his love</a:t>
            </a:r>
          </a:p>
          <a:p>
            <a:pPr lvl="1"/>
            <a:r>
              <a:rPr lang="en-US" dirty="0" smtClean="0"/>
              <a:t>Living in God – no </a:t>
            </a:r>
            <a:r>
              <a:rPr lang="en-US" u="sng" dirty="0" smtClean="0"/>
              <a:t>fear</a:t>
            </a:r>
            <a:r>
              <a:rPr lang="en-US" dirty="0" smtClean="0"/>
              <a:t> of day of judgment</a:t>
            </a:r>
          </a:p>
          <a:p>
            <a:pPr lvl="1"/>
            <a:r>
              <a:rPr lang="en-US" dirty="0" smtClean="0"/>
              <a:t>Fear of judgment? – not fully </a:t>
            </a:r>
            <a:r>
              <a:rPr lang="en-US" u="sng" dirty="0" smtClean="0"/>
              <a:t>experienced</a:t>
            </a:r>
            <a:r>
              <a:rPr lang="en-US" dirty="0" smtClean="0"/>
              <a:t> his perfect love</a:t>
            </a:r>
          </a:p>
        </p:txBody>
      </p:sp>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534400" cy="6172200"/>
          </a:xfrm>
        </p:spPr>
        <p:txBody>
          <a:bodyPr/>
          <a:lstStyle/>
          <a:p>
            <a:endParaRPr lang="en-US" dirty="0" smtClean="0"/>
          </a:p>
        </p:txBody>
      </p:sp>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534400" cy="6172200"/>
          </a:xfrm>
        </p:spPr>
        <p:txBody>
          <a:bodyPr/>
          <a:lstStyle/>
          <a:p>
            <a:r>
              <a:rPr lang="en-US" dirty="0" smtClean="0"/>
              <a:t>2 Corinthians 5:19 - 20</a:t>
            </a:r>
            <a:r>
              <a:rPr lang="en-US" b="1" dirty="0" smtClean="0"/>
              <a:t>  </a:t>
            </a:r>
            <a:r>
              <a:rPr lang="en-US" baseline="30000" dirty="0" smtClean="0"/>
              <a:t>19</a:t>
            </a:r>
            <a:r>
              <a:rPr lang="en-US" dirty="0" smtClean="0"/>
              <a:t>For God was in Christ, reconciling the world to himself, no longer counting people’s sins against them. And he gave us this wonderful message of reconciliation.  </a:t>
            </a:r>
            <a:r>
              <a:rPr lang="en-US" baseline="30000" dirty="0" smtClean="0"/>
              <a:t>20</a:t>
            </a:r>
            <a:r>
              <a:rPr lang="en-US" dirty="0" smtClean="0"/>
              <a:t>So we are Christ’s ambassadors; God is making his appeal through us. We speak for Christ when we plead, “Come back to God!”</a:t>
            </a:r>
            <a:endParaRPr lang="en-US" dirty="0"/>
          </a:p>
        </p:txBody>
      </p:sp>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534400" cy="6172200"/>
          </a:xfrm>
        </p:spPr>
        <p:txBody>
          <a:bodyPr/>
          <a:lstStyle/>
          <a:p>
            <a:r>
              <a:rPr lang="en-US" dirty="0" smtClean="0"/>
              <a:t>Romans 10:9 - 10</a:t>
            </a:r>
            <a:r>
              <a:rPr lang="en-US" b="1" dirty="0" smtClean="0"/>
              <a:t> </a:t>
            </a:r>
            <a:r>
              <a:rPr lang="en-US" baseline="30000" dirty="0" smtClean="0"/>
              <a:t>9</a:t>
            </a:r>
            <a:r>
              <a:rPr lang="en-US" dirty="0" smtClean="0"/>
              <a:t>If you confess with your mouth that Jesus is Lord and believe in your heart that God raised him from the dead, you will be saved.  </a:t>
            </a:r>
            <a:r>
              <a:rPr lang="en-US" baseline="30000" dirty="0" smtClean="0"/>
              <a:t>10</a:t>
            </a:r>
            <a:r>
              <a:rPr lang="en-US" dirty="0" smtClean="0"/>
              <a:t>For it is by believing in your heart that you are made right with God, and it is by confessing with your mouth that you are saved.</a:t>
            </a:r>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Noah Found Favor</a:t>
            </a:r>
            <a:endParaRPr lang="en-US" dirty="0"/>
          </a:p>
        </p:txBody>
      </p:sp>
      <p:sp>
        <p:nvSpPr>
          <p:cNvPr id="6" name="Title 1"/>
          <p:cNvSpPr txBox="1">
            <a:spLocks/>
          </p:cNvSpPr>
          <p:nvPr/>
        </p:nvSpPr>
        <p:spPr>
          <a:xfrm>
            <a:off x="609600" y="3635375"/>
            <a:ext cx="7772400" cy="1470025"/>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3200" b="0" i="0" u="none" strike="noStrike" kern="1200" cap="none" spc="0" normalizeH="0" baseline="0" noProof="0" dirty="0">
              <a:ln>
                <a:noFill/>
              </a:ln>
              <a:solidFill>
                <a:schemeClr val="tx1"/>
              </a:solidFill>
              <a:effectLst>
                <a:outerShdw blurRad="50800" dist="50800" dir="5400000" algn="ctr" rotWithShape="0">
                  <a:schemeClr val="bg1"/>
                </a:outerShdw>
              </a:effectLst>
              <a:uLnTx/>
              <a:uFillTx/>
              <a:latin typeface="+mj-lt"/>
              <a:ea typeface="+mj-ea"/>
              <a:cs typeface="+mj-cs"/>
            </a:endParaRPr>
          </a:p>
        </p:txBody>
      </p:sp>
      <p:sp>
        <p:nvSpPr>
          <p:cNvPr id="4" name="Title 1"/>
          <p:cNvSpPr txBox="1">
            <a:spLocks/>
          </p:cNvSpPr>
          <p:nvPr/>
        </p:nvSpPr>
        <p:spPr>
          <a:xfrm>
            <a:off x="762000" y="3711575"/>
            <a:ext cx="7543800" cy="1012825"/>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smtClean="0">
                <a:ln>
                  <a:noFill/>
                </a:ln>
                <a:solidFill>
                  <a:schemeClr val="tx1"/>
                </a:solidFill>
                <a:effectLst>
                  <a:outerShdw blurRad="50800" dist="50800" dir="5400000" algn="ctr" rotWithShape="0">
                    <a:schemeClr val="bg1"/>
                  </a:outerShdw>
                </a:effectLst>
                <a:uLnTx/>
                <a:uFillTx/>
                <a:latin typeface="+mj-lt"/>
                <a:ea typeface="+mj-ea"/>
                <a:cs typeface="+mj-cs"/>
              </a:rPr>
              <a:t>God So Loved Series</a:t>
            </a:r>
            <a:endParaRPr kumimoji="0" lang="en-US" sz="3200" b="0" i="0" u="none" strike="noStrike" kern="1200" cap="none" spc="0" normalizeH="0" baseline="0" noProof="0" dirty="0">
              <a:ln>
                <a:noFill/>
              </a:ln>
              <a:solidFill>
                <a:schemeClr val="tx1"/>
              </a:solidFill>
              <a:effectLst>
                <a:outerShdw blurRad="50800" dist="50800" dir="5400000" algn="ctr" rotWithShape="0">
                  <a:schemeClr val="bg1"/>
                </a:outerShdw>
              </a:effectLst>
              <a:uLnTx/>
              <a:uFillTx/>
              <a:latin typeface="+mj-lt"/>
              <a:ea typeface="+mj-ea"/>
              <a:cs typeface="+mj-cs"/>
            </a:endParaRPr>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381000"/>
            <a:ext cx="5105400" cy="6172200"/>
          </a:xfrm>
        </p:spPr>
        <p:txBody>
          <a:bodyPr/>
          <a:lstStyle/>
          <a:p>
            <a:r>
              <a:rPr lang="en-US" dirty="0" smtClean="0"/>
              <a:t>Sons of God wanted beautiful women as their wives – producing giants?</a:t>
            </a:r>
          </a:p>
          <a:p>
            <a:r>
              <a:rPr lang="en-US" dirty="0" smtClean="0"/>
              <a:t>3 theories</a:t>
            </a:r>
          </a:p>
          <a:p>
            <a:pPr lvl="1"/>
            <a:r>
              <a:rPr lang="en-US" dirty="0" smtClean="0"/>
              <a:t>Cosmological Mix - Angels with women of earth</a:t>
            </a:r>
          </a:p>
          <a:p>
            <a:pPr lvl="1"/>
            <a:r>
              <a:rPr lang="en-US" dirty="0" smtClean="0"/>
              <a:t>Religious Mix - Descendents of godly Seth with daughters of ungodly line of Cain</a:t>
            </a:r>
          </a:p>
          <a:p>
            <a:pPr lvl="1"/>
            <a:r>
              <a:rPr lang="en-US" dirty="0" smtClean="0"/>
              <a:t>Sociological mix – sons of nobles, kings, lords with daughters of commoners</a:t>
            </a:r>
            <a:endParaRPr lang="en-US" dirty="0"/>
          </a:p>
        </p:txBody>
      </p:sp>
      <p:pic>
        <p:nvPicPr>
          <p:cNvPr id="4" name="Picture 2"/>
          <p:cNvPicPr>
            <a:picLocks noChangeAspect="1" noChangeArrowheads="1"/>
          </p:cNvPicPr>
          <p:nvPr/>
        </p:nvPicPr>
        <p:blipFill>
          <a:blip r:embed="rId2" cstate="print"/>
          <a:srcRect l="34805"/>
          <a:stretch>
            <a:fillRect/>
          </a:stretch>
        </p:blipFill>
        <p:spPr bwMode="auto">
          <a:xfrm>
            <a:off x="5486400" y="0"/>
            <a:ext cx="3657600" cy="4612433"/>
          </a:xfrm>
          <a:prstGeom prst="rect">
            <a:avLst/>
          </a:prstGeom>
          <a:noFill/>
          <a:ln w="9525">
            <a:noFill/>
            <a:miter lim="800000"/>
            <a:headEnd/>
            <a:tailEnd/>
          </a:ln>
        </p:spPr>
      </p:pic>
      <p:sp>
        <p:nvSpPr>
          <p:cNvPr id="5" name="Content Placeholder 2"/>
          <p:cNvSpPr txBox="1">
            <a:spLocks/>
          </p:cNvSpPr>
          <p:nvPr/>
        </p:nvSpPr>
        <p:spPr>
          <a:xfrm>
            <a:off x="5791200" y="4876800"/>
            <a:ext cx="3352800" cy="6096000"/>
          </a:xfrm>
          <a:prstGeom prst="rect">
            <a:avLst/>
          </a:prstGeom>
        </p:spPr>
        <p:txBody>
          <a:bodyPr vert="horz" lIns="91440" tIns="45720" rIns="91440" bIns="45720" rtlCol="0">
            <a:normAutofit/>
          </a:bodyPr>
          <a:lstStyle/>
          <a:p>
            <a:pPr>
              <a:buBlip>
                <a:blip r:embed="rId3"/>
              </a:buBlip>
            </a:pPr>
            <a:r>
              <a:rPr kumimoji="0" lang="en-US" sz="2800" b="0" i="0" u="none" strike="noStrike" kern="1200" cap="none" spc="0" normalizeH="0" baseline="0" noProof="0" dirty="0" smtClean="0">
                <a:ln>
                  <a:noFill/>
                </a:ln>
                <a:solidFill>
                  <a:schemeClr val="tx1"/>
                </a:solidFill>
                <a:effectLst>
                  <a:outerShdw blurRad="50800" dist="50800" dir="5400000" algn="ctr" rotWithShape="0">
                    <a:schemeClr val="bg1"/>
                  </a:outerShdw>
                </a:effectLst>
                <a:uLnTx/>
                <a:uFillTx/>
                <a:latin typeface="+mn-lt"/>
                <a:ea typeface="+mn-ea"/>
                <a:cs typeface="+mn-cs"/>
              </a:rPr>
              <a:t> Giants – </a:t>
            </a:r>
            <a:r>
              <a:rPr kumimoji="0" lang="en-US" sz="2800" b="0" i="0" u="none" strike="noStrike" kern="1200" cap="none" spc="0" normalizeH="0" baseline="0" noProof="0" dirty="0" err="1" smtClean="0">
                <a:ln>
                  <a:noFill/>
                </a:ln>
                <a:solidFill>
                  <a:schemeClr val="tx1"/>
                </a:solidFill>
                <a:effectLst>
                  <a:outerShdw blurRad="50800" dist="50800" dir="5400000" algn="ctr" rotWithShape="0">
                    <a:schemeClr val="bg1"/>
                  </a:outerShdw>
                </a:effectLst>
                <a:uLnTx/>
                <a:uFillTx/>
                <a:latin typeface="+mn-lt"/>
                <a:ea typeface="+mn-ea"/>
                <a:cs typeface="+mn-cs"/>
              </a:rPr>
              <a:t>Nephil</a:t>
            </a:r>
            <a:r>
              <a:rPr kumimoji="0" lang="en-US" sz="2800" b="0" i="0" u="none" strike="noStrike" kern="1200" cap="none" spc="0" normalizeH="0" baseline="0" noProof="0" dirty="0" smtClean="0">
                <a:ln>
                  <a:noFill/>
                </a:ln>
                <a:solidFill>
                  <a:schemeClr val="tx1"/>
                </a:solidFill>
                <a:effectLst>
                  <a:outerShdw blurRad="50800" dist="50800" dir="5400000" algn="ctr" rotWithShape="0">
                    <a:schemeClr val="bg1"/>
                  </a:outerShdw>
                </a:effectLst>
                <a:uLnTx/>
                <a:uFillTx/>
                <a:latin typeface="+mn-lt"/>
                <a:ea typeface="+mn-ea"/>
                <a:cs typeface="+mn-cs"/>
              </a:rPr>
              <a:t>, a bully or tyrant:-giant</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dirty="0" smtClean="0"/>
              <a:t>I. Noah –Trusted and Trusting – Genesis 6 </a:t>
            </a:r>
            <a:endParaRPr lang="en-US" dirty="0"/>
          </a:p>
        </p:txBody>
      </p:sp>
      <p:sp>
        <p:nvSpPr>
          <p:cNvPr id="3" name="Content Placeholder 2"/>
          <p:cNvSpPr>
            <a:spLocks noGrp="1"/>
          </p:cNvSpPr>
          <p:nvPr>
            <p:ph idx="1"/>
          </p:nvPr>
        </p:nvSpPr>
        <p:spPr/>
        <p:txBody>
          <a:bodyPr>
            <a:noAutofit/>
          </a:bodyPr>
          <a:lstStyle/>
          <a:p>
            <a:r>
              <a:rPr lang="en-US" dirty="0" smtClean="0"/>
              <a:t>Condition of </a:t>
            </a:r>
            <a:r>
              <a:rPr lang="en-US" u="sng" dirty="0" smtClean="0"/>
              <a:t>humanity</a:t>
            </a:r>
          </a:p>
          <a:p>
            <a:pPr lvl="1"/>
            <a:r>
              <a:rPr lang="en-US" dirty="0" smtClean="0"/>
              <a:t>Only </a:t>
            </a:r>
            <a:r>
              <a:rPr lang="en-US" u="sng" dirty="0" smtClean="0"/>
              <a:t>evil</a:t>
            </a:r>
            <a:r>
              <a:rPr lang="en-US" dirty="0" smtClean="0"/>
              <a:t> continually</a:t>
            </a:r>
          </a:p>
          <a:p>
            <a:pPr lvl="1"/>
            <a:r>
              <a:rPr lang="en-US" dirty="0" smtClean="0"/>
              <a:t>God is sorry he made them – </a:t>
            </a:r>
            <a:r>
              <a:rPr lang="en-US" u="sng" dirty="0" smtClean="0"/>
              <a:t>broken</a:t>
            </a:r>
            <a:r>
              <a:rPr lang="en-US" dirty="0" smtClean="0"/>
              <a:t> hearted</a:t>
            </a:r>
          </a:p>
          <a:p>
            <a:pPr lvl="1"/>
            <a:r>
              <a:rPr lang="en-US" dirty="0" smtClean="0"/>
              <a:t>God’s </a:t>
            </a:r>
            <a:r>
              <a:rPr lang="en-US" u="sng" dirty="0" smtClean="0"/>
              <a:t>judgment</a:t>
            </a:r>
            <a:r>
              <a:rPr lang="en-US" dirty="0" smtClean="0"/>
              <a:t> – destroy the human race</a:t>
            </a:r>
          </a:p>
          <a:p>
            <a:pPr lvl="1"/>
            <a:r>
              <a:rPr lang="en-US" dirty="0" smtClean="0"/>
              <a:t>God’s </a:t>
            </a:r>
            <a:r>
              <a:rPr lang="en-US" u="sng" dirty="0" smtClean="0"/>
              <a:t>grace</a:t>
            </a:r>
            <a:r>
              <a:rPr lang="en-US" dirty="0" smtClean="0"/>
              <a:t> – Noah found favor with </a:t>
            </a:r>
            <a:r>
              <a:rPr lang="en-US" dirty="0" smtClean="0"/>
              <a:t>God</a:t>
            </a:r>
            <a:endParaRPr lang="en-US" dirty="0" smtClean="0"/>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534400" cy="6172200"/>
          </a:xfrm>
        </p:spPr>
        <p:txBody>
          <a:bodyPr/>
          <a:lstStyle/>
          <a:p>
            <a:endParaRPr lang="en-US" dirty="0"/>
          </a:p>
        </p:txBody>
      </p:sp>
      <p:sp>
        <p:nvSpPr>
          <p:cNvPr id="307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3073" name="Object 1"/>
          <p:cNvGraphicFramePr>
            <a:graphicFrameLocks noChangeAspect="1"/>
          </p:cNvGraphicFramePr>
          <p:nvPr/>
        </p:nvGraphicFramePr>
        <p:xfrm>
          <a:off x="0" y="-1"/>
          <a:ext cx="9144000" cy="6872317"/>
        </p:xfrm>
        <a:graphic>
          <a:graphicData uri="http://schemas.openxmlformats.org/presentationml/2006/ole">
            <p:oleObj spid="_x0000_s3073" name="Slide" r:id="rId3" imgW="4570544" imgH="3427517" progId="PowerPoint.Template.12">
              <p:embed/>
            </p:oleObj>
          </a:graphicData>
        </a:graphic>
      </p:graphicFrame>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534400" cy="6172200"/>
          </a:xfrm>
        </p:spPr>
        <p:txBody>
          <a:bodyPr/>
          <a:lstStyle/>
          <a:p>
            <a:r>
              <a:rPr lang="en-US" dirty="0" smtClean="0"/>
              <a:t>Noah</a:t>
            </a:r>
          </a:p>
          <a:p>
            <a:pPr lvl="1"/>
            <a:r>
              <a:rPr lang="en-US" dirty="0" smtClean="0"/>
              <a:t>Righteous, blameless, walked in close fellowship with </a:t>
            </a:r>
            <a:r>
              <a:rPr lang="en-US" u="sng" dirty="0" smtClean="0"/>
              <a:t>God</a:t>
            </a:r>
          </a:p>
          <a:p>
            <a:pPr lvl="1"/>
            <a:r>
              <a:rPr lang="en-US" u="sng" dirty="0" smtClean="0"/>
              <a:t>Trusted</a:t>
            </a:r>
            <a:r>
              <a:rPr lang="en-US" dirty="0" smtClean="0"/>
              <a:t> – I will confirm my covenant with you</a:t>
            </a:r>
          </a:p>
          <a:p>
            <a:pPr lvl="1"/>
            <a:r>
              <a:rPr lang="en-US" dirty="0" smtClean="0"/>
              <a:t>Build an </a:t>
            </a:r>
            <a:r>
              <a:rPr lang="en-US" u="sng" dirty="0" smtClean="0"/>
              <a:t>ark</a:t>
            </a:r>
          </a:p>
          <a:p>
            <a:pPr lvl="1"/>
            <a:r>
              <a:rPr lang="en-US" dirty="0" smtClean="0"/>
              <a:t>Waterproof it with tar (</a:t>
            </a:r>
            <a:r>
              <a:rPr lang="en-US" u="sng" dirty="0" smtClean="0"/>
              <a:t>pitch</a:t>
            </a:r>
            <a:r>
              <a:rPr lang="en-US" dirty="0" smtClean="0"/>
              <a:t>) inside and out</a:t>
            </a:r>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534400" cy="6172200"/>
          </a:xfrm>
        </p:spPr>
        <p:txBody>
          <a:bodyPr>
            <a:normAutofit lnSpcReduction="10000"/>
          </a:bodyPr>
          <a:lstStyle/>
          <a:p>
            <a:pPr lvl="1"/>
            <a:r>
              <a:rPr lang="en-US" dirty="0" smtClean="0"/>
              <a:t>Pitch – 3722 - </a:t>
            </a:r>
            <a:r>
              <a:rPr lang="en-US" dirty="0" err="1" smtClean="0"/>
              <a:t>kaphar</a:t>
            </a:r>
            <a:r>
              <a:rPr lang="en-US" dirty="0" smtClean="0"/>
              <a:t> </a:t>
            </a:r>
            <a:r>
              <a:rPr lang="en-US" i="1" dirty="0" err="1" smtClean="0"/>
              <a:t>kaw</a:t>
            </a:r>
            <a:r>
              <a:rPr lang="en-US" i="1" dirty="0" smtClean="0"/>
              <a:t>-far‘ </a:t>
            </a:r>
            <a:r>
              <a:rPr lang="en-US" dirty="0" smtClean="0"/>
              <a:t>to </a:t>
            </a:r>
            <a:r>
              <a:rPr lang="en-US" i="1" dirty="0" smtClean="0"/>
              <a:t>cover</a:t>
            </a:r>
            <a:r>
              <a:rPr lang="en-US" dirty="0" smtClean="0"/>
              <a:t> (specifically with bitumen); figuratively to </a:t>
            </a:r>
            <a:r>
              <a:rPr lang="en-US" i="1" dirty="0" smtClean="0"/>
              <a:t>expiate</a:t>
            </a:r>
            <a:r>
              <a:rPr lang="en-US" dirty="0" smtClean="0"/>
              <a:t> or </a:t>
            </a:r>
            <a:r>
              <a:rPr lang="en-US" i="1" dirty="0" smtClean="0"/>
              <a:t>condone</a:t>
            </a:r>
            <a:r>
              <a:rPr lang="en-US" dirty="0" smtClean="0"/>
              <a:t>, to </a:t>
            </a:r>
            <a:r>
              <a:rPr lang="en-US" i="1" dirty="0" smtClean="0"/>
              <a:t>placate</a:t>
            </a:r>
            <a:r>
              <a:rPr lang="en-US" dirty="0" smtClean="0"/>
              <a:t> or </a:t>
            </a:r>
            <a:r>
              <a:rPr lang="en-US" i="1" dirty="0" smtClean="0"/>
              <a:t>cancel:—</a:t>
            </a:r>
            <a:r>
              <a:rPr lang="en-US" dirty="0" smtClean="0"/>
              <a:t>appease, make (an) atonement, cleanse, disannul, forgive, be merciful, pacify, pardon, to pitch, purge (away), put off, (make) reconcile (-</a:t>
            </a:r>
            <a:r>
              <a:rPr lang="en-US" dirty="0" err="1" smtClean="0"/>
              <a:t>liation</a:t>
            </a:r>
            <a:r>
              <a:rPr lang="en-US" dirty="0" smtClean="0"/>
              <a:t>).</a:t>
            </a:r>
          </a:p>
          <a:p>
            <a:pPr lvl="2"/>
            <a:r>
              <a:rPr lang="en-US" dirty="0" smtClean="0"/>
              <a:t>Translated “</a:t>
            </a:r>
            <a:r>
              <a:rPr lang="en-US" u="sng" dirty="0" smtClean="0"/>
              <a:t>pitch</a:t>
            </a:r>
            <a:r>
              <a:rPr lang="en-US" dirty="0" smtClean="0"/>
              <a:t>” 1 time</a:t>
            </a:r>
          </a:p>
          <a:p>
            <a:pPr lvl="2"/>
            <a:r>
              <a:rPr lang="en-US" dirty="0" smtClean="0"/>
              <a:t>Translated “</a:t>
            </a:r>
            <a:r>
              <a:rPr lang="en-US" u="sng" dirty="0" smtClean="0"/>
              <a:t>atonement</a:t>
            </a:r>
            <a:r>
              <a:rPr lang="en-US" dirty="0" smtClean="0"/>
              <a:t>” 69 times</a:t>
            </a:r>
          </a:p>
          <a:p>
            <a:pPr lvl="2"/>
            <a:r>
              <a:rPr lang="en-US" dirty="0" smtClean="0"/>
              <a:t>Leviticus 17:11 (KJV)</a:t>
            </a:r>
            <a:r>
              <a:rPr lang="en-US" b="1" dirty="0" smtClean="0"/>
              <a:t> </a:t>
            </a:r>
            <a:r>
              <a:rPr lang="en-US" dirty="0" smtClean="0"/>
              <a:t>For the life of the flesh </a:t>
            </a:r>
            <a:r>
              <a:rPr lang="en-US" i="1" dirty="0" smtClean="0"/>
              <a:t>is</a:t>
            </a:r>
            <a:r>
              <a:rPr lang="en-US" dirty="0" smtClean="0"/>
              <a:t> in the blood: and I have given it to you upon the altar to make an ATONEMENT for your souls: for it </a:t>
            </a:r>
            <a:r>
              <a:rPr lang="en-US" i="1" dirty="0" smtClean="0"/>
              <a:t>is</a:t>
            </a:r>
            <a:r>
              <a:rPr lang="en-US" dirty="0" smtClean="0"/>
              <a:t> the blood </a:t>
            </a:r>
            <a:r>
              <a:rPr lang="en-US" i="1" dirty="0" smtClean="0"/>
              <a:t>that</a:t>
            </a:r>
            <a:r>
              <a:rPr lang="en-US" dirty="0" smtClean="0"/>
              <a:t> </a:t>
            </a:r>
            <a:r>
              <a:rPr lang="en-US" dirty="0" err="1" smtClean="0"/>
              <a:t>maketh</a:t>
            </a:r>
            <a:r>
              <a:rPr lang="en-US" dirty="0" smtClean="0"/>
              <a:t> an ATONEMENT for the soul. </a:t>
            </a:r>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534400" cy="6172200"/>
          </a:xfrm>
        </p:spPr>
        <p:txBody>
          <a:bodyPr/>
          <a:lstStyle/>
          <a:p>
            <a:pPr lvl="1"/>
            <a:r>
              <a:rPr lang="en-US" dirty="0" smtClean="0"/>
              <a:t>Compared to “Pitch” 2203– Exodus 2:3 And when she could not longer hide him, she took for him an ark of bulrushes, and daubed it with slime and with PITCH, and put the child therein; and she laid </a:t>
            </a:r>
            <a:r>
              <a:rPr lang="en-US" i="1" dirty="0" smtClean="0"/>
              <a:t>it</a:t>
            </a:r>
            <a:r>
              <a:rPr lang="en-US" dirty="0" smtClean="0"/>
              <a:t> in the flags by the river’s brink. </a:t>
            </a:r>
            <a:r>
              <a:rPr lang="en-US" dirty="0" err="1" smtClean="0"/>
              <a:t>zepheth</a:t>
            </a:r>
            <a:r>
              <a:rPr lang="en-US" dirty="0" smtClean="0"/>
              <a:t> </a:t>
            </a:r>
            <a:r>
              <a:rPr lang="en-US" i="1" dirty="0" err="1" smtClean="0"/>
              <a:t>zeh'-feth</a:t>
            </a:r>
            <a:r>
              <a:rPr lang="en-US" i="1" dirty="0" smtClean="0"/>
              <a:t> </a:t>
            </a:r>
            <a:r>
              <a:rPr lang="en-US" dirty="0" smtClean="0"/>
              <a:t> (meaning to </a:t>
            </a:r>
            <a:r>
              <a:rPr lang="en-US" i="1" dirty="0" err="1" smtClean="0"/>
              <a:t>liquify</a:t>
            </a:r>
            <a:r>
              <a:rPr lang="en-US" dirty="0" smtClean="0"/>
              <a:t>); </a:t>
            </a:r>
            <a:r>
              <a:rPr lang="en-US" i="1" dirty="0" smtClean="0"/>
              <a:t>asphalt</a:t>
            </a:r>
            <a:r>
              <a:rPr lang="en-US" dirty="0" smtClean="0"/>
              <a:t> (from its tendency to </a:t>
            </a:r>
            <a:r>
              <a:rPr lang="en-US" i="1" dirty="0" smtClean="0"/>
              <a:t>soften</a:t>
            </a:r>
            <a:r>
              <a:rPr lang="en-US" dirty="0" smtClean="0"/>
              <a:t> in the sun):—pitch.</a:t>
            </a:r>
          </a:p>
          <a:p>
            <a:pPr lvl="1"/>
            <a:r>
              <a:rPr lang="en-US" dirty="0" smtClean="0"/>
              <a:t>What is God saying to Noah when he tells him to pitch it inside and out? – Your salvation is in the </a:t>
            </a:r>
            <a:r>
              <a:rPr lang="en-US" u="sng" dirty="0" smtClean="0"/>
              <a:t>atonement</a:t>
            </a:r>
            <a:endParaRPr lang="en-US" u="sng" dirty="0" smtClean="0"/>
          </a:p>
        </p:txBody>
      </p:sp>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Office Theme">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10664</TotalTime>
  <Words>584</Words>
  <Application>Microsoft Office PowerPoint</Application>
  <PresentationFormat>On-screen Show (4:3)</PresentationFormat>
  <Paragraphs>57</Paragraphs>
  <Slides>27</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27</vt:i4>
      </vt:variant>
    </vt:vector>
  </HeadingPairs>
  <TitlesOfParts>
    <vt:vector size="29" baseType="lpstr">
      <vt:lpstr>Office Theme</vt:lpstr>
      <vt:lpstr>Slide</vt:lpstr>
      <vt:lpstr>Slide 1</vt:lpstr>
      <vt:lpstr>Slide 2</vt:lpstr>
      <vt:lpstr>Noah Found Favor</vt:lpstr>
      <vt:lpstr>Slide 4</vt:lpstr>
      <vt:lpstr>I. Noah –Trusted and Trusting – Genesis 6 </vt:lpstr>
      <vt:lpstr>Slide 6</vt:lpstr>
      <vt:lpstr>Slide 7</vt:lpstr>
      <vt:lpstr>Slide 8</vt:lpstr>
      <vt:lpstr>Slide 9</vt:lpstr>
      <vt:lpstr>Slide 10</vt:lpstr>
      <vt:lpstr>Slide 11</vt:lpstr>
      <vt:lpstr>Slide 12</vt:lpstr>
      <vt:lpstr>II.  The Flood – Genesis 7,8</vt:lpstr>
      <vt:lpstr>Slide 14</vt:lpstr>
      <vt:lpstr>Slide 15</vt:lpstr>
      <vt:lpstr>III.  God’s Covenant – Genesis 8,9</vt:lpstr>
      <vt:lpstr>Slide 17</vt:lpstr>
      <vt:lpstr>Slide 18</vt:lpstr>
      <vt:lpstr>Slide 19</vt:lpstr>
      <vt:lpstr>Slide 20</vt:lpstr>
      <vt:lpstr>Slide 21</vt:lpstr>
      <vt:lpstr>IV.  Present Truth – God so loved (loves)…</vt:lpstr>
      <vt:lpstr>Slide 23</vt:lpstr>
      <vt:lpstr>Slide 24</vt:lpstr>
      <vt:lpstr>Slide 25</vt:lpstr>
      <vt:lpstr>Slide 26</vt:lpstr>
      <vt:lpstr>Slide 27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Roger Langworthy</dc:creator>
  <cp:lastModifiedBy>Roger Langworthy</cp:lastModifiedBy>
  <cp:revision>251</cp:revision>
  <dcterms:created xsi:type="dcterms:W3CDTF">2010-04-18T00:31:04Z</dcterms:created>
  <dcterms:modified xsi:type="dcterms:W3CDTF">2012-02-19T01:44:13Z</dcterms:modified>
</cp:coreProperties>
</file>