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91" r:id="rId2"/>
    <p:sldId id="303" r:id="rId3"/>
    <p:sldId id="257" r:id="rId4"/>
    <p:sldId id="307" r:id="rId5"/>
    <p:sldId id="308" r:id="rId6"/>
    <p:sldId id="309" r:id="rId7"/>
    <p:sldId id="305" r:id="rId8"/>
    <p:sldId id="311" r:id="rId9"/>
    <p:sldId id="310" r:id="rId10"/>
    <p:sldId id="306" r:id="rId11"/>
    <p:sldId id="320" r:id="rId12"/>
    <p:sldId id="321" r:id="rId13"/>
    <p:sldId id="322" r:id="rId14"/>
    <p:sldId id="323" r:id="rId15"/>
    <p:sldId id="313" r:id="rId16"/>
    <p:sldId id="31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E40"/>
    <a:srgbClr val="800000"/>
    <a:srgbClr val="003300"/>
    <a:srgbClr val="4DB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603B4-DE03-4A40-8112-39CC582733D4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31148-8711-49FF-B2AA-2BBEB74EB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rgbClr val="800000"/>
              </a:gs>
              <a:gs pos="45000">
                <a:srgbClr val="002060"/>
              </a:gs>
              <a:gs pos="100000">
                <a:schemeClr val="bg2">
                  <a:shade val="30000"/>
                  <a:satMod val="2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3000">
                <a:srgbClr val="140E40">
                  <a:alpha val="0"/>
                </a:srgbClr>
              </a:gs>
              <a:gs pos="50000">
                <a:srgbClr val="002060"/>
              </a:gs>
              <a:gs pos="100000">
                <a:srgbClr val="8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800000"/>
            </a:gs>
            <a:gs pos="0">
              <a:srgbClr val="003300"/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597B-3C05-45A0-9308-CDB7789B764A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Eden – Genesis 1,2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love of God as expressed in </a:t>
            </a:r>
            <a:r>
              <a:rPr lang="en-US" u="sng" dirty="0" smtClean="0"/>
              <a:t>creation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environment</a:t>
            </a:r>
            <a:r>
              <a:rPr lang="en-US" dirty="0" smtClean="0"/>
              <a:t> – wows man (Job 38</a:t>
            </a:r>
            <a:r>
              <a:rPr lang="en-US" dirty="0" smtClean="0"/>
              <a:t>)</a:t>
            </a:r>
            <a:endParaRPr lang="en-US" u="sng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4864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breath of God in his </a:t>
            </a: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claydough</a:t>
            </a: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25765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52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Spirit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28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animals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203003" cy="57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76200"/>
            <a:ext cx="85344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just right </a:t>
            </a:r>
            <a:r>
              <a:rPr kumimoji="0" lang="en-US" sz="28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helper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NASB Fashioned - built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u="sng" dirty="0" smtClean="0"/>
              <a:t>Order</a:t>
            </a:r>
            <a:r>
              <a:rPr lang="en-US" dirty="0" smtClean="0"/>
              <a:t> in the garden - You rule – you subdue</a:t>
            </a:r>
          </a:p>
          <a:p>
            <a:r>
              <a:rPr lang="en-US" dirty="0" smtClean="0"/>
              <a:t>Eat anything </a:t>
            </a:r>
            <a:r>
              <a:rPr lang="en-US" u="sng" dirty="0" smtClean="0"/>
              <a:t>except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Solicited response</a:t>
            </a:r>
          </a:p>
          <a:p>
            <a:pPr lvl="1"/>
            <a:r>
              <a:rPr lang="en-US" dirty="0" smtClean="0"/>
              <a:t>Established choice</a:t>
            </a:r>
          </a:p>
          <a:p>
            <a:pPr lvl="1"/>
            <a:r>
              <a:rPr lang="en-US" dirty="0" smtClean="0"/>
              <a:t>Freewill</a:t>
            </a:r>
          </a:p>
          <a:p>
            <a:r>
              <a:rPr lang="en-US" u="sng" dirty="0" smtClean="0"/>
              <a:t>Condition</a:t>
            </a:r>
            <a:r>
              <a:rPr lang="en-US" dirty="0" smtClean="0"/>
              <a:t> – if you eat – you will die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E.L.E.</a:t>
            </a:r>
            <a:r>
              <a:rPr lang="en-US" dirty="0" smtClean="0"/>
              <a:t> – </a:t>
            </a:r>
            <a:r>
              <a:rPr lang="en-US" u="sng" dirty="0" smtClean="0"/>
              <a:t>E</a:t>
            </a:r>
            <a:r>
              <a:rPr lang="en-US" dirty="0" smtClean="0"/>
              <a:t>xtinction </a:t>
            </a:r>
            <a:r>
              <a:rPr lang="en-US" u="sng" dirty="0" smtClean="0"/>
              <a:t>L</a:t>
            </a:r>
            <a:r>
              <a:rPr lang="en-US" dirty="0" smtClean="0"/>
              <a:t>evel </a:t>
            </a:r>
            <a:r>
              <a:rPr lang="en-US" u="sng" dirty="0" smtClean="0"/>
              <a:t>E</a:t>
            </a:r>
            <a:r>
              <a:rPr lang="en-US" dirty="0" smtClean="0"/>
              <a:t>vent</a:t>
            </a:r>
          </a:p>
          <a:p>
            <a:r>
              <a:rPr lang="en-US" u="sng" dirty="0" smtClean="0"/>
              <a:t>Broken</a:t>
            </a:r>
            <a:r>
              <a:rPr lang="en-US" dirty="0" smtClean="0"/>
              <a:t> covenant – the </a:t>
            </a:r>
            <a:r>
              <a:rPr lang="en-US" u="sng" dirty="0" smtClean="0"/>
              <a:t>fall</a:t>
            </a:r>
            <a:r>
              <a:rPr lang="en-US" dirty="0" smtClean="0"/>
              <a:t> of man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God So Loved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6353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3711575"/>
            <a:ext cx="7543800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God So Loved Series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Introduction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Being established in the foundational truth of God’s unconditional love for all</a:t>
            </a:r>
          </a:p>
          <a:p>
            <a:r>
              <a:rPr lang="en-US" dirty="0" smtClean="0"/>
              <a:t>Knowing that God’s love is the motivation for His dealings with people</a:t>
            </a:r>
          </a:p>
          <a:p>
            <a:r>
              <a:rPr lang="en-US" dirty="0" smtClean="0"/>
              <a:t>God’s Love and it’s resultant expressions are the basis for our abundant life in Christ Jesus</a:t>
            </a:r>
          </a:p>
          <a:p>
            <a:r>
              <a:rPr lang="en-US" dirty="0" smtClean="0"/>
              <a:t>Understanding God’s love expressed in His eternal covenant established in Jesus</a:t>
            </a:r>
          </a:p>
          <a:p>
            <a:r>
              <a:rPr lang="en-US" dirty="0" smtClean="0"/>
              <a:t>Nothing can separate you from God’s love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God so loved the world…</a:t>
            </a:r>
          </a:p>
          <a:p>
            <a:pPr lvl="1"/>
            <a:r>
              <a:rPr lang="en-US" dirty="0" smtClean="0"/>
              <a:t>John 3:16 (NKJV) For God so loved the world that He gave His only begotten Son, that whoever believes in Him should not perish but have everlasting life.</a:t>
            </a:r>
          </a:p>
          <a:p>
            <a:pPr lvl="1"/>
            <a:r>
              <a:rPr lang="en-US" dirty="0" smtClean="0"/>
              <a:t>John 3:16 (AMP) For God so greatly loved and </a:t>
            </a:r>
            <a:r>
              <a:rPr lang="en-US" dirty="0" smtClean="0">
                <a:solidFill>
                  <a:srgbClr val="FFC000"/>
                </a:solidFill>
              </a:rPr>
              <a:t>dearly prized </a:t>
            </a:r>
            <a:r>
              <a:rPr lang="en-US" dirty="0" smtClean="0"/>
              <a:t>the world that He [even] gave up His only begotten (unique) Son, so that whoever believes in (</a:t>
            </a:r>
            <a:r>
              <a:rPr lang="en-US" dirty="0" smtClean="0">
                <a:solidFill>
                  <a:srgbClr val="FFC000"/>
                </a:solidFill>
              </a:rPr>
              <a:t>trusts in, clings to, relies on</a:t>
            </a:r>
            <a:r>
              <a:rPr lang="en-US" dirty="0" smtClean="0"/>
              <a:t>) Him shall not perish (come to destruction, be lost) but have eternal (everlasting) life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No greater love…</a:t>
            </a:r>
          </a:p>
          <a:p>
            <a:pPr lvl="1"/>
            <a:r>
              <a:rPr lang="en-US" dirty="0" smtClean="0"/>
              <a:t>John 15:13 (NASB)</a:t>
            </a:r>
            <a:r>
              <a:rPr lang="en-US" b="1" dirty="0" smtClean="0"/>
              <a:t> </a:t>
            </a:r>
            <a:r>
              <a:rPr lang="en-US" dirty="0" smtClean="0"/>
              <a:t>Greater love has no one than this, that one lay down his life for his friends.</a:t>
            </a:r>
          </a:p>
          <a:p>
            <a:r>
              <a:rPr lang="en-US" dirty="0" smtClean="0"/>
              <a:t>God is love – 1 John 4:9-10</a:t>
            </a:r>
          </a:p>
          <a:p>
            <a:pPr lvl="1"/>
            <a:r>
              <a:rPr lang="en-US" dirty="0" smtClean="0"/>
              <a:t>God showed his love by sending </a:t>
            </a:r>
            <a:r>
              <a:rPr lang="en-US" u="sng" dirty="0" smtClean="0"/>
              <a:t>Jesus</a:t>
            </a:r>
          </a:p>
          <a:p>
            <a:pPr lvl="1"/>
            <a:r>
              <a:rPr lang="en-US" dirty="0" smtClean="0"/>
              <a:t>A </a:t>
            </a:r>
            <a:r>
              <a:rPr lang="en-US" u="sng" dirty="0" smtClean="0"/>
              <a:t>sacrifice</a:t>
            </a:r>
            <a:r>
              <a:rPr lang="en-US" dirty="0" smtClean="0"/>
              <a:t> to take away our sin</a:t>
            </a:r>
          </a:p>
          <a:p>
            <a:pPr lvl="1"/>
            <a:r>
              <a:rPr lang="en-US" dirty="0" smtClean="0"/>
              <a:t>So we could have eternal </a:t>
            </a:r>
            <a:r>
              <a:rPr lang="en-US" u="sng" dirty="0" smtClean="0"/>
              <a:t>life</a:t>
            </a:r>
            <a:endParaRPr lang="en-US" dirty="0" smtClean="0"/>
          </a:p>
          <a:p>
            <a:pPr lvl="1"/>
            <a:r>
              <a:rPr lang="en-US" dirty="0" smtClean="0"/>
              <a:t>The solicited response</a:t>
            </a:r>
          </a:p>
          <a:p>
            <a:pPr lvl="2"/>
            <a:r>
              <a:rPr lang="en-US" dirty="0" smtClean="0"/>
              <a:t>His love brought to </a:t>
            </a:r>
            <a:r>
              <a:rPr lang="en-US" u="sng" dirty="0" smtClean="0"/>
              <a:t>full</a:t>
            </a:r>
            <a:r>
              <a:rPr lang="en-US" dirty="0" smtClean="0"/>
              <a:t> expression in us</a:t>
            </a:r>
          </a:p>
          <a:p>
            <a:pPr lvl="2"/>
            <a:r>
              <a:rPr lang="en-US" u="sng" dirty="0" smtClean="0"/>
              <a:t>Know</a:t>
            </a:r>
            <a:r>
              <a:rPr lang="en-US" dirty="0" smtClean="0"/>
              <a:t> how much he loves us</a:t>
            </a:r>
          </a:p>
          <a:p>
            <a:pPr lvl="2"/>
            <a:r>
              <a:rPr lang="en-US" dirty="0" smtClean="0"/>
              <a:t>Put our </a:t>
            </a:r>
            <a:r>
              <a:rPr lang="en-US" u="sng" dirty="0" smtClean="0"/>
              <a:t>trust</a:t>
            </a:r>
            <a:r>
              <a:rPr lang="en-US" dirty="0" smtClean="0"/>
              <a:t> in his love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God’s gift and our response</a:t>
            </a:r>
          </a:p>
          <a:p>
            <a:pPr lvl="1"/>
            <a:r>
              <a:rPr lang="en-US" dirty="0" smtClean="0"/>
              <a:t>God’s gift – </a:t>
            </a:r>
            <a:r>
              <a:rPr lang="en-US" u="sng" dirty="0" smtClean="0"/>
              <a:t>grace</a:t>
            </a:r>
            <a:r>
              <a:rPr lang="en-US" dirty="0" smtClean="0"/>
              <a:t> – the unearned </a:t>
            </a:r>
            <a:r>
              <a:rPr lang="en-US" u="sng" dirty="0" smtClean="0"/>
              <a:t>favor</a:t>
            </a:r>
            <a:r>
              <a:rPr lang="en-US" dirty="0" smtClean="0"/>
              <a:t> of God</a:t>
            </a:r>
            <a:endParaRPr lang="en-US" u="sng" dirty="0" smtClean="0"/>
          </a:p>
          <a:p>
            <a:pPr lvl="1"/>
            <a:r>
              <a:rPr lang="en-US" dirty="0" smtClean="0"/>
              <a:t>Our response – </a:t>
            </a:r>
            <a:r>
              <a:rPr lang="en-US" u="sng" dirty="0" smtClean="0"/>
              <a:t>faith</a:t>
            </a:r>
            <a:r>
              <a:rPr lang="en-US" dirty="0" smtClean="0"/>
              <a:t> – </a:t>
            </a:r>
            <a:r>
              <a:rPr lang="en-US" u="sng" dirty="0" smtClean="0"/>
              <a:t>trust</a:t>
            </a:r>
            <a:r>
              <a:rPr lang="en-US" dirty="0" smtClean="0"/>
              <a:t> in the person and work of God</a:t>
            </a:r>
            <a:endParaRPr lang="en-US" u="sng" dirty="0" smtClean="0"/>
          </a:p>
          <a:p>
            <a:r>
              <a:rPr lang="en-US" dirty="0" smtClean="0"/>
              <a:t>Ephesians 2:8 - 9 (NASB)</a:t>
            </a:r>
            <a:r>
              <a:rPr lang="en-US" b="1" dirty="0" smtClean="0"/>
              <a:t> </a:t>
            </a:r>
            <a:r>
              <a:rPr lang="en-US" baseline="30000" dirty="0" smtClean="0"/>
              <a:t>8</a:t>
            </a:r>
            <a:r>
              <a:rPr lang="en-US" dirty="0" smtClean="0"/>
              <a:t>For by grace you have been saved through faith; and that not of yourselves, </a:t>
            </a:r>
            <a:r>
              <a:rPr lang="en-US" i="1" dirty="0" smtClean="0"/>
              <a:t>it is</a:t>
            </a:r>
            <a:r>
              <a:rPr lang="en-US" dirty="0" smtClean="0"/>
              <a:t> the gift of God;  </a:t>
            </a:r>
            <a:r>
              <a:rPr lang="en-US" baseline="30000" dirty="0" smtClean="0"/>
              <a:t>9</a:t>
            </a:r>
            <a:r>
              <a:rPr lang="en-US" dirty="0" smtClean="0"/>
              <a:t>not as a result of works, so that no one may boast.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Covenant of Grace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God’s dealings with man – </a:t>
            </a:r>
            <a:r>
              <a:rPr lang="en-US" u="sng" dirty="0" smtClean="0"/>
              <a:t>covenant</a:t>
            </a:r>
          </a:p>
          <a:p>
            <a:r>
              <a:rPr lang="en-US" dirty="0" smtClean="0"/>
              <a:t>Covenant Defined – an </a:t>
            </a:r>
            <a:r>
              <a:rPr lang="en-US" u="sng" dirty="0" smtClean="0"/>
              <a:t>agreement</a:t>
            </a:r>
            <a:r>
              <a:rPr lang="en-US" dirty="0" smtClean="0"/>
              <a:t> between men or between God and men</a:t>
            </a:r>
          </a:p>
          <a:p>
            <a:pPr lvl="1"/>
            <a:r>
              <a:rPr lang="en-US" dirty="0" smtClean="0"/>
              <a:t>Contrast with contract</a:t>
            </a:r>
          </a:p>
          <a:p>
            <a:pPr lvl="1"/>
            <a:r>
              <a:rPr lang="en-US" dirty="0" smtClean="0"/>
              <a:t>Grace and mercy on God’s part</a:t>
            </a:r>
          </a:p>
          <a:p>
            <a:pPr lvl="1"/>
            <a:r>
              <a:rPr lang="en-US" dirty="0" smtClean="0"/>
              <a:t>Shared assets and liabilities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1"/>
            <a:r>
              <a:rPr lang="en-US" dirty="0" smtClean="0"/>
              <a:t>Hebrew – BERITH – to divide or cut in two, alluding to a </a:t>
            </a:r>
            <a:r>
              <a:rPr lang="en-US" u="sng" dirty="0" smtClean="0"/>
              <a:t>sacrificial</a:t>
            </a:r>
            <a:r>
              <a:rPr lang="en-US" dirty="0" smtClean="0"/>
              <a:t> ceremony in connection with covenant making</a:t>
            </a:r>
          </a:p>
          <a:p>
            <a:pPr lvl="1"/>
            <a:r>
              <a:rPr lang="en-US" dirty="0" smtClean="0"/>
              <a:t>Greek – DIATHEKE – primarily signifies a disposition of property by </a:t>
            </a:r>
            <a:r>
              <a:rPr lang="en-US" u="sng" dirty="0" smtClean="0"/>
              <a:t>will</a:t>
            </a:r>
            <a:r>
              <a:rPr lang="en-US" dirty="0" smtClean="0"/>
              <a:t> or otherwise (will or testament)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Biblical Covenants</a:t>
            </a:r>
          </a:p>
          <a:p>
            <a:pPr lvl="1"/>
            <a:r>
              <a:rPr lang="en-US" u="sng" dirty="0" smtClean="0"/>
              <a:t>Conditional</a:t>
            </a:r>
            <a:r>
              <a:rPr lang="en-US" dirty="0" smtClean="0"/>
              <a:t> – depends on man, recognized in the formula “if you…then…”</a:t>
            </a:r>
          </a:p>
          <a:p>
            <a:pPr lvl="1"/>
            <a:r>
              <a:rPr lang="en-US" u="sng" dirty="0" smtClean="0"/>
              <a:t>Unconditional</a:t>
            </a:r>
            <a:r>
              <a:rPr lang="en-US" dirty="0" smtClean="0"/>
              <a:t> – depends on God alone, recognized in the formula “I will…”</a:t>
            </a:r>
          </a:p>
          <a:p>
            <a:r>
              <a:rPr lang="en-US" dirty="0" smtClean="0"/>
              <a:t>Covenants of…</a:t>
            </a:r>
          </a:p>
          <a:p>
            <a:pPr lvl="1"/>
            <a:r>
              <a:rPr lang="en-US" dirty="0" smtClean="0"/>
              <a:t>Eden</a:t>
            </a:r>
          </a:p>
          <a:p>
            <a:pPr lvl="1"/>
            <a:r>
              <a:rPr lang="en-US" dirty="0" smtClean="0"/>
              <a:t>Adam</a:t>
            </a:r>
          </a:p>
          <a:p>
            <a:pPr lvl="1"/>
            <a:r>
              <a:rPr lang="en-US" dirty="0" smtClean="0"/>
              <a:t>Noah</a:t>
            </a:r>
          </a:p>
          <a:p>
            <a:pPr lvl="1"/>
            <a:r>
              <a:rPr lang="en-US" dirty="0" smtClean="0"/>
              <a:t>Abraham</a:t>
            </a:r>
          </a:p>
          <a:p>
            <a:pPr lvl="1"/>
            <a:r>
              <a:rPr lang="en-US" dirty="0" smtClean="0"/>
              <a:t>Law</a:t>
            </a:r>
          </a:p>
          <a:p>
            <a:pPr lvl="1"/>
            <a:r>
              <a:rPr lang="en-US" dirty="0" smtClean="0"/>
              <a:t>New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14647</TotalTime>
  <Words>499</Words>
  <Application>Microsoft Office PowerPoint</Application>
  <PresentationFormat>On-screen Show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God So Loved</vt:lpstr>
      <vt:lpstr>I. Introduction and Objectives</vt:lpstr>
      <vt:lpstr>Slide 4</vt:lpstr>
      <vt:lpstr>Slide 5</vt:lpstr>
      <vt:lpstr>Slide 6</vt:lpstr>
      <vt:lpstr>II. Covenant of Grace</vt:lpstr>
      <vt:lpstr>Slide 8</vt:lpstr>
      <vt:lpstr>Slide 9</vt:lpstr>
      <vt:lpstr>III. Eden – Genesis 1,2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Langworthy</dc:creator>
  <cp:lastModifiedBy>Roger Langworthy</cp:lastModifiedBy>
  <cp:revision>260</cp:revision>
  <dcterms:created xsi:type="dcterms:W3CDTF">2010-04-18T00:31:04Z</dcterms:created>
  <dcterms:modified xsi:type="dcterms:W3CDTF">2012-02-03T17:05:29Z</dcterms:modified>
</cp:coreProperties>
</file>