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7"/>
  </p:handoutMasterIdLst>
  <p:sldIdLst>
    <p:sldId id="339" r:id="rId2"/>
    <p:sldId id="329" r:id="rId3"/>
    <p:sldId id="328" r:id="rId4"/>
    <p:sldId id="340" r:id="rId5"/>
    <p:sldId id="341" r:id="rId6"/>
    <p:sldId id="342" r:id="rId7"/>
    <p:sldId id="343" r:id="rId8"/>
    <p:sldId id="327" r:id="rId9"/>
    <p:sldId id="317" r:id="rId10"/>
    <p:sldId id="257" r:id="rId11"/>
    <p:sldId id="322" r:id="rId12"/>
    <p:sldId id="330" r:id="rId13"/>
    <p:sldId id="337" r:id="rId14"/>
    <p:sldId id="324" r:id="rId15"/>
    <p:sldId id="336" r:id="rId16"/>
    <p:sldId id="334" r:id="rId17"/>
    <p:sldId id="335" r:id="rId18"/>
    <p:sldId id="305" r:id="rId19"/>
    <p:sldId id="331" r:id="rId20"/>
    <p:sldId id="332" r:id="rId21"/>
    <p:sldId id="306" r:id="rId22"/>
    <p:sldId id="333" r:id="rId23"/>
    <p:sldId id="314" r:id="rId24"/>
    <p:sldId id="315" r:id="rId25"/>
    <p:sldId id="31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00"/>
    <a:srgbClr val="140E40"/>
    <a:srgbClr val="003300"/>
    <a:srgbClr val="4DB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576" autoAdjust="0"/>
  </p:normalViewPr>
  <p:slideViewPr>
    <p:cSldViewPr>
      <p:cViewPr varScale="1">
        <p:scale>
          <a:sx n="69" d="100"/>
          <a:sy n="69" d="100"/>
        </p:scale>
        <p:origin x="-552" y="-102"/>
      </p:cViewPr>
      <p:guideLst>
        <p:guide orient="horz" pos="2160"/>
        <p:guide pos="2880"/>
      </p:guideLst>
    </p:cSldViewPr>
  </p:slideViewPr>
  <p:outlineViewPr>
    <p:cViewPr>
      <p:scale>
        <a:sx n="33" d="100"/>
        <a:sy n="33" d="100"/>
      </p:scale>
      <p:origin x="0" y="9594"/>
    </p:cViewPr>
  </p:outlineViewPr>
  <p:notesTextViewPr>
    <p:cViewPr>
      <p:scale>
        <a:sx n="100" d="100"/>
        <a:sy n="100" d="100"/>
      </p:scale>
      <p:origin x="0" y="0"/>
    </p:cViewPr>
  </p:notesTextViewPr>
  <p:notesViewPr>
    <p:cSldViewPr>
      <p:cViewPr varScale="1">
        <p:scale>
          <a:sx n="59" d="100"/>
          <a:sy n="59" d="100"/>
        </p:scale>
        <p:origin x="-250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D603B4-DE03-4A40-8112-39CC582733D4}" type="datetimeFigureOut">
              <a:rPr lang="en-US" smtClean="0"/>
              <a:pPr/>
              <a:t>10/14/2012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031148-8711-49FF-B2AA-2BBEB74EBA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525963"/>
          </a:xfrm>
          <a:noFill/>
        </p:spPr>
        <p:txBody>
          <a:bodyPr/>
          <a:lstStyle>
            <a:lvl1pPr>
              <a:buFontTx/>
              <a:buBlip>
                <a:blip r:embed="rId2"/>
              </a:buBlip>
              <a:defRPr/>
            </a:lvl1pPr>
            <a:lvl2pPr>
              <a:buFontTx/>
              <a:buBlip>
                <a:blip r:embed="rId3"/>
              </a:buBlip>
              <a:defRPr/>
            </a:lvl2pPr>
            <a:lvl3pPr>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597B-3C05-45A0-9308-CDB7789B764A}" type="datetimeFigureOut">
              <a:rPr lang="en-US" smtClean="0"/>
              <a:pPr/>
              <a:t>10/14/2012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4BAF0-AFD1-4555-BB48-693BB65D5E2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00000"/>
            </a:gs>
            <a:gs pos="100000">
              <a:schemeClr val="bg1"/>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597B-3C05-45A0-9308-CDB7789B764A}" type="datetimeFigureOut">
              <a:rPr lang="en-US" smtClean="0"/>
              <a:pPr/>
              <a:t>10/14/2012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4BAF0-AFD1-4555-BB48-693BB65D5E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2">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3">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4">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 lvl="5">
            <p:tnLst>
              <p:par>
                <p:cTn presetID="22" presetClass="entr" presetSubtype="1"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up)">
                      <p:cBhvr>
                        <p:cTn dur="500"/>
                        <p:tgtEl>
                          <p:spTgt spid="3"/>
                        </p:tgtEl>
                      </p:cBhvr>
                    </p:animEffect>
                  </p:childTnLst>
                </p:cTn>
              </p:par>
            </p:tnLst>
          </p:tmpl>
        </p:tmplLst>
      </p:bldP>
    </p:bldLst>
  </p:timing>
  <p:txStyles>
    <p:titleStyle>
      <a:lvl1pPr algn="ctr" defTabSz="914400" rtl="0" eaLnBrk="1" latinLnBrk="0" hangingPunct="1">
        <a:spcBef>
          <a:spcPct val="0"/>
        </a:spcBef>
        <a:buNone/>
        <a:defRPr sz="4400" kern="1200">
          <a:solidFill>
            <a:schemeClr val="tx1"/>
          </a:solidFill>
          <a:effectLst>
            <a:outerShdw blurRad="50800" dist="50800" dir="5400000" algn="ctr" rotWithShape="0">
              <a:schemeClr val="bg1"/>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sz="2800" kern="1200">
          <a:solidFill>
            <a:schemeClr val="tx1"/>
          </a:solidFill>
          <a:effectLst>
            <a:outerShdw blurRad="50800" dist="50800" dir="5400000" algn="ctr" rotWithShape="0">
              <a:schemeClr val="bg1"/>
            </a:outerShdw>
          </a:effectLst>
          <a:latin typeface="+mn-lt"/>
          <a:ea typeface="+mn-ea"/>
          <a:cs typeface="+mn-cs"/>
        </a:defRPr>
      </a:lvl1pPr>
      <a:lvl2pPr marL="742950" indent="-285750" algn="l" defTabSz="914400" rtl="0" eaLnBrk="1" latinLnBrk="0" hangingPunct="1">
        <a:spcBef>
          <a:spcPct val="20000"/>
        </a:spcBef>
        <a:buFontTx/>
        <a:buBlip>
          <a:blip r:embed="rId14"/>
        </a:buBlip>
        <a:defRPr sz="2800" kern="1200">
          <a:solidFill>
            <a:schemeClr val="tx1"/>
          </a:solidFill>
          <a:effectLst>
            <a:outerShdw blurRad="50800" dist="50800" dir="5400000" algn="ctr" rotWithShape="0">
              <a:schemeClr val="bg1"/>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2800" kern="1200">
          <a:solidFill>
            <a:schemeClr val="tx1"/>
          </a:solidFill>
          <a:effectLst>
            <a:outerShdw blurRad="50800" dist="50800" dir="5400000" algn="ctr" rotWithShape="0">
              <a:schemeClr val="bg1"/>
            </a:outerShdw>
          </a:effectLst>
          <a:latin typeface="+mn-lt"/>
          <a:ea typeface="+mn-ea"/>
          <a:cs typeface="+mn-cs"/>
        </a:defRPr>
      </a:lvl3pPr>
      <a:lvl4pPr marL="1600200" indent="-228600" algn="l" defTabSz="914400" rtl="0" eaLnBrk="1" latinLnBrk="0" hangingPunct="1">
        <a:spcBef>
          <a:spcPct val="20000"/>
        </a:spcBef>
        <a:buFont typeface="Courier New" pitchFamily="49" charset="0"/>
        <a:buChar char="o"/>
        <a:defRPr sz="2800" kern="1200">
          <a:solidFill>
            <a:schemeClr val="tx1"/>
          </a:solidFill>
          <a:effectLst>
            <a:outerShdw blurRad="50800" dist="50800" dir="5400000" algn="ctr" rotWithShape="0">
              <a:schemeClr val="bg1"/>
            </a:outerShdw>
          </a:effectLst>
          <a:latin typeface="+mn-lt"/>
          <a:ea typeface="+mn-ea"/>
          <a:cs typeface="+mn-cs"/>
        </a:defRPr>
      </a:lvl4pPr>
      <a:lvl5pPr marL="2057400" indent="-228600" algn="l" defTabSz="914400" rtl="0" eaLnBrk="1" latinLnBrk="0" hangingPunct="1">
        <a:spcBef>
          <a:spcPct val="20000"/>
        </a:spcBef>
        <a:buFontTx/>
        <a:buBlip>
          <a:blip r:embed="rId15"/>
        </a:buBlip>
        <a:defRPr sz="2800" kern="1200">
          <a:solidFill>
            <a:schemeClr val="tx1"/>
          </a:solidFill>
          <a:effectLst>
            <a:outerShdw blurRad="50800" dist="50800" dir="5400000" algn="ctr" rotWithShape="0">
              <a:schemeClr val="bg1"/>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I. No Surprise – </a:t>
            </a:r>
            <a:r>
              <a:rPr lang="en-US" sz="3600" dirty="0" smtClean="0"/>
              <a:t>1 Thessalonians 5:1-11</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How and when this all will happen</a:t>
            </a:r>
          </a:p>
          <a:p>
            <a:pPr lvl="1"/>
            <a:r>
              <a:rPr lang="en-US" dirty="0" smtClean="0"/>
              <a:t>The day of the Lord’s </a:t>
            </a:r>
            <a:r>
              <a:rPr lang="en-US" u="sng" dirty="0" smtClean="0"/>
              <a:t>return</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lh6.ggpht.com/-FgXtlqTl-HY/T_sAiOeWbfI/AAAAAAAAD7A/R3624kQ3g80/A-Thief-In-The-Night_thumb5.jpg"/>
          <p:cNvPicPr>
            <a:picLocks noChangeAspect="1" noChangeArrowheads="1"/>
          </p:cNvPicPr>
          <p:nvPr/>
        </p:nvPicPr>
        <p:blipFill>
          <a:blip r:embed="rId2" cstate="print"/>
          <a:srcRect/>
          <a:stretch>
            <a:fillRect/>
          </a:stretch>
        </p:blipFill>
        <p:spPr bwMode="auto">
          <a:xfrm>
            <a:off x="0" y="0"/>
            <a:ext cx="3763863" cy="6858000"/>
          </a:xfrm>
          <a:prstGeom prst="rect">
            <a:avLst/>
          </a:prstGeom>
          <a:noFill/>
        </p:spPr>
      </p:pic>
      <p:sp>
        <p:nvSpPr>
          <p:cNvPr id="4" name="Content Placeholder 2"/>
          <p:cNvSpPr txBox="1">
            <a:spLocks/>
          </p:cNvSpPr>
          <p:nvPr/>
        </p:nvSpPr>
        <p:spPr>
          <a:xfrm>
            <a:off x="3657600" y="762000"/>
            <a:ext cx="51816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Like a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thief</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in the night</a:t>
            </a:r>
          </a:p>
          <a:p>
            <a:pPr marL="1200150" lvl="2" indent="-285750">
              <a:spcBef>
                <a:spcPct val="20000"/>
              </a:spcBef>
              <a:buFont typeface="Wingdings" pitchFamily="2" charset="2"/>
              <a:buChar char="§"/>
              <a:defRPr/>
            </a:pPr>
            <a:r>
              <a:rPr lang="en-US" sz="2800" dirty="0" smtClean="0">
                <a:effectLst>
                  <a:outerShdw blurRad="50800" dist="50800" dir="5400000" algn="ctr" rotWithShape="0">
                    <a:schemeClr val="bg1"/>
                  </a:outerShdw>
                </a:effectLst>
              </a:rPr>
              <a:t>sudden and unexpected</a:t>
            </a: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3.bp.blogspot.com/-wx3_dfFNFfE/TfUJiqFqudI/AAAAAAAAACw/CQyI5X4cnt8/s1600/254140_2150565767190_1337735943_32677602_7460262_n.jpg"/>
          <p:cNvPicPr>
            <a:picLocks noChangeAspect="1" noChangeArrowheads="1"/>
          </p:cNvPicPr>
          <p:nvPr/>
        </p:nvPicPr>
        <p:blipFill>
          <a:blip r:embed="rId2" cstate="print"/>
          <a:srcRect/>
          <a:stretch>
            <a:fillRect/>
          </a:stretch>
        </p:blipFill>
        <p:spPr bwMode="auto">
          <a:xfrm>
            <a:off x="381000" y="1314450"/>
            <a:ext cx="7391400" cy="5543550"/>
          </a:xfrm>
          <a:prstGeom prst="rect">
            <a:avLst/>
          </a:prstGeom>
          <a:noFill/>
        </p:spPr>
      </p:pic>
      <p:sp>
        <p:nvSpPr>
          <p:cNvPr id="4" name="Content Placeholder 2"/>
          <p:cNvSpPr txBox="1">
            <a:spLocks/>
          </p:cNvSpPr>
          <p:nvPr/>
        </p:nvSpPr>
        <p:spPr>
          <a:xfrm>
            <a:off x="304800" y="152400"/>
            <a:ext cx="85344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Like a pregnant woman’s </a:t>
            </a:r>
            <a:r>
              <a:rPr kumimoji="0" lang="en-US" sz="2800" b="0" i="0" u="sng"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labor</a:t>
            </a: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 pains</a:t>
            </a:r>
          </a:p>
          <a:p>
            <a:pPr marL="1143000" marR="0" lvl="2" indent="-2286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Certain, sudden, unavoidable</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533400"/>
            <a:ext cx="8534400" cy="6172200"/>
          </a:xfrm>
          <a:prstGeom prst="rect">
            <a:avLst/>
          </a:prstGeom>
          <a:noFill/>
        </p:spPr>
        <p:txBody>
          <a:bodyPr vert="horz" lIns="91440" tIns="45720" rIns="91440" bIns="45720" rtlCol="0">
            <a:normAutofit/>
          </a:bodyPr>
          <a:lstStyle/>
          <a:p>
            <a:pPr marL="742950" marR="0" lvl="1" indent="-28575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False sense of security - disaster will fall suddenly</a:t>
            </a:r>
          </a:p>
          <a:p>
            <a:pPr marL="742950" marR="0" lvl="1" indent="-28575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No escape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r>
              <a:rPr lang="en-US" dirty="0" smtClean="0"/>
              <a:t>You aren’t in the </a:t>
            </a:r>
            <a:r>
              <a:rPr lang="en-US" u="sng" dirty="0" smtClean="0"/>
              <a:t>dark</a:t>
            </a:r>
          </a:p>
          <a:p>
            <a:pPr lvl="1"/>
            <a:r>
              <a:rPr lang="en-US" dirty="0" smtClean="0"/>
              <a:t>You won’t be </a:t>
            </a:r>
            <a:r>
              <a:rPr lang="en-US" u="sng" dirty="0" smtClean="0"/>
              <a:t>surprised</a:t>
            </a:r>
          </a:p>
          <a:p>
            <a:pPr lvl="1"/>
            <a:r>
              <a:rPr lang="en-US" dirty="0" smtClean="0"/>
              <a:t>You are children of </a:t>
            </a:r>
            <a:r>
              <a:rPr lang="en-US" u="sng" dirty="0" smtClean="0"/>
              <a:t>light</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Darkness</a:t>
            </a:r>
          </a:p>
          <a:p>
            <a:pPr lvl="1"/>
            <a:r>
              <a:rPr lang="en-US" dirty="0" smtClean="0"/>
              <a:t>Represents </a:t>
            </a:r>
            <a:r>
              <a:rPr lang="en-US" u="sng" dirty="0" smtClean="0"/>
              <a:t>unalert</a:t>
            </a:r>
            <a:r>
              <a:rPr lang="en-US" dirty="0" smtClean="0"/>
              <a:t> (sleeping)</a:t>
            </a:r>
          </a:p>
          <a:p>
            <a:pPr lvl="1"/>
            <a:r>
              <a:rPr lang="en-US" dirty="0" smtClean="0"/>
              <a:t>Represents unsound </a:t>
            </a:r>
            <a:r>
              <a:rPr lang="en-US" u="sng" dirty="0" smtClean="0"/>
              <a:t>judgment</a:t>
            </a:r>
            <a:r>
              <a:rPr lang="en-US" dirty="0" smtClean="0"/>
              <a:t> (drunk)</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r>
              <a:rPr lang="en-US" dirty="0" smtClean="0"/>
              <a:t>Stay alert</a:t>
            </a:r>
          </a:p>
          <a:p>
            <a:pPr lvl="1"/>
            <a:r>
              <a:rPr lang="en-US" u="sng" dirty="0" smtClean="0"/>
              <a:t>Clear</a:t>
            </a:r>
            <a:r>
              <a:rPr lang="en-US" dirty="0" smtClean="0"/>
              <a:t> headed</a:t>
            </a:r>
          </a:p>
          <a:p>
            <a:pPr lvl="2"/>
            <a:r>
              <a:rPr lang="en-US" dirty="0" smtClean="0"/>
              <a:t>Not ignorant</a:t>
            </a:r>
          </a:p>
          <a:p>
            <a:pPr lvl="2"/>
            <a:r>
              <a:rPr lang="en-US" dirty="0" smtClean="0"/>
              <a:t>Not impaired</a:t>
            </a:r>
          </a:p>
          <a:p>
            <a:pPr lvl="1"/>
            <a:r>
              <a:rPr lang="en-US" dirty="0" smtClean="0"/>
              <a:t>Protected by the </a:t>
            </a:r>
            <a:r>
              <a:rPr lang="en-US" u="sng" dirty="0" smtClean="0"/>
              <a:t>armor</a:t>
            </a:r>
          </a:p>
          <a:p>
            <a:pPr lvl="1"/>
            <a:r>
              <a:rPr lang="en-US" dirty="0" smtClean="0"/>
              <a:t>Helmet of salvation - </a:t>
            </a:r>
            <a:r>
              <a:rPr lang="en-US" u="sng" dirty="0" smtClean="0"/>
              <a:t>confidence</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lnSpcReduction="10000"/>
          </a:bodyPr>
          <a:lstStyle/>
          <a:p>
            <a:r>
              <a:rPr lang="en-US" dirty="0" smtClean="0"/>
              <a:t>Chosen for salvation – not </a:t>
            </a:r>
            <a:r>
              <a:rPr lang="en-US" u="sng" dirty="0" smtClean="0"/>
              <a:t>judgment</a:t>
            </a:r>
          </a:p>
          <a:p>
            <a:pPr lvl="1"/>
            <a:r>
              <a:rPr lang="en-US" dirty="0" smtClean="0"/>
              <a:t>1 Thessalonians 1:10 </a:t>
            </a:r>
            <a:r>
              <a:rPr lang="en-US" baseline="30000" dirty="0" smtClean="0"/>
              <a:t> </a:t>
            </a:r>
            <a:r>
              <a:rPr lang="en-US" dirty="0" smtClean="0"/>
              <a:t>…Jesus, … He is the one who has rescued us from the terrors of the coming judgment. </a:t>
            </a:r>
          </a:p>
          <a:p>
            <a:r>
              <a:rPr lang="en-US" dirty="0" smtClean="0"/>
              <a:t>Whether dead or alive when he returns – we live with him </a:t>
            </a:r>
            <a:r>
              <a:rPr lang="en-US" u="sng" dirty="0" smtClean="0"/>
              <a:t>forever</a:t>
            </a:r>
          </a:p>
          <a:p>
            <a:r>
              <a:rPr lang="en-US" dirty="0" smtClean="0"/>
              <a:t>1 Corinthians 15:51-58</a:t>
            </a:r>
          </a:p>
          <a:p>
            <a:pPr lvl="1"/>
            <a:r>
              <a:rPr lang="en-US" dirty="0" smtClean="0"/>
              <a:t>All </a:t>
            </a:r>
            <a:r>
              <a:rPr lang="en-US" u="sng" dirty="0" smtClean="0"/>
              <a:t>transformed</a:t>
            </a:r>
          </a:p>
          <a:p>
            <a:pPr lvl="1"/>
            <a:r>
              <a:rPr lang="en-US" dirty="0" smtClean="0"/>
              <a:t>Mortal bodies transformed into </a:t>
            </a:r>
            <a:r>
              <a:rPr lang="en-US" u="sng" dirty="0" smtClean="0"/>
              <a:t>immortal</a:t>
            </a:r>
          </a:p>
          <a:p>
            <a:pPr lvl="1"/>
            <a:r>
              <a:rPr lang="en-US" dirty="0" smtClean="0"/>
              <a:t>Death swallowed up in </a:t>
            </a:r>
            <a:r>
              <a:rPr lang="en-US" u="sng" dirty="0" smtClean="0"/>
              <a:t>victory</a:t>
            </a:r>
          </a:p>
          <a:p>
            <a:pPr lvl="1"/>
            <a:r>
              <a:rPr lang="en-US" dirty="0" smtClean="0"/>
              <a:t>Victory over sin and death by our </a:t>
            </a:r>
            <a:r>
              <a:rPr lang="en-US" u="sng" dirty="0" smtClean="0"/>
              <a:t>Lord Jesus Christ</a:t>
            </a:r>
          </a:p>
          <a:p>
            <a:r>
              <a:rPr lang="en-US" u="sng" dirty="0" smtClean="0"/>
              <a:t>Encourage</a:t>
            </a:r>
            <a:r>
              <a:rPr lang="en-US" dirty="0" smtClean="0"/>
              <a:t> each other with these words – as you are doing</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II. P.S.  - 5:12-19 </a:t>
            </a:r>
            <a:endParaRPr lang="en-US" dirty="0"/>
          </a:p>
        </p:txBody>
      </p:sp>
      <p:sp>
        <p:nvSpPr>
          <p:cNvPr id="3" name="Content Placeholder 2"/>
          <p:cNvSpPr>
            <a:spLocks noGrp="1"/>
          </p:cNvSpPr>
          <p:nvPr>
            <p:ph idx="1"/>
          </p:nvPr>
        </p:nvSpPr>
        <p:spPr/>
        <p:txBody>
          <a:bodyPr>
            <a:normAutofit/>
          </a:bodyPr>
          <a:lstStyle/>
          <a:p>
            <a:r>
              <a:rPr lang="en-US" u="sng" dirty="0" smtClean="0"/>
              <a:t>Honor</a:t>
            </a:r>
            <a:r>
              <a:rPr lang="en-US" dirty="0" smtClean="0"/>
              <a:t>  (respect) those who are leaders in the Lord’s work</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lvl="1"/>
            <a:r>
              <a:rPr lang="en-US" dirty="0" smtClean="0"/>
              <a:t>1 Peter 5:2-4 (NLT) </a:t>
            </a:r>
            <a:r>
              <a:rPr lang="en-US" baseline="30000" dirty="0" smtClean="0"/>
              <a:t>2 </a:t>
            </a:r>
            <a:r>
              <a:rPr lang="en-US" dirty="0" smtClean="0"/>
              <a:t> Care for the flock that God has entrusted to you. Watch over it willingly, not grudgingly—not for what you will get out of it, but because you are eager to serve God. </a:t>
            </a:r>
            <a:r>
              <a:rPr lang="en-US" baseline="30000" dirty="0" smtClean="0"/>
              <a:t>3 </a:t>
            </a:r>
            <a:r>
              <a:rPr lang="en-US" dirty="0" smtClean="0"/>
              <a:t> Don’t lord it over the people assigned to your care, but lead them by your own good example. </a:t>
            </a:r>
            <a:r>
              <a:rPr lang="en-US" baseline="30000" dirty="0" smtClean="0"/>
              <a:t>4 </a:t>
            </a:r>
            <a:r>
              <a:rPr lang="en-US" dirty="0" smtClean="0"/>
              <a:t> And when the Great Shepherd appears, you will receive a crown of never-ending glory and honor.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683" y="0"/>
            <a:ext cx="9136317" cy="686377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5334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Warn the lazy</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Encourage the timid</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Care for the weak</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Be patient with everyone</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Don’t pay back evil – do good to all people</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Always be joyful</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Never stop praying</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Be thankful in all circumstances</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Don’t stifle, quench, suppress the Holy Spirit- Do not put out the Spirit's fire (NIV)</a:t>
            </a:r>
          </a:p>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Stay away from every kind of evil</a:t>
            </a:r>
            <a:b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br>
            <a:endPar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III. Benedictions – 5:23-28 </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May God keep you holy and </a:t>
            </a:r>
            <a:r>
              <a:rPr lang="en-US" u="sng" dirty="0" smtClean="0"/>
              <a:t>blameless</a:t>
            </a:r>
          </a:p>
          <a:p>
            <a:pPr lvl="1"/>
            <a:r>
              <a:rPr lang="en-US" dirty="0" smtClean="0"/>
              <a:t>Spirit</a:t>
            </a:r>
          </a:p>
          <a:p>
            <a:pPr lvl="1"/>
            <a:r>
              <a:rPr lang="en-US" dirty="0" smtClean="0"/>
              <a:t>Soul</a:t>
            </a:r>
          </a:p>
          <a:p>
            <a:pPr lvl="1"/>
            <a:r>
              <a:rPr lang="en-US" dirty="0" smtClean="0"/>
              <a:t>Body</a:t>
            </a:r>
          </a:p>
          <a:p>
            <a:r>
              <a:rPr lang="en-US" u="sng" dirty="0" smtClean="0"/>
              <a:t>Pray</a:t>
            </a:r>
            <a:r>
              <a:rPr lang="en-US" dirty="0" smtClean="0"/>
              <a:t> for us</a:t>
            </a:r>
          </a:p>
          <a:p>
            <a:r>
              <a:rPr lang="en-US" u="sng" dirty="0" smtClean="0"/>
              <a:t>Greet</a:t>
            </a:r>
            <a:r>
              <a:rPr lang="en-US" dirty="0" smtClean="0"/>
              <a:t> one another</a:t>
            </a:r>
          </a:p>
          <a:p>
            <a:r>
              <a:rPr lang="en-US" u="sng" dirty="0" smtClean="0"/>
              <a:t>Read</a:t>
            </a:r>
            <a:r>
              <a:rPr lang="en-US" dirty="0" smtClean="0"/>
              <a:t> this to all the brothers and sisters</a:t>
            </a:r>
          </a:p>
          <a:p>
            <a:r>
              <a:rPr lang="en-US" dirty="0" smtClean="0"/>
              <a:t>May the </a:t>
            </a:r>
            <a:r>
              <a:rPr lang="en-US" u="sng" dirty="0" smtClean="0"/>
              <a:t>grace</a:t>
            </a:r>
            <a:r>
              <a:rPr lang="en-US" dirty="0" smtClean="0"/>
              <a:t> of our Lord Jesus Christ be with you – (beginning and ending with God’s grace)</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5334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Conclusion</a:t>
            </a:r>
          </a:p>
          <a:p>
            <a:pPr marL="742950" marR="0" lvl="1" indent="-285750" algn="l" defTabSz="914400" rtl="0" eaLnBrk="1" fontAlgn="auto" latinLnBrk="0" hangingPunct="0">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Paul wrote to strengthen their faith and bolster their resistance to persecution and temptation</a:t>
            </a:r>
          </a:p>
          <a:p>
            <a:pPr marL="742950" marR="0" lvl="1" indent="-285750" algn="l" defTabSz="914400" rtl="0" eaLnBrk="1" fontAlgn="auto" latinLnBrk="0" hangingPunct="0">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Make sure that we continue in our faith and don't become sidetracked by wrong beliefs or practices. </a:t>
            </a:r>
          </a:p>
          <a:p>
            <a:pPr marL="742950" marR="0" lvl="1" indent="-285750" algn="l" defTabSz="914400" rtl="0" eaLnBrk="1" fontAlgn="auto" latinLnBrk="0" hangingPunct="0">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Better equip us to help our brothers and sisters in Christ</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917" y="0"/>
            <a:ext cx="9147835" cy="6858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endParaRPr lang="en-US" dirty="0"/>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938" name="Picture 2"/>
          <p:cNvPicPr>
            <a:picLocks noChangeAspect="1" noChangeArrowheads="1"/>
          </p:cNvPicPr>
          <p:nvPr/>
        </p:nvPicPr>
        <p:blipFill>
          <a:blip r:embed="rId2" cstate="print"/>
          <a:srcRect/>
          <a:stretch>
            <a:fillRect/>
          </a:stretch>
        </p:blipFill>
        <p:spPr bwMode="auto">
          <a:xfrm>
            <a:off x="0" y="421703"/>
            <a:ext cx="6517257" cy="643629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endParaRPr lang="en-US" dirty="0"/>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62" name="Picture 2"/>
          <p:cNvPicPr>
            <a:picLocks noChangeAspect="1" noChangeArrowheads="1"/>
          </p:cNvPicPr>
          <p:nvPr/>
        </p:nvPicPr>
        <p:blipFill>
          <a:blip r:embed="rId2" cstate="print"/>
          <a:srcRect/>
          <a:stretch>
            <a:fillRect/>
          </a:stretch>
        </p:blipFill>
        <p:spPr bwMode="auto">
          <a:xfrm>
            <a:off x="1524000" y="629355"/>
            <a:ext cx="3898059" cy="622864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endParaRPr lang="en-US" dirty="0"/>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986" name="Picture 2"/>
          <p:cNvPicPr>
            <a:picLocks noChangeAspect="1" noChangeArrowheads="1"/>
          </p:cNvPicPr>
          <p:nvPr/>
        </p:nvPicPr>
        <p:blipFill>
          <a:blip r:embed="rId2" cstate="print"/>
          <a:srcRect/>
          <a:stretch>
            <a:fillRect/>
          </a:stretch>
        </p:blipFill>
        <p:spPr bwMode="auto">
          <a:xfrm>
            <a:off x="3200400" y="457201"/>
            <a:ext cx="3783271" cy="4661966"/>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normAutofit/>
          </a:bodyPr>
          <a:lstStyle/>
          <a:p>
            <a:endParaRPr lang="en-US" dirty="0"/>
          </a:p>
        </p:txBody>
      </p:sp>
      <p:sp>
        <p:nvSpPr>
          <p:cNvPr id="4" name="Rectangle 3"/>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010" name="Picture 2"/>
          <p:cNvPicPr>
            <a:picLocks noChangeAspect="1" noChangeArrowheads="1"/>
          </p:cNvPicPr>
          <p:nvPr/>
        </p:nvPicPr>
        <p:blipFill>
          <a:blip r:embed="rId2" cstate="print"/>
          <a:srcRect/>
          <a:stretch>
            <a:fillRect/>
          </a:stretch>
        </p:blipFill>
        <p:spPr bwMode="auto">
          <a:xfrm>
            <a:off x="4681221" y="0"/>
            <a:ext cx="4462780" cy="4267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04800" y="609600"/>
            <a:ext cx="8534400" cy="617220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Blip>
                <a:blip r:embed="rId2"/>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From 1 Thessalonians</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Commending them in their relationship with the Lord</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Challenging them to step it up</a:t>
            </a:r>
          </a:p>
          <a:p>
            <a:pPr marL="742950" marR="0" lvl="1" indent="-285750" algn="l" defTabSz="914400" rtl="0" eaLnBrk="1" fontAlgn="auto" latinLnBrk="0" hangingPunct="1">
              <a:lnSpc>
                <a:spcPct val="100000"/>
              </a:lnSpc>
              <a:spcBef>
                <a:spcPct val="20000"/>
              </a:spcBef>
              <a:spcAft>
                <a:spcPts val="0"/>
              </a:spcAft>
              <a:buClrTx/>
              <a:buSzTx/>
              <a:buFontTx/>
              <a:buBlip>
                <a:blip r:embed="rId3"/>
              </a:buBlip>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Filling in the gaps of their understanding</a:t>
            </a:r>
          </a:p>
          <a:p>
            <a:pPr marL="1143000" marR="0" lvl="2" indent="-2286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How now they should live</a:t>
            </a:r>
          </a:p>
          <a:p>
            <a:pPr marL="1143000" marR="0" lvl="2" indent="-22860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800" b="0" i="0" u="none" strike="noStrike" kern="1200" cap="none" spc="0" normalizeH="0" baseline="0" noProof="0" dirty="0" smtClean="0">
                <a:ln>
                  <a:noFill/>
                </a:ln>
                <a:solidFill>
                  <a:schemeClr val="tx1"/>
                </a:solidFill>
                <a:effectLst>
                  <a:outerShdw blurRad="50800" dist="50800" dir="5400000" algn="ctr" rotWithShape="0">
                    <a:schemeClr val="bg1"/>
                  </a:outerShdw>
                </a:effectLst>
                <a:uLnTx/>
                <a:uFillTx/>
                <a:latin typeface="+mn-lt"/>
                <a:ea typeface="+mn-ea"/>
                <a:cs typeface="+mn-cs"/>
              </a:rPr>
              <a:t>Expectation of the Lord’s return</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Living in the Light</a:t>
            </a:r>
            <a:br>
              <a:rPr lang="en-US" dirty="0" smtClean="0"/>
            </a:br>
            <a:r>
              <a:rPr lang="en-US" dirty="0" smtClean="0"/>
              <a:t>1 Thessalonians 5</a:t>
            </a:r>
            <a:endParaRPr lang="en-US" dirty="0"/>
          </a:p>
        </p:txBody>
      </p:sp>
      <p:sp>
        <p:nvSpPr>
          <p:cNvPr id="4" name="Subtitle 2"/>
          <p:cNvSpPr txBox="1">
            <a:spLocks/>
          </p:cNvSpPr>
          <p:nvPr/>
        </p:nvSpPr>
        <p:spPr>
          <a:xfrm>
            <a:off x="1447800" y="3962400"/>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Encouraged</a:t>
            </a:r>
            <a:r>
              <a:rPr kumimoji="0" lang="en-US" sz="2800" b="0" i="0" u="none" strike="noStrike" kern="1200" cap="none" spc="0" normalizeH="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 in Your Faith </a:t>
            </a:r>
            <a:r>
              <a:rPr kumimoji="0" lang="en-US" sz="2800" b="0" i="0" u="none" strike="noStrike" kern="1200" cap="none" spc="0" normalizeH="0" baseline="0" noProof="0" dirty="0" smtClean="0">
                <a:ln>
                  <a:noFill/>
                </a:ln>
                <a:solidFill>
                  <a:schemeClr val="tx1">
                    <a:tint val="75000"/>
                  </a:schemeClr>
                </a:solidFill>
                <a:effectLst>
                  <a:outerShdw blurRad="50800" dist="50800" dir="5400000" algn="ctr" rotWithShape="0">
                    <a:schemeClr val="bg1"/>
                  </a:outerShdw>
                </a:effectLst>
                <a:uLnTx/>
                <a:uFillTx/>
                <a:latin typeface="+mn-lt"/>
                <a:ea typeface="+mn-ea"/>
                <a:cs typeface="+mn-cs"/>
              </a:rPr>
              <a:t>Series</a:t>
            </a:r>
            <a:endParaRPr kumimoji="0" lang="en-US" sz="2800" b="0" i="0" u="none" strike="noStrike" kern="1200" cap="none" spc="0" normalizeH="0" baseline="0" noProof="0" dirty="0">
              <a:ln>
                <a:noFill/>
              </a:ln>
              <a:solidFill>
                <a:schemeClr val="tx1">
                  <a:tint val="75000"/>
                </a:schemeClr>
              </a:solidFill>
              <a:effectLst>
                <a:outerShdw blurRad="50800" dist="50800" dir="5400000" algn="ctr" rotWithShape="0">
                  <a:schemeClr val="bg1"/>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12983</TotalTime>
  <Words>395</Words>
  <Application>Microsoft Office PowerPoint</Application>
  <PresentationFormat>On-screen Show (4:3)</PresentationFormat>
  <Paragraphs>64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Living in the Light 1 Thessalonians 5</vt:lpstr>
      <vt:lpstr>I. No Surprise – 1 Thessalonians 5:1-11 </vt:lpstr>
      <vt:lpstr>Slide 11</vt:lpstr>
      <vt:lpstr>Slide 12</vt:lpstr>
      <vt:lpstr>Slide 13</vt:lpstr>
      <vt:lpstr>Slide 14</vt:lpstr>
      <vt:lpstr>Slide 15</vt:lpstr>
      <vt:lpstr>Slide 16</vt:lpstr>
      <vt:lpstr>Slide 17</vt:lpstr>
      <vt:lpstr>II. P.S.  - 5:12-19 </vt:lpstr>
      <vt:lpstr>Slide 19</vt:lpstr>
      <vt:lpstr>Slide 20</vt:lpstr>
      <vt:lpstr>III. Benedictions – 5:23-28 </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Langworthy</dc:creator>
  <cp:lastModifiedBy>Roger Langworthy</cp:lastModifiedBy>
  <cp:revision>275</cp:revision>
  <dcterms:created xsi:type="dcterms:W3CDTF">2010-04-18T00:31:04Z</dcterms:created>
  <dcterms:modified xsi:type="dcterms:W3CDTF">2012-10-14T13:48:59Z</dcterms:modified>
</cp:coreProperties>
</file>