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1" r:id="rId2"/>
    <p:sldId id="303" r:id="rId3"/>
    <p:sldId id="305" r:id="rId4"/>
    <p:sldId id="293" r:id="rId5"/>
    <p:sldId id="257" r:id="rId6"/>
    <p:sldId id="294" r:id="rId7"/>
    <p:sldId id="284" r:id="rId8"/>
    <p:sldId id="269" r:id="rId9"/>
    <p:sldId id="299" r:id="rId10"/>
    <p:sldId id="298" r:id="rId11"/>
    <p:sldId id="300" r:id="rId12"/>
    <p:sldId id="301" r:id="rId13"/>
    <p:sldId id="309" r:id="rId14"/>
    <p:sldId id="308" r:id="rId15"/>
    <p:sldId id="302" r:id="rId16"/>
    <p:sldId id="306" r:id="rId17"/>
    <p:sldId id="278" r:id="rId18"/>
    <p:sldId id="279" r:id="rId19"/>
    <p:sldId id="307" r:id="rId20"/>
    <p:sldId id="310"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003300"/>
    <a:srgbClr val="4DB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576" autoAdjust="0"/>
  </p:normalViewPr>
  <p:slideViewPr>
    <p:cSldViewPr>
      <p:cViewPr varScale="1">
        <p:scale>
          <a:sx n="73" d="100"/>
          <a:sy n="73" d="100"/>
        </p:scale>
        <p:origin x="-107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07597B-3C05-45A0-9308-CDB7789B764A}" type="datetimeFigureOut">
              <a:rPr lang="en-US" smtClean="0"/>
              <a:pPr/>
              <a:t>1/15/2012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597B-3C05-45A0-9308-CDB7789B764A}" type="datetimeFigureOut">
              <a:rPr lang="en-US" smtClean="0"/>
              <a:pPr/>
              <a:t>1/15/2012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597B-3C05-45A0-9308-CDB7789B764A}" type="datetimeFigureOut">
              <a:rPr lang="en-US" smtClean="0"/>
              <a:pPr/>
              <a:t>1/15/2012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gradFill flip="none" rotWithShape="1">
            <a:gsLst>
              <a:gs pos="63000">
                <a:srgbClr val="800000">
                  <a:shade val="30000"/>
                  <a:satMod val="115000"/>
                  <a:alpha val="0"/>
                </a:srgbClr>
              </a:gs>
              <a:gs pos="50000">
                <a:srgbClr val="800000">
                  <a:shade val="67500"/>
                  <a:satMod val="115000"/>
                </a:srgbClr>
              </a:gs>
              <a:gs pos="100000">
                <a:srgbClr val="800000">
                  <a:shade val="100000"/>
                  <a:satMod val="115000"/>
                </a:srgb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buFontTx/>
              <a:buBlip>
                <a:blip r:embed="rId2"/>
              </a:buBlip>
              <a:defRPr/>
            </a:lvl1pPr>
            <a:lvl2pPr>
              <a:buFontTx/>
              <a:buBlip>
                <a:blip r:embed="rId3"/>
              </a:buBlip>
              <a:defRPr/>
            </a:lvl2pPr>
            <a:lvl3pPr>
              <a:buFont typeface="Wingdings" pitchFamily="2" charset="2"/>
              <a:buChar char="§"/>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597B-3C05-45A0-9308-CDB7789B764A}" type="datetimeFigureOut">
              <a:rPr lang="en-US" smtClean="0"/>
              <a:pPr/>
              <a:t>1/15/2012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7597B-3C05-45A0-9308-CDB7789B764A}" type="datetimeFigureOut">
              <a:rPr lang="en-US" smtClean="0"/>
              <a:pPr/>
              <a:t>1/15/2012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7597B-3C05-45A0-9308-CDB7789B764A}" type="datetimeFigureOut">
              <a:rPr lang="en-US" smtClean="0"/>
              <a:pPr/>
              <a:t>1/15/2012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07597B-3C05-45A0-9308-CDB7789B764A}" type="datetimeFigureOut">
              <a:rPr lang="en-US" smtClean="0"/>
              <a:pPr/>
              <a:t>1/15/2012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7597B-3C05-45A0-9308-CDB7789B764A}" type="datetimeFigureOut">
              <a:rPr lang="en-US" smtClean="0"/>
              <a:pPr/>
              <a:t>1/15/2012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597B-3C05-45A0-9308-CDB7789B764A}" type="datetimeFigureOut">
              <a:rPr lang="en-US" smtClean="0"/>
              <a:pPr/>
              <a:t>1/15/2012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597B-3C05-45A0-9308-CDB7789B764A}" type="datetimeFigureOut">
              <a:rPr lang="en-US" smtClean="0"/>
              <a:pPr/>
              <a:t>1/15/2012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597B-3C05-45A0-9308-CDB7789B764A}" type="datetimeFigureOut">
              <a:rPr lang="en-US" smtClean="0"/>
              <a:pPr/>
              <a:t>1/15/2012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gi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0000">
              <a:srgbClr val="800000"/>
            </a:gs>
            <a:gs pos="0">
              <a:srgbClr val="003300"/>
            </a:gs>
            <a:gs pos="100000">
              <a:schemeClr val="bg2">
                <a:shade val="30000"/>
                <a:satMod val="200000"/>
              </a:schemeClr>
            </a:gs>
            <a:gs pos="100000">
              <a:schemeClr val="bg2">
                <a:shade val="30000"/>
                <a:satMod val="200000"/>
              </a:schemeClr>
            </a:gs>
            <a:gs pos="100000">
              <a:schemeClr val="bg2">
                <a:shade val="30000"/>
                <a:satMod val="20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597B-3C05-45A0-9308-CDB7789B764A}" type="datetimeFigureOut">
              <a:rPr lang="en-US" smtClean="0"/>
              <a:pPr/>
              <a:t>1/15/2012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64BAF0-AFD1-4555-BB48-693BB65D5E2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up)">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up)">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 lvl="2">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 lvl="3">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 lvl="4">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 lvl="5">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Lst>
      </p:bldP>
    </p:bldLst>
  </p:timing>
  <p:txStyles>
    <p:titleStyle>
      <a:lvl1pPr algn="ctr" defTabSz="914400" rtl="0" eaLnBrk="1" latinLnBrk="0" hangingPunct="1">
        <a:spcBef>
          <a:spcPct val="0"/>
        </a:spcBef>
        <a:buNone/>
        <a:defRPr sz="4400" kern="1200">
          <a:solidFill>
            <a:schemeClr val="tx1"/>
          </a:solidFill>
          <a:effectLst>
            <a:outerShdw blurRad="50800" dist="50800" dir="5400000" algn="ctr" rotWithShape="0">
              <a:schemeClr val="bg1"/>
            </a:outerShdw>
          </a:effectLst>
          <a:latin typeface="+mj-lt"/>
          <a:ea typeface="+mj-ea"/>
          <a:cs typeface="+mj-cs"/>
        </a:defRPr>
      </a:lvl1pPr>
    </p:titleStyle>
    <p:bodyStyle>
      <a:lvl1pPr marL="342900" indent="-342900" algn="l" defTabSz="914400" rtl="0" eaLnBrk="1" latinLnBrk="0" hangingPunct="1">
        <a:spcBef>
          <a:spcPct val="20000"/>
        </a:spcBef>
        <a:buFontTx/>
        <a:buBlip>
          <a:blip r:embed="rId13"/>
        </a:buBlip>
        <a:defRPr sz="2800" kern="1200">
          <a:solidFill>
            <a:schemeClr val="tx1"/>
          </a:solidFill>
          <a:effectLst>
            <a:outerShdw blurRad="50800" dist="50800" dir="5400000" algn="ctr" rotWithShape="0">
              <a:schemeClr val="bg1"/>
            </a:outerShdw>
          </a:effectLst>
          <a:latin typeface="+mn-lt"/>
          <a:ea typeface="+mn-ea"/>
          <a:cs typeface="+mn-cs"/>
        </a:defRPr>
      </a:lvl1pPr>
      <a:lvl2pPr marL="742950" indent="-285750" algn="l" defTabSz="914400" rtl="0" eaLnBrk="1" latinLnBrk="0" hangingPunct="1">
        <a:spcBef>
          <a:spcPct val="20000"/>
        </a:spcBef>
        <a:buFontTx/>
        <a:buBlip>
          <a:blip r:embed="rId14"/>
        </a:buBlip>
        <a:defRPr sz="2800" kern="1200">
          <a:solidFill>
            <a:schemeClr val="tx1"/>
          </a:solidFill>
          <a:effectLst>
            <a:outerShdw blurRad="50800" dist="50800" dir="5400000" algn="ctr" rotWithShape="0">
              <a:schemeClr val="bg1"/>
            </a:outerShdw>
          </a:effectLst>
          <a:latin typeface="+mn-lt"/>
          <a:ea typeface="+mn-ea"/>
          <a:cs typeface="+mn-cs"/>
        </a:defRPr>
      </a:lvl2pPr>
      <a:lvl3pPr marL="1143000" indent="-228600" algn="l" defTabSz="914400" rtl="0" eaLnBrk="1" latinLnBrk="0" hangingPunct="1">
        <a:spcBef>
          <a:spcPct val="20000"/>
        </a:spcBef>
        <a:buFont typeface="Arial" pitchFamily="34" charset="0"/>
        <a:buChar char="•"/>
        <a:defRPr sz="2800" kern="1200">
          <a:solidFill>
            <a:schemeClr val="tx1"/>
          </a:solidFill>
          <a:effectLst>
            <a:outerShdw blurRad="50800" dist="50800" dir="5400000" algn="ctr" rotWithShape="0">
              <a:schemeClr val="bg1"/>
            </a:outerShdw>
          </a:effectLst>
          <a:latin typeface="+mn-lt"/>
          <a:ea typeface="+mn-ea"/>
          <a:cs typeface="+mn-cs"/>
        </a:defRPr>
      </a:lvl3pPr>
      <a:lvl4pPr marL="1600200" indent="-228600" algn="l" defTabSz="914400" rtl="0" eaLnBrk="1" latinLnBrk="0" hangingPunct="1">
        <a:spcBef>
          <a:spcPct val="20000"/>
        </a:spcBef>
        <a:buFont typeface="Courier New" pitchFamily="49" charset="0"/>
        <a:buChar char="o"/>
        <a:defRPr sz="2800" kern="1200">
          <a:solidFill>
            <a:schemeClr val="tx1"/>
          </a:solidFill>
          <a:effectLst>
            <a:outerShdw blurRad="50800" dist="50800" dir="5400000" algn="ctr" rotWithShape="0">
              <a:schemeClr val="bg1"/>
            </a:outerShdw>
          </a:effectLst>
          <a:latin typeface="+mn-lt"/>
          <a:ea typeface="+mn-ea"/>
          <a:cs typeface="+mn-cs"/>
        </a:defRPr>
      </a:lvl4pPr>
      <a:lvl5pPr marL="2057400" indent="-228600" algn="l" defTabSz="914400" rtl="0" eaLnBrk="1" latinLnBrk="0" hangingPunct="1">
        <a:spcBef>
          <a:spcPct val="20000"/>
        </a:spcBef>
        <a:buFontTx/>
        <a:buBlip>
          <a:blip r:embed="rId15"/>
        </a:buBlip>
        <a:defRPr sz="2800" kern="1200">
          <a:solidFill>
            <a:schemeClr val="tx1"/>
          </a:solidFill>
          <a:effectLst>
            <a:outerShdw blurRad="50800" dist="50800" dir="5400000" algn="ctr" rotWithShape="0">
              <a:schemeClr val="bg1"/>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pPr lvl="1"/>
            <a:r>
              <a:rPr lang="en-US" dirty="0" smtClean="0"/>
              <a:t>1 Corinthians 2:10-12</a:t>
            </a:r>
          </a:p>
          <a:p>
            <a:pPr lvl="2"/>
            <a:r>
              <a:rPr lang="en-US" dirty="0" smtClean="0"/>
              <a:t>Only God’s Spirit knows God’s </a:t>
            </a:r>
            <a:r>
              <a:rPr lang="en-US" u="sng" dirty="0" smtClean="0"/>
              <a:t>thoughts</a:t>
            </a:r>
          </a:p>
          <a:p>
            <a:pPr lvl="2"/>
            <a:r>
              <a:rPr lang="en-US" dirty="0" smtClean="0"/>
              <a:t>We have received God’s Spirit so we can </a:t>
            </a:r>
            <a:r>
              <a:rPr lang="en-US" u="sng" dirty="0" smtClean="0"/>
              <a:t>know</a:t>
            </a:r>
            <a:r>
              <a:rPr lang="en-US" dirty="0" smtClean="0"/>
              <a:t> the wonderful things God has freely given us</a:t>
            </a: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u="sng" dirty="0" smtClean="0"/>
              <a:t>Partnership</a:t>
            </a:r>
            <a:r>
              <a:rPr lang="en-US" dirty="0" smtClean="0"/>
              <a:t> of the Holy Spirit</a:t>
            </a:r>
          </a:p>
          <a:p>
            <a:pPr lvl="1"/>
            <a:r>
              <a:rPr lang="en-US" dirty="0" smtClean="0"/>
              <a:t>Luke 5:10 </a:t>
            </a:r>
            <a:r>
              <a:rPr lang="en-US" b="1" dirty="0" smtClean="0"/>
              <a:t>H</a:t>
            </a:r>
            <a:r>
              <a:rPr lang="en-US" dirty="0" smtClean="0"/>
              <a:t>is </a:t>
            </a:r>
            <a:r>
              <a:rPr lang="en-US" dirty="0" smtClean="0">
                <a:solidFill>
                  <a:srgbClr val="FFC000"/>
                </a:solidFill>
              </a:rPr>
              <a:t>partners </a:t>
            </a:r>
            <a:r>
              <a:rPr lang="en-US" dirty="0" smtClean="0"/>
              <a:t>(</a:t>
            </a:r>
            <a:r>
              <a:rPr lang="en-US" dirty="0" err="1" smtClean="0"/>
              <a:t>koinonos</a:t>
            </a:r>
            <a:r>
              <a:rPr lang="en-US" dirty="0" smtClean="0"/>
              <a:t>), James and John, the sons of Zebedee, were also amazed.  Jesus replied to Simon, “Don’t be afraid! From now on you’ll be fishing for people!”</a:t>
            </a:r>
            <a:endParaRPr lang="en-US" dirty="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Partner in </a:t>
            </a:r>
            <a:r>
              <a:rPr lang="en-US" u="sng" dirty="0" smtClean="0"/>
              <a:t>revelation</a:t>
            </a:r>
            <a:r>
              <a:rPr lang="en-US" dirty="0" smtClean="0"/>
              <a:t> – John 16:13 When the Spirit of truth comes, he will guide you into all truth. He will not speak on his own but will tell you what he has heard. He will tell you about the future.  </a:t>
            </a:r>
          </a:p>
          <a:p>
            <a:pPr lvl="1"/>
            <a:r>
              <a:rPr lang="en-US" dirty="0" smtClean="0"/>
              <a:t>He will guide you into all </a:t>
            </a:r>
            <a:r>
              <a:rPr lang="en-US" u="sng" dirty="0" smtClean="0"/>
              <a:t>truth</a:t>
            </a:r>
          </a:p>
          <a:p>
            <a:pPr lvl="1"/>
            <a:r>
              <a:rPr lang="en-US" dirty="0" smtClean="0"/>
              <a:t>He will </a:t>
            </a:r>
            <a:r>
              <a:rPr lang="en-US" u="sng" dirty="0" smtClean="0"/>
              <a:t>tell</a:t>
            </a:r>
            <a:r>
              <a:rPr lang="en-US" dirty="0" smtClean="0"/>
              <a:t> you what he has heard</a:t>
            </a:r>
          </a:p>
          <a:p>
            <a:pPr lvl="1"/>
            <a:r>
              <a:rPr lang="en-US" dirty="0" smtClean="0"/>
              <a:t>Ears to </a:t>
            </a:r>
            <a:r>
              <a:rPr lang="en-US" u="sng" dirty="0" smtClean="0"/>
              <a:t>hear</a:t>
            </a:r>
            <a:r>
              <a:rPr lang="en-US" dirty="0" smtClean="0"/>
              <a:t>?</a:t>
            </a: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Partner in </a:t>
            </a:r>
            <a:r>
              <a:rPr lang="en-US" u="sng" dirty="0" smtClean="0"/>
              <a:t>glorifying</a:t>
            </a:r>
            <a:r>
              <a:rPr lang="en-US" dirty="0" smtClean="0"/>
              <a:t> Jesus – John 16:14-15 </a:t>
            </a:r>
            <a:r>
              <a:rPr lang="en-US" b="1" dirty="0" smtClean="0"/>
              <a:t> </a:t>
            </a:r>
            <a:r>
              <a:rPr lang="en-US" baseline="30000" dirty="0" smtClean="0"/>
              <a:t>14</a:t>
            </a:r>
            <a:r>
              <a:rPr lang="en-US" dirty="0" smtClean="0"/>
              <a:t>He will bring me glory by telling you whatever he receives from me.  </a:t>
            </a:r>
            <a:r>
              <a:rPr lang="en-US" baseline="30000" dirty="0" smtClean="0"/>
              <a:t>15</a:t>
            </a:r>
            <a:r>
              <a:rPr lang="en-US" dirty="0" smtClean="0"/>
              <a:t>All that belongs to the Father is mine; this is why I said, ‘The Spirit will tell you whatever he receives from me.’ </a:t>
            </a:r>
          </a:p>
          <a:p>
            <a:pPr lvl="1"/>
            <a:r>
              <a:rPr lang="en-US" dirty="0" smtClean="0"/>
              <a:t>He will bring Jesus </a:t>
            </a:r>
            <a:r>
              <a:rPr lang="en-US" u="sng" dirty="0" smtClean="0"/>
              <a:t>glory</a:t>
            </a:r>
          </a:p>
          <a:p>
            <a:pPr lvl="1"/>
            <a:r>
              <a:rPr lang="en-US" dirty="0" smtClean="0"/>
              <a:t>Spirit </a:t>
            </a:r>
            <a:r>
              <a:rPr lang="en-US" u="sng" dirty="0" smtClean="0"/>
              <a:t>receives</a:t>
            </a:r>
            <a:r>
              <a:rPr lang="en-US" dirty="0" smtClean="0"/>
              <a:t> from Jesus who receives from God</a:t>
            </a: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Partner in </a:t>
            </a:r>
            <a:r>
              <a:rPr lang="en-US" u="sng" dirty="0" smtClean="0"/>
              <a:t>Character</a:t>
            </a:r>
            <a:r>
              <a:rPr lang="en-US" dirty="0" smtClean="0"/>
              <a:t> - 2 Corinthians 3:18 So all of us who have had that veil removed can see and reflect the glory of the Lord. And the Lord—who is the Spirit—makes us more and more like him as we are changed into his glorious image.  </a:t>
            </a:r>
          </a:p>
          <a:p>
            <a:pPr lvl="1"/>
            <a:r>
              <a:rPr lang="en-US" dirty="0" smtClean="0"/>
              <a:t>the Spirit makes us more and more like </a:t>
            </a:r>
            <a:r>
              <a:rPr lang="en-US" u="sng" dirty="0" smtClean="0"/>
              <a:t>Jesus</a:t>
            </a:r>
          </a:p>
          <a:p>
            <a:pPr lvl="1"/>
            <a:r>
              <a:rPr lang="en-US" u="sng" dirty="0" smtClean="0"/>
              <a:t>Changed</a:t>
            </a:r>
            <a:r>
              <a:rPr lang="en-US" dirty="0" smtClean="0"/>
              <a:t> into his glorious image</a:t>
            </a:r>
          </a:p>
          <a:p>
            <a:pPr lvl="1"/>
            <a:r>
              <a:rPr lang="en-US" dirty="0" smtClean="0"/>
              <a:t>Reflect the </a:t>
            </a:r>
            <a:r>
              <a:rPr lang="en-US" u="sng" dirty="0" smtClean="0"/>
              <a:t>glory</a:t>
            </a:r>
            <a:r>
              <a:rPr lang="en-US" dirty="0" smtClean="0"/>
              <a:t> of the Lord</a:t>
            </a: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Partner in </a:t>
            </a:r>
            <a:r>
              <a:rPr lang="en-US" u="sng" dirty="0" smtClean="0"/>
              <a:t>prayer</a:t>
            </a:r>
            <a:r>
              <a:rPr lang="en-US" dirty="0" smtClean="0"/>
              <a:t> – Romans 8:26-27</a:t>
            </a:r>
          </a:p>
          <a:p>
            <a:pPr lvl="1"/>
            <a:r>
              <a:rPr lang="en-US" dirty="0" smtClean="0"/>
              <a:t>We don’t know how to pray as we </a:t>
            </a:r>
            <a:r>
              <a:rPr lang="en-US" u="sng" dirty="0" smtClean="0"/>
              <a:t>ought</a:t>
            </a:r>
          </a:p>
          <a:p>
            <a:pPr lvl="1"/>
            <a:r>
              <a:rPr lang="en-US" dirty="0" smtClean="0"/>
              <a:t>The Holy Spirit helps us in our </a:t>
            </a:r>
            <a:r>
              <a:rPr lang="en-US" u="sng" dirty="0" smtClean="0"/>
              <a:t>weakness</a:t>
            </a:r>
          </a:p>
          <a:p>
            <a:pPr lvl="1"/>
            <a:r>
              <a:rPr lang="en-US" dirty="0" smtClean="0"/>
              <a:t>The Holy Spirit prays for us – (Amplified – goes to </a:t>
            </a:r>
            <a:r>
              <a:rPr lang="en-US" u="sng" dirty="0" smtClean="0"/>
              <a:t>meet</a:t>
            </a:r>
            <a:r>
              <a:rPr lang="en-US" dirty="0" smtClean="0"/>
              <a:t> our supplications)</a:t>
            </a:r>
          </a:p>
          <a:p>
            <a:pPr lvl="1"/>
            <a:r>
              <a:rPr lang="en-US" dirty="0" smtClean="0"/>
              <a:t>According to God’s </a:t>
            </a:r>
            <a:r>
              <a:rPr lang="en-US" u="sng" dirty="0" smtClean="0"/>
              <a:t>will</a:t>
            </a:r>
          </a:p>
          <a:p>
            <a:pPr lvl="1"/>
            <a:r>
              <a:rPr lang="en-US" dirty="0" smtClean="0"/>
              <a:t>1 Corinthians 14:14 (Amplified) – “For if I pray in an [unknown] tongue, my spirit </a:t>
            </a:r>
            <a:r>
              <a:rPr lang="en-US" dirty="0" smtClean="0">
                <a:solidFill>
                  <a:srgbClr val="FFC000"/>
                </a:solidFill>
              </a:rPr>
              <a:t>[by the Holy Spirit within me]</a:t>
            </a:r>
            <a:r>
              <a:rPr lang="en-US" dirty="0" smtClean="0"/>
              <a:t> prays, but </a:t>
            </a:r>
            <a:r>
              <a:rPr lang="en-US" dirty="0" smtClean="0">
                <a:solidFill>
                  <a:srgbClr val="FFC000"/>
                </a:solidFill>
              </a:rPr>
              <a:t>my mind is unproductive</a:t>
            </a:r>
            <a:r>
              <a:rPr lang="en-US" dirty="0" smtClean="0"/>
              <a:t> [it bears no fruit and helps nobody]</a:t>
            </a:r>
            <a:endParaRPr lang="en-US" dirty="0"/>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III. Conclusion</a:t>
            </a:r>
            <a:endParaRPr lang="en-US" dirty="0"/>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10200" y="381000"/>
            <a:ext cx="3429000" cy="6172200"/>
          </a:xfrm>
        </p:spPr>
        <p:txBody>
          <a:bodyPr/>
          <a:lstStyle/>
          <a:p>
            <a:r>
              <a:rPr lang="en-US" dirty="0" smtClean="0"/>
              <a:t>Escape from Reason – living life on the second level – mind set on things above</a:t>
            </a:r>
          </a:p>
          <a:p>
            <a:endParaRPr lang="en-US" dirty="0"/>
          </a:p>
        </p:txBody>
      </p:sp>
      <p:pic>
        <p:nvPicPr>
          <p:cNvPr id="4" name="Picture 5" descr="Page-265"/>
          <p:cNvPicPr>
            <a:picLocks noChangeAspect="1" noChangeArrowheads="1"/>
          </p:cNvPicPr>
          <p:nvPr/>
        </p:nvPicPr>
        <p:blipFill>
          <a:blip r:embed="rId2" cstate="print"/>
          <a:srcRect t="40475"/>
          <a:stretch>
            <a:fillRect/>
          </a:stretch>
        </p:blipFill>
        <p:spPr bwMode="auto">
          <a:xfrm>
            <a:off x="0" y="0"/>
            <a:ext cx="5224694" cy="3657601"/>
          </a:xfrm>
          <a:prstGeom prst="rect">
            <a:avLst/>
          </a:prstGeom>
          <a:noFill/>
        </p:spPr>
      </p:pic>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Fullness of the Spirit – for leading and empowering to be witnesses</a:t>
            </a:r>
          </a:p>
          <a:p>
            <a:r>
              <a:rPr lang="en-US" dirty="0" smtClean="0"/>
              <a:t>Cultivating a Mind of Peace – anxious for nothing, fixed thoughts (fixed as in repaired, fixed as in focused)</a:t>
            </a:r>
          </a:p>
          <a:p>
            <a:r>
              <a:rPr lang="en-US" dirty="0" smtClean="0"/>
              <a:t>Transformed by a Renewed Mind – changing the way that you think to God’s higher thoughts and ways</a:t>
            </a:r>
          </a:p>
          <a:p>
            <a:r>
              <a:rPr lang="en-US" dirty="0" smtClean="0"/>
              <a:t>Angels on Assignment – perceiving God’s servants to those that are saved</a:t>
            </a:r>
          </a:p>
          <a:p>
            <a:r>
              <a:rPr lang="en-US" dirty="0" smtClean="0"/>
              <a:t>Opportunity Awareness – minds ready for action to share the hope within you</a:t>
            </a:r>
            <a:endParaRPr lang="en-US" dirty="0"/>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Spiritual Forces of Darkness – awareness of the spiritual battle – standing strong with the armor of God – resisting firm in your faith</a:t>
            </a:r>
            <a:endParaRPr lang="en-US"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924800" cy="1470025"/>
          </a:xfrm>
        </p:spPr>
        <p:txBody>
          <a:bodyPr/>
          <a:lstStyle/>
          <a:p>
            <a:r>
              <a:rPr lang="en-US" dirty="0" smtClean="0"/>
              <a:t>Genuine Relationship</a:t>
            </a:r>
            <a:endParaRPr lang="en-US" dirty="0"/>
          </a:p>
        </p:txBody>
      </p:sp>
      <p:sp>
        <p:nvSpPr>
          <p:cNvPr id="6" name="Title 1"/>
          <p:cNvSpPr txBox="1">
            <a:spLocks/>
          </p:cNvSpPr>
          <p:nvPr/>
        </p:nvSpPr>
        <p:spPr>
          <a:xfrm>
            <a:off x="609600" y="3635375"/>
            <a:ext cx="80010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j-lt"/>
                <a:ea typeface="+mj-ea"/>
                <a:cs typeface="+mj-cs"/>
              </a:rPr>
              <a:t>Cultivating Spiritual Awareness Series</a:t>
            </a:r>
            <a:endParaRPr kumimoji="0" lang="en-US" sz="3200" b="0" i="0" u="none" strike="noStrike" kern="1200" cap="none" spc="0" normalizeH="0" baseline="0" noProof="0" dirty="0">
              <a:ln>
                <a:noFill/>
              </a:ln>
              <a:solidFill>
                <a:schemeClr val="tx1"/>
              </a:solidFill>
              <a:effectLst>
                <a:outerShdw blurRad="50800" dist="50800" dir="5400000" algn="ctr" rotWithShape="0">
                  <a:schemeClr val="bg1"/>
                </a:outerShdw>
              </a:effectLst>
              <a:uLnTx/>
              <a:uFillTx/>
              <a:latin typeface="+mj-lt"/>
              <a:ea typeface="+mj-ea"/>
              <a:cs typeface="+mj-cs"/>
            </a:endParaRP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endParaRPr lang="en-US"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More about </a:t>
            </a:r>
            <a:r>
              <a:rPr lang="en-US" u="sng" dirty="0" smtClean="0"/>
              <a:t>Relationship</a:t>
            </a:r>
            <a:r>
              <a:rPr lang="en-US" dirty="0" smtClean="0"/>
              <a:t> than Knowledge</a:t>
            </a:r>
          </a:p>
          <a:p>
            <a:pPr lvl="1"/>
            <a:r>
              <a:rPr lang="en-US" dirty="0" smtClean="0"/>
              <a:t>Effective witness – ordinary men, not trained in the scriptures, had been with Jesus</a:t>
            </a:r>
          </a:p>
          <a:p>
            <a:pPr lvl="1"/>
            <a:r>
              <a:rPr lang="en-US" dirty="0" smtClean="0"/>
              <a:t>Authority over forces of darkness – I know Jesus, and I know Paul, but who are you</a:t>
            </a:r>
          </a:p>
          <a:p>
            <a:pPr lvl="1"/>
            <a:r>
              <a:rPr lang="en-US" dirty="0" smtClean="0"/>
              <a:t>Submit to God, resist the devil, he will flee</a:t>
            </a:r>
            <a:endParaRPr lang="en-US"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2 Corinthians 13:5-14</a:t>
            </a:r>
          </a:p>
          <a:p>
            <a:pPr lvl="1"/>
            <a:r>
              <a:rPr lang="en-US" dirty="0" smtClean="0"/>
              <a:t>Examine yourselves to see if your faith is </a:t>
            </a:r>
            <a:r>
              <a:rPr lang="en-US" u="sng" dirty="0" smtClean="0"/>
              <a:t>genuine</a:t>
            </a:r>
          </a:p>
          <a:p>
            <a:pPr lvl="1"/>
            <a:r>
              <a:rPr lang="en-US" dirty="0" smtClean="0"/>
              <a:t>Receive </a:t>
            </a:r>
            <a:r>
              <a:rPr lang="en-US" u="sng" dirty="0" smtClean="0"/>
              <a:t>correction</a:t>
            </a:r>
          </a:p>
          <a:p>
            <a:pPr lvl="1"/>
            <a:r>
              <a:rPr lang="en-US" dirty="0" smtClean="0"/>
              <a:t>We must always stand for the </a:t>
            </a:r>
            <a:r>
              <a:rPr lang="en-US" u="sng" dirty="0" smtClean="0"/>
              <a:t>truth</a:t>
            </a:r>
          </a:p>
          <a:p>
            <a:pPr lvl="1"/>
            <a:r>
              <a:rPr lang="en-US" dirty="0" smtClean="0"/>
              <a:t>We pray that you become </a:t>
            </a:r>
            <a:r>
              <a:rPr lang="en-US" u="sng" dirty="0" smtClean="0"/>
              <a:t>mature</a:t>
            </a:r>
          </a:p>
          <a:p>
            <a:pPr lvl="1"/>
            <a:r>
              <a:rPr lang="en-US" dirty="0" smtClean="0"/>
              <a:t>Live in harmony and </a:t>
            </a:r>
            <a:r>
              <a:rPr lang="en-US" u="sng" dirty="0" smtClean="0"/>
              <a:t>peace</a:t>
            </a:r>
          </a:p>
          <a:p>
            <a:pPr lvl="1"/>
            <a:r>
              <a:rPr lang="en-US" dirty="0" smtClean="0"/>
              <a:t>Grace of Jesus, Love of God, </a:t>
            </a:r>
            <a:r>
              <a:rPr lang="en-US" u="sng" dirty="0" smtClean="0"/>
              <a:t>Fellowship</a:t>
            </a:r>
            <a:r>
              <a:rPr lang="en-US" dirty="0" smtClean="0"/>
              <a:t> of Holy Spirit be with you</a:t>
            </a: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I. Become Mature </a:t>
            </a:r>
            <a:endParaRPr lang="en-US" dirty="0"/>
          </a:p>
        </p:txBody>
      </p:sp>
      <p:sp>
        <p:nvSpPr>
          <p:cNvPr id="3" name="Content Placeholder 2"/>
          <p:cNvSpPr>
            <a:spLocks noGrp="1"/>
          </p:cNvSpPr>
          <p:nvPr>
            <p:ph idx="1"/>
          </p:nvPr>
        </p:nvSpPr>
        <p:spPr/>
        <p:txBody>
          <a:bodyPr>
            <a:normAutofit/>
          </a:bodyPr>
          <a:lstStyle/>
          <a:p>
            <a:r>
              <a:rPr lang="en-US" dirty="0" smtClean="0"/>
              <a:t>1 Corinthians 3:1-3</a:t>
            </a:r>
          </a:p>
          <a:p>
            <a:pPr lvl="1"/>
            <a:r>
              <a:rPr lang="en-US" dirty="0" smtClean="0"/>
              <a:t>Couldn’t talk to you as </a:t>
            </a:r>
            <a:r>
              <a:rPr lang="en-US" u="sng" dirty="0" smtClean="0"/>
              <a:t>spiritual</a:t>
            </a:r>
          </a:p>
          <a:p>
            <a:pPr lvl="1"/>
            <a:r>
              <a:rPr lang="en-US" dirty="0" smtClean="0"/>
              <a:t>Jealous, quarrelsome, </a:t>
            </a:r>
            <a:r>
              <a:rPr lang="en-US" u="sng" dirty="0" smtClean="0"/>
              <a:t>controlled</a:t>
            </a:r>
            <a:r>
              <a:rPr lang="en-US" dirty="0" smtClean="0"/>
              <a:t> by sinful nature</a:t>
            </a:r>
          </a:p>
          <a:p>
            <a:pPr lvl="1"/>
            <a:r>
              <a:rPr lang="en-US" dirty="0" smtClean="0"/>
              <a:t>Harmony and peace?</a:t>
            </a:r>
          </a:p>
          <a:p>
            <a:pPr lvl="1"/>
            <a:r>
              <a:rPr lang="en-US" dirty="0" smtClean="0"/>
              <a:t>Still </a:t>
            </a:r>
            <a:r>
              <a:rPr lang="en-US" u="sng" dirty="0" smtClean="0"/>
              <a:t>infants</a:t>
            </a:r>
            <a:r>
              <a:rPr lang="en-US" dirty="0" smtClean="0"/>
              <a:t> – need milk, not solid food</a:t>
            </a: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Hebrews 5:11-14</a:t>
            </a:r>
          </a:p>
          <a:p>
            <a:pPr lvl="1"/>
            <a:r>
              <a:rPr lang="en-US" dirty="0" smtClean="0"/>
              <a:t>Spiritually </a:t>
            </a:r>
            <a:r>
              <a:rPr lang="en-US" u="sng" dirty="0" smtClean="0"/>
              <a:t>dull</a:t>
            </a:r>
            <a:r>
              <a:rPr lang="en-US" dirty="0" smtClean="0"/>
              <a:t> and don’t listen</a:t>
            </a:r>
          </a:p>
          <a:p>
            <a:pPr lvl="1"/>
            <a:r>
              <a:rPr lang="en-US" dirty="0" smtClean="0"/>
              <a:t>Ought to be </a:t>
            </a:r>
            <a:r>
              <a:rPr lang="en-US" u="sng" dirty="0" smtClean="0"/>
              <a:t>teachers</a:t>
            </a:r>
            <a:r>
              <a:rPr lang="en-US" dirty="0" smtClean="0"/>
              <a:t> by now</a:t>
            </a:r>
          </a:p>
          <a:p>
            <a:pPr lvl="1"/>
            <a:r>
              <a:rPr lang="en-US" dirty="0" smtClean="0"/>
              <a:t>Need someone to teach you the </a:t>
            </a:r>
            <a:r>
              <a:rPr lang="en-US" u="sng" dirty="0" smtClean="0"/>
              <a:t>basics</a:t>
            </a:r>
          </a:p>
          <a:p>
            <a:pPr lvl="1"/>
            <a:r>
              <a:rPr lang="en-US" u="sng" dirty="0" smtClean="0"/>
              <a:t>Babies</a:t>
            </a:r>
            <a:r>
              <a:rPr lang="en-US" dirty="0" smtClean="0"/>
              <a:t> who need milk</a:t>
            </a:r>
          </a:p>
          <a:p>
            <a:pPr lvl="1"/>
            <a:r>
              <a:rPr lang="en-US" dirty="0" smtClean="0"/>
              <a:t>Solid food is for the </a:t>
            </a:r>
            <a:r>
              <a:rPr lang="en-US" u="sng" dirty="0" smtClean="0"/>
              <a:t>mature</a:t>
            </a:r>
          </a:p>
          <a:p>
            <a:pPr lvl="1"/>
            <a:r>
              <a:rPr lang="en-US" u="sng" dirty="0" smtClean="0"/>
              <a:t>Trained</a:t>
            </a:r>
            <a:r>
              <a:rPr lang="en-US" dirty="0" smtClean="0"/>
              <a:t> to recognize right and wrong</a:t>
            </a:r>
          </a:p>
          <a:p>
            <a:endParaRPr lang="en-US"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II. Fellowship With God  </a:t>
            </a:r>
            <a:endParaRPr lang="en-US" dirty="0"/>
          </a:p>
        </p:txBody>
      </p:sp>
      <p:sp>
        <p:nvSpPr>
          <p:cNvPr id="3" name="Content Placeholder 2"/>
          <p:cNvSpPr>
            <a:spLocks noGrp="1"/>
          </p:cNvSpPr>
          <p:nvPr>
            <p:ph idx="1"/>
          </p:nvPr>
        </p:nvSpPr>
        <p:spPr/>
        <p:txBody>
          <a:bodyPr>
            <a:normAutofit/>
          </a:bodyPr>
          <a:lstStyle/>
          <a:p>
            <a:r>
              <a:rPr lang="en-US" dirty="0" smtClean="0"/>
              <a:t>2 Corinthians 13:14</a:t>
            </a:r>
            <a:r>
              <a:rPr lang="en-US" b="1" dirty="0" smtClean="0"/>
              <a:t> </a:t>
            </a:r>
            <a:r>
              <a:rPr lang="en-US" dirty="0" smtClean="0"/>
              <a:t>May the grace of the Lord Jesus Christ, the love of God, and the fellowship of the Holy Spirit be with you all.</a:t>
            </a: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normAutofit/>
          </a:bodyPr>
          <a:lstStyle/>
          <a:p>
            <a:r>
              <a:rPr lang="en-US" dirty="0" smtClean="0"/>
              <a:t>The </a:t>
            </a:r>
            <a:r>
              <a:rPr lang="en-US" u="sng" dirty="0" smtClean="0"/>
              <a:t>Grace</a:t>
            </a:r>
            <a:r>
              <a:rPr lang="en-US" dirty="0" smtClean="0"/>
              <a:t> of Jesus</a:t>
            </a:r>
          </a:p>
          <a:p>
            <a:pPr lvl="1"/>
            <a:r>
              <a:rPr lang="en-US" dirty="0" smtClean="0"/>
              <a:t>Saved by grace through faith</a:t>
            </a:r>
          </a:p>
          <a:p>
            <a:pPr lvl="1"/>
            <a:r>
              <a:rPr lang="en-US" dirty="0" smtClean="0"/>
              <a:t>Enabled by grace</a:t>
            </a:r>
          </a:p>
          <a:p>
            <a:r>
              <a:rPr lang="en-US" dirty="0" smtClean="0"/>
              <a:t>The </a:t>
            </a:r>
            <a:r>
              <a:rPr lang="en-US" u="sng" dirty="0" smtClean="0"/>
              <a:t>Love</a:t>
            </a:r>
            <a:r>
              <a:rPr lang="en-US" dirty="0" smtClean="0"/>
              <a:t> of God</a:t>
            </a:r>
          </a:p>
          <a:p>
            <a:pPr lvl="1"/>
            <a:r>
              <a:rPr lang="en-US" dirty="0" smtClean="0"/>
              <a:t>Nothing can separate us from his love</a:t>
            </a:r>
          </a:p>
          <a:p>
            <a:r>
              <a:rPr lang="en-US" dirty="0" smtClean="0"/>
              <a:t>The </a:t>
            </a:r>
            <a:r>
              <a:rPr lang="en-US" u="sng" dirty="0" smtClean="0"/>
              <a:t>Fellowship</a:t>
            </a:r>
            <a:r>
              <a:rPr lang="en-US" dirty="0" smtClean="0"/>
              <a:t> of the Holy Spirit</a:t>
            </a:r>
          </a:p>
          <a:p>
            <a:r>
              <a:rPr lang="en-US" dirty="0" smtClean="0"/>
              <a:t>Fellowship – </a:t>
            </a:r>
            <a:r>
              <a:rPr lang="en-US" dirty="0" err="1" smtClean="0"/>
              <a:t>koinonia</a:t>
            </a:r>
            <a:r>
              <a:rPr lang="en-US" dirty="0" smtClean="0"/>
              <a:t> - </a:t>
            </a:r>
            <a:r>
              <a:rPr lang="en-US" i="1" dirty="0" smtClean="0"/>
              <a:t>partnership</a:t>
            </a:r>
            <a:r>
              <a:rPr lang="en-US" dirty="0" smtClean="0"/>
              <a:t>, that is, (literally) </a:t>
            </a:r>
            <a:r>
              <a:rPr lang="en-US" i="1" dirty="0" smtClean="0"/>
              <a:t>participation</a:t>
            </a:r>
            <a:r>
              <a:rPr lang="en-US" dirty="0" smtClean="0"/>
              <a:t>, or (social) </a:t>
            </a:r>
            <a:r>
              <a:rPr lang="en-US" i="1" dirty="0" smtClean="0"/>
              <a:t>intercourse</a:t>
            </a:r>
            <a:r>
              <a:rPr lang="en-US" dirty="0" smtClean="0"/>
              <a:t>, or (pecuniary) </a:t>
            </a:r>
            <a:r>
              <a:rPr lang="en-US" i="1" dirty="0" smtClean="0"/>
              <a:t>benefaction:</a:t>
            </a:r>
            <a:r>
              <a:rPr lang="en-US" dirty="0" smtClean="0"/>
              <a:t>—(to) communicate (-</a:t>
            </a:r>
            <a:r>
              <a:rPr lang="en-US" dirty="0" err="1" smtClean="0"/>
              <a:t>ation</a:t>
            </a:r>
            <a:r>
              <a:rPr lang="en-US" dirty="0" smtClean="0"/>
              <a:t>), communion, (</a:t>
            </a:r>
            <a:r>
              <a:rPr lang="en-US" dirty="0" err="1" smtClean="0"/>
              <a:t>contri</a:t>
            </a:r>
            <a:r>
              <a:rPr lang="en-US" dirty="0" smtClean="0"/>
              <a:t>-), distribution, fellowship.</a:t>
            </a:r>
          </a:p>
          <a:p>
            <a:pPr lvl="1"/>
            <a:endParaRPr lang="en-US" dirty="0" smtClean="0"/>
          </a:p>
          <a:p>
            <a:pPr lvl="1"/>
            <a:endParaRPr lang="en-US" dirty="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normAutofit/>
          </a:bodyPr>
          <a:lstStyle/>
          <a:p>
            <a:r>
              <a:rPr lang="en-US" u="sng" dirty="0" smtClean="0"/>
              <a:t>Communion</a:t>
            </a:r>
            <a:r>
              <a:rPr lang="en-US" dirty="0" smtClean="0"/>
              <a:t> of the Holy Spirit</a:t>
            </a:r>
          </a:p>
          <a:p>
            <a:pPr lvl="1"/>
            <a:r>
              <a:rPr lang="en-US" dirty="0" smtClean="0"/>
              <a:t>2 Corinthians 13:14 (TMSG)</a:t>
            </a:r>
            <a:r>
              <a:rPr lang="en-US" b="1" dirty="0" smtClean="0"/>
              <a:t> </a:t>
            </a:r>
            <a:r>
              <a:rPr lang="en-US" dirty="0" smtClean="0"/>
              <a:t>The amazing grace of the Master, Jesus Christ, the extravagant love of God, the </a:t>
            </a:r>
            <a:r>
              <a:rPr lang="en-US" u="sng" dirty="0" smtClean="0"/>
              <a:t>intimate friendship</a:t>
            </a:r>
            <a:r>
              <a:rPr lang="en-US" dirty="0" smtClean="0"/>
              <a:t> of the Holy Spirit, be with all of you.</a:t>
            </a: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9359</TotalTime>
  <Words>664</Words>
  <Application>Microsoft Office PowerPoint</Application>
  <PresentationFormat>On-screen Show (4:3)</PresentationFormat>
  <Paragraphs>67</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Slide 1</vt:lpstr>
      <vt:lpstr>Genuine Relationship</vt:lpstr>
      <vt:lpstr>Slide 3</vt:lpstr>
      <vt:lpstr>Slide 4</vt:lpstr>
      <vt:lpstr>I. Become Mature </vt:lpstr>
      <vt:lpstr>Slide 6</vt:lpstr>
      <vt:lpstr>II. Fellowship With God  </vt:lpstr>
      <vt:lpstr>Slide 8</vt:lpstr>
      <vt:lpstr>Slide 9</vt:lpstr>
      <vt:lpstr>Slide 10</vt:lpstr>
      <vt:lpstr>Slide 11</vt:lpstr>
      <vt:lpstr>Slide 12</vt:lpstr>
      <vt:lpstr>Slide 13</vt:lpstr>
      <vt:lpstr>Slide 14</vt:lpstr>
      <vt:lpstr>Slide 15</vt:lpstr>
      <vt:lpstr>III. Conclusion</vt:lpstr>
      <vt:lpstr>Slide 17</vt:lpstr>
      <vt:lpstr>Slide 18</vt:lpstr>
      <vt:lpstr>Slide 19</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Roger Langworthy</dc:creator>
  <cp:lastModifiedBy>Roger Langworthy</cp:lastModifiedBy>
  <cp:revision>148</cp:revision>
  <dcterms:created xsi:type="dcterms:W3CDTF">2010-04-18T00:31:04Z</dcterms:created>
  <dcterms:modified xsi:type="dcterms:W3CDTF">2012-01-15T12:38:36Z</dcterms:modified>
</cp:coreProperties>
</file>