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05" r:id="rId3"/>
    <p:sldId id="303" r:id="rId4"/>
    <p:sldId id="257" r:id="rId5"/>
    <p:sldId id="294" r:id="rId6"/>
    <p:sldId id="295" r:id="rId7"/>
    <p:sldId id="296" r:id="rId8"/>
    <p:sldId id="298" r:id="rId9"/>
    <p:sldId id="306" r:id="rId10"/>
    <p:sldId id="311" r:id="rId11"/>
    <p:sldId id="284" r:id="rId12"/>
    <p:sldId id="307" r:id="rId13"/>
    <p:sldId id="269" r:id="rId14"/>
    <p:sldId id="299" r:id="rId15"/>
    <p:sldId id="300" r:id="rId16"/>
    <p:sldId id="297" r:id="rId17"/>
    <p:sldId id="301" r:id="rId18"/>
    <p:sldId id="302" r:id="rId19"/>
    <p:sldId id="278" r:id="rId20"/>
    <p:sldId id="260"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90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800000">
                  <a:shade val="30000"/>
                  <a:satMod val="115000"/>
                  <a:alpha val="0"/>
                </a:srgbClr>
              </a:gs>
              <a:gs pos="50000">
                <a:srgbClr val="800000">
                  <a:shade val="67500"/>
                  <a:satMod val="115000"/>
                </a:srgbClr>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10/30/2011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10/30/2011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PowerPoint_2007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PowerPoint_2007_Template2.sld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Colossians 2-3</a:t>
            </a:r>
          </a:p>
          <a:p>
            <a:pPr lvl="1"/>
            <a:r>
              <a:rPr lang="en-US" dirty="0" smtClean="0"/>
              <a:t>Set </a:t>
            </a:r>
            <a:r>
              <a:rPr lang="en-US" dirty="0" smtClean="0"/>
              <a:t>your sights on the </a:t>
            </a:r>
            <a:r>
              <a:rPr lang="en-US" u="sng" dirty="0" smtClean="0"/>
              <a:t>realities</a:t>
            </a:r>
            <a:r>
              <a:rPr lang="en-US" dirty="0" smtClean="0"/>
              <a:t> of heaven</a:t>
            </a:r>
          </a:p>
          <a:p>
            <a:pPr lvl="1"/>
            <a:r>
              <a:rPr lang="en-US" u="sng" dirty="0" smtClean="0"/>
              <a:t>Think</a:t>
            </a:r>
            <a:r>
              <a:rPr lang="en-US" dirty="0" smtClean="0"/>
              <a:t> about the things of heaven, not of earth</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3886200" cy="6172200"/>
          </a:xfrm>
        </p:spPr>
        <p:txBody>
          <a:bodyPr/>
          <a:lstStyle/>
          <a:p>
            <a:r>
              <a:rPr lang="en-US" u="sng" dirty="0" smtClean="0"/>
              <a:t>Angels</a:t>
            </a:r>
            <a:r>
              <a:rPr lang="en-US" dirty="0" smtClean="0"/>
              <a:t> are servants – spirits sent to care for people who will inherit salvation</a:t>
            </a:r>
          </a:p>
        </p:txBody>
      </p:sp>
      <p:pic>
        <p:nvPicPr>
          <p:cNvPr id="2049" name="Picture 1"/>
          <p:cNvPicPr>
            <a:picLocks noChangeAspect="1" noChangeArrowheads="1"/>
          </p:cNvPicPr>
          <p:nvPr/>
        </p:nvPicPr>
        <p:blipFill>
          <a:blip r:embed="rId2" cstate="print"/>
          <a:srcRect/>
          <a:stretch>
            <a:fillRect/>
          </a:stretch>
        </p:blipFill>
        <p:spPr bwMode="auto">
          <a:xfrm>
            <a:off x="4191000" y="0"/>
            <a:ext cx="4953000" cy="663702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Missing Out  </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r>
              <a:rPr lang="en-US" dirty="0" smtClean="0"/>
              <a:t>1 Corinthians 2:6-16</a:t>
            </a:r>
          </a:p>
          <a:p>
            <a:pPr lvl="1"/>
            <a:r>
              <a:rPr lang="en-US" dirty="0" smtClean="0"/>
              <a:t>Speak </a:t>
            </a:r>
            <a:r>
              <a:rPr lang="en-US" u="sng" dirty="0" smtClean="0"/>
              <a:t>wisdom</a:t>
            </a:r>
            <a:r>
              <a:rPr lang="en-US" dirty="0" smtClean="0"/>
              <a:t> among the </a:t>
            </a:r>
            <a:r>
              <a:rPr lang="en-US" u="sng" dirty="0" smtClean="0"/>
              <a:t>mature</a:t>
            </a:r>
          </a:p>
          <a:p>
            <a:pPr lvl="1"/>
            <a:r>
              <a:rPr lang="en-US" dirty="0" smtClean="0"/>
              <a:t>Rulers of this world have not </a:t>
            </a:r>
            <a:r>
              <a:rPr lang="en-US" u="sng" dirty="0" smtClean="0"/>
              <a:t>understood</a:t>
            </a:r>
          </a:p>
          <a:p>
            <a:pPr lvl="1"/>
            <a:r>
              <a:rPr lang="en-US" dirty="0" smtClean="0"/>
              <a:t>Not perceived with the </a:t>
            </a:r>
            <a:r>
              <a:rPr lang="en-US" u="sng" dirty="0" smtClean="0"/>
              <a:t>physical</a:t>
            </a:r>
            <a:r>
              <a:rPr lang="en-US" dirty="0" smtClean="0"/>
              <a:t> senses – eyes, ears, mind</a:t>
            </a:r>
          </a:p>
          <a:p>
            <a:pPr lvl="1"/>
            <a:r>
              <a:rPr lang="en-US" dirty="0" smtClean="0"/>
              <a:t>God reveals what he has prepared for those who love him – by his </a:t>
            </a:r>
            <a:r>
              <a:rPr lang="en-US" u="sng" dirty="0" smtClean="0"/>
              <a:t>Spirit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Those who are not spiritual cannot understand – it all sounds </a:t>
            </a:r>
            <a:r>
              <a:rPr lang="en-US" u="sng" dirty="0" smtClean="0"/>
              <a:t>foolish</a:t>
            </a:r>
            <a:r>
              <a:rPr lang="en-US" dirty="0" smtClean="0"/>
              <a:t> to them</a:t>
            </a:r>
          </a:p>
          <a:p>
            <a:pPr lvl="1"/>
            <a:r>
              <a:rPr lang="en-US" dirty="0" smtClean="0"/>
              <a:t>Those who are spiritual can </a:t>
            </a:r>
            <a:r>
              <a:rPr lang="en-US" u="sng" dirty="0" smtClean="0"/>
              <a:t>evaluate</a:t>
            </a:r>
            <a:r>
              <a:rPr lang="en-US" dirty="0" smtClean="0"/>
              <a:t> all things</a:t>
            </a:r>
          </a:p>
          <a:p>
            <a:pPr lvl="1"/>
            <a:r>
              <a:rPr lang="en-US" dirty="0" smtClean="0"/>
              <a:t>We have the mind of </a:t>
            </a:r>
            <a:r>
              <a:rPr lang="en-US" u="sng" dirty="0" smtClean="0"/>
              <a:t>Christ</a:t>
            </a:r>
            <a:endParaRPr lang="en-US" u="sng"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Philippians 3:8,10 Yes, Furthermore, I count everything as loss compared to the possession of the </a:t>
            </a:r>
            <a:r>
              <a:rPr lang="en-US" dirty="0" smtClean="0">
                <a:solidFill>
                  <a:srgbClr val="FFC000"/>
                </a:solidFill>
              </a:rPr>
              <a:t>priceless privilege </a:t>
            </a:r>
            <a:r>
              <a:rPr lang="en-US" dirty="0" smtClean="0"/>
              <a:t>(the overwhelming preciousness, the surpassing </a:t>
            </a:r>
            <a:r>
              <a:rPr lang="en-US" dirty="0" smtClean="0"/>
              <a:t>worth, </a:t>
            </a:r>
            <a:r>
              <a:rPr lang="en-US" dirty="0" smtClean="0"/>
              <a:t>and </a:t>
            </a:r>
            <a:r>
              <a:rPr lang="en-US" dirty="0" smtClean="0">
                <a:solidFill>
                  <a:srgbClr val="FFC000"/>
                </a:solidFill>
              </a:rPr>
              <a:t>extreme advantage</a:t>
            </a:r>
            <a:r>
              <a:rPr lang="en-US" dirty="0" smtClean="0"/>
              <a:t>) of knowing Christ Jesus my Lord and of </a:t>
            </a:r>
            <a:r>
              <a:rPr lang="en-US" dirty="0" smtClean="0">
                <a:solidFill>
                  <a:srgbClr val="FFC000"/>
                </a:solidFill>
              </a:rPr>
              <a:t>progressively</a:t>
            </a:r>
            <a:r>
              <a:rPr lang="en-US" dirty="0" smtClean="0"/>
              <a:t> becoming more deeply and </a:t>
            </a:r>
            <a:r>
              <a:rPr lang="en-US" dirty="0" smtClean="0">
                <a:solidFill>
                  <a:srgbClr val="FFC000"/>
                </a:solidFill>
              </a:rPr>
              <a:t>intimately acquainted </a:t>
            </a:r>
            <a:r>
              <a:rPr lang="en-US" dirty="0" smtClean="0"/>
              <a:t>with Him [of </a:t>
            </a:r>
            <a:r>
              <a:rPr lang="en-US" dirty="0" smtClean="0">
                <a:solidFill>
                  <a:srgbClr val="FFC000"/>
                </a:solidFill>
              </a:rPr>
              <a:t>perceiving</a:t>
            </a:r>
            <a:r>
              <a:rPr lang="en-US" dirty="0" smtClean="0"/>
              <a:t> and </a:t>
            </a:r>
            <a:r>
              <a:rPr lang="en-US" dirty="0" smtClean="0">
                <a:solidFill>
                  <a:srgbClr val="FFC000"/>
                </a:solidFill>
              </a:rPr>
              <a:t>recognizing</a:t>
            </a:r>
            <a:r>
              <a:rPr lang="en-US" dirty="0" smtClean="0"/>
              <a:t> and </a:t>
            </a:r>
            <a:r>
              <a:rPr lang="en-US" dirty="0" smtClean="0">
                <a:solidFill>
                  <a:srgbClr val="FFC000"/>
                </a:solidFill>
              </a:rPr>
              <a:t>understanding</a:t>
            </a:r>
            <a:r>
              <a:rPr lang="en-US" dirty="0" smtClean="0"/>
              <a:t> Him more fully and clearly].  For His sake I have lost everything and consider it all to be mere rubbish (refuse, dregs), in order that I may win (gain) Christ (the Anointed One)</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V.10 [For my </a:t>
            </a:r>
            <a:r>
              <a:rPr lang="en-US" dirty="0" smtClean="0">
                <a:solidFill>
                  <a:srgbClr val="FFC000"/>
                </a:solidFill>
              </a:rPr>
              <a:t>determined purpose </a:t>
            </a:r>
            <a:r>
              <a:rPr lang="en-US" dirty="0" smtClean="0"/>
              <a:t>is] that I may know Him [that I may </a:t>
            </a:r>
            <a:r>
              <a:rPr lang="en-US" dirty="0" smtClean="0">
                <a:solidFill>
                  <a:srgbClr val="FFC000"/>
                </a:solidFill>
              </a:rPr>
              <a:t>progressively</a:t>
            </a:r>
            <a:r>
              <a:rPr lang="en-US" dirty="0" smtClean="0"/>
              <a:t> become more deeply and intimately acquainted with Him, </a:t>
            </a:r>
            <a:r>
              <a:rPr lang="en-US" dirty="0" smtClean="0">
                <a:solidFill>
                  <a:srgbClr val="FFC000"/>
                </a:solidFill>
              </a:rPr>
              <a:t>perceiving</a:t>
            </a:r>
            <a:r>
              <a:rPr lang="en-US" dirty="0" smtClean="0"/>
              <a:t> and </a:t>
            </a:r>
            <a:r>
              <a:rPr lang="en-US" dirty="0" smtClean="0">
                <a:solidFill>
                  <a:srgbClr val="FFC000"/>
                </a:solidFill>
              </a:rPr>
              <a:t>recognizing</a:t>
            </a:r>
            <a:r>
              <a:rPr lang="en-US" dirty="0" smtClean="0"/>
              <a:t> and </a:t>
            </a:r>
            <a:r>
              <a:rPr lang="en-US" dirty="0" smtClean="0">
                <a:solidFill>
                  <a:srgbClr val="FFC000"/>
                </a:solidFill>
              </a:rPr>
              <a:t>understanding</a:t>
            </a:r>
            <a:r>
              <a:rPr lang="en-US" dirty="0" smtClean="0"/>
              <a:t> the wonders of His Person </a:t>
            </a:r>
            <a:r>
              <a:rPr lang="en-US" dirty="0" smtClean="0">
                <a:solidFill>
                  <a:srgbClr val="FFC000"/>
                </a:solidFill>
              </a:rPr>
              <a:t>more strongly </a:t>
            </a:r>
            <a:r>
              <a:rPr lang="en-US" dirty="0" smtClean="0"/>
              <a:t>and </a:t>
            </a:r>
            <a:r>
              <a:rPr lang="en-US" dirty="0" smtClean="0">
                <a:solidFill>
                  <a:srgbClr val="FFC000"/>
                </a:solidFill>
              </a:rPr>
              <a:t>more clearly</a:t>
            </a:r>
            <a:r>
              <a:rPr lang="en-US" dirty="0" smtClean="0"/>
              <a:t>], and that I may in that same way come to know the power </a:t>
            </a:r>
            <a:r>
              <a:rPr lang="en-US" dirty="0" err="1" smtClean="0"/>
              <a:t>outflowing</a:t>
            </a:r>
            <a:r>
              <a:rPr lang="en-US" dirty="0" smtClean="0"/>
              <a:t> from His resurrection [which it exerts over believers], and that I may so share His sufferings as to be </a:t>
            </a:r>
            <a:r>
              <a:rPr lang="en-US" dirty="0" smtClean="0">
                <a:solidFill>
                  <a:srgbClr val="FFC000"/>
                </a:solidFill>
              </a:rPr>
              <a:t>continually transformed</a:t>
            </a:r>
            <a:r>
              <a:rPr lang="en-US" dirty="0" smtClean="0"/>
              <a:t> [in spirit </a:t>
            </a:r>
            <a:r>
              <a:rPr lang="en-US" dirty="0" smtClean="0">
                <a:solidFill>
                  <a:srgbClr val="FFC000"/>
                </a:solidFill>
              </a:rPr>
              <a:t>into His likeness </a:t>
            </a:r>
            <a:r>
              <a:rPr lang="en-US" dirty="0" smtClean="0"/>
              <a:t>even] to His death, [in the hope]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Cultivation of Spiritual Senses that we might know </a:t>
            </a:r>
            <a:r>
              <a:rPr lang="en-US" u="sng" dirty="0" smtClean="0"/>
              <a:t>him</a:t>
            </a:r>
            <a:r>
              <a:rPr lang="en-US" dirty="0" smtClean="0"/>
              <a:t>, that we might know the things he has </a:t>
            </a:r>
            <a:r>
              <a:rPr lang="en-US" u="sng" dirty="0" smtClean="0"/>
              <a:t>prepared</a:t>
            </a:r>
            <a:r>
              <a:rPr lang="en-US" dirty="0" smtClean="0"/>
              <a:t> for us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172200"/>
          </a:xfrm>
        </p:spPr>
        <p:txBody>
          <a:bodyPr/>
          <a:lstStyle/>
          <a:p>
            <a:r>
              <a:rPr lang="en-US" dirty="0" smtClean="0"/>
              <a:t>1 Timothy 4:8 “Physical training is good, but training for godliness is much better, promising benefits in this life and in the life to come.” </a:t>
            </a:r>
            <a:endParaRPr lang="en-US" dirty="0"/>
          </a:p>
        </p:txBody>
      </p:sp>
      <p:pic>
        <p:nvPicPr>
          <p:cNvPr id="24577" name="Picture 1"/>
          <p:cNvPicPr>
            <a:picLocks noChangeAspect="1" noChangeArrowheads="1"/>
          </p:cNvPicPr>
          <p:nvPr/>
        </p:nvPicPr>
        <p:blipFill>
          <a:blip r:embed="rId2" cstate="print"/>
          <a:srcRect/>
          <a:stretch>
            <a:fillRect/>
          </a:stretch>
        </p:blipFill>
        <p:spPr bwMode="auto">
          <a:xfrm>
            <a:off x="0" y="2000250"/>
            <a:ext cx="4857750" cy="4857750"/>
          </a:xfrm>
          <a:prstGeom prst="rect">
            <a:avLst/>
          </a:prstGeom>
          <a:noFill/>
          <a:ln w="9525">
            <a:noFill/>
            <a:miter lim="800000"/>
            <a:headEnd/>
            <a:tailEnd/>
          </a:ln>
        </p:spPr>
      </p:pic>
      <p:pic>
        <p:nvPicPr>
          <p:cNvPr id="24578" name="Picture 2"/>
          <p:cNvPicPr>
            <a:picLocks noChangeAspect="1" noChangeArrowheads="1"/>
          </p:cNvPicPr>
          <p:nvPr/>
        </p:nvPicPr>
        <p:blipFill>
          <a:blip r:embed="rId3" cstate="print"/>
          <a:srcRect/>
          <a:stretch>
            <a:fillRect/>
          </a:stretch>
        </p:blipFill>
        <p:spPr bwMode="auto">
          <a:xfrm>
            <a:off x="4726587" y="1676400"/>
            <a:ext cx="4417413" cy="2928937"/>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5410200" y="4510704"/>
            <a:ext cx="3276600" cy="234729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0" y="0"/>
          <a:ext cx="9144000" cy="6872317"/>
        </p:xfrm>
        <a:graphic>
          <a:graphicData uri="http://schemas.openxmlformats.org/presentationml/2006/ole">
            <p:oleObj spid="_x0000_s18433" name="Presentation" r:id="rId3" imgW="4570544" imgH="3427517" progId="PowerPoint.Show.12">
              <p:embed/>
            </p:oleObj>
          </a:graphicData>
        </a:graphic>
      </p:graphicFrame>
      <p:sp>
        <p:nvSpPr>
          <p:cNvPr id="18435" name="Rectangle 3"/>
          <p:cNvSpPr>
            <a:spLocks noChangeArrowheads="1"/>
          </p:cNvSpPr>
          <p:nvPr/>
        </p:nvSpPr>
        <p:spPr bwMode="auto">
          <a:xfrm>
            <a:off x="0" y="3886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9" name="Object 1"/>
          <p:cNvGraphicFramePr>
            <a:graphicFrameLocks noChangeAspect="1"/>
          </p:cNvGraphicFramePr>
          <p:nvPr/>
        </p:nvGraphicFramePr>
        <p:xfrm>
          <a:off x="0" y="0"/>
          <a:ext cx="9124950" cy="6858000"/>
        </p:xfrm>
        <a:graphic>
          <a:graphicData uri="http://schemas.openxmlformats.org/presentationml/2006/ole">
            <p:oleObj spid="_x0000_s17409" name="Slide" r:id="rId3" imgW="4570544" imgH="3427517" progId="PowerPoint.Template.12">
              <p:embed/>
            </p:oleObj>
          </a:graphicData>
        </a:graphic>
      </p:graphicFrame>
      <p:sp>
        <p:nvSpPr>
          <p:cNvPr id="17411" name="Rectangle 3"/>
          <p:cNvSpPr>
            <a:spLocks noChangeArrowheads="1"/>
          </p:cNvSpPr>
          <p:nvPr/>
        </p:nvSpPr>
        <p:spPr bwMode="auto">
          <a:xfrm>
            <a:off x="0" y="3886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So heavenly minded that he’s no earthly good?</a:t>
            </a:r>
          </a:p>
        </p:txBody>
      </p:sp>
      <p:pic>
        <p:nvPicPr>
          <p:cNvPr id="30721" name="Picture 1"/>
          <p:cNvPicPr>
            <a:picLocks noChangeAspect="1" noChangeArrowheads="1"/>
          </p:cNvPicPr>
          <p:nvPr/>
        </p:nvPicPr>
        <p:blipFill>
          <a:blip r:embed="rId2" cstate="print"/>
          <a:srcRect/>
          <a:stretch>
            <a:fillRect/>
          </a:stretch>
        </p:blipFill>
        <p:spPr bwMode="auto">
          <a:xfrm>
            <a:off x="2514600" y="1119188"/>
            <a:ext cx="4295235" cy="57388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8001000" cy="1470025"/>
          </a:xfrm>
        </p:spPr>
        <p:txBody>
          <a:bodyPr/>
          <a:lstStyle/>
          <a:p>
            <a:r>
              <a:rPr lang="en-US" dirty="0" smtClean="0"/>
              <a:t>Cultivating Spiritual Awareness</a:t>
            </a:r>
            <a:endParaRPr lang="en-US" dirty="0"/>
          </a:p>
        </p:txBody>
      </p:sp>
      <p:sp>
        <p:nvSpPr>
          <p:cNvPr id="6" name="Title 1"/>
          <p:cNvSpPr txBox="1">
            <a:spLocks/>
          </p:cNvSpPr>
          <p:nvPr/>
        </p:nvSpPr>
        <p:spPr>
          <a:xfrm>
            <a:off x="609600" y="3635375"/>
            <a:ext cx="8001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Cultivating Spiritual Awareness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Cultivating Spiritual Senses </a:t>
            </a:r>
            <a:endParaRPr lang="en-US" dirty="0"/>
          </a:p>
        </p:txBody>
      </p:sp>
      <p:sp>
        <p:nvSpPr>
          <p:cNvPr id="3" name="Content Placeholder 2"/>
          <p:cNvSpPr>
            <a:spLocks noGrp="1"/>
          </p:cNvSpPr>
          <p:nvPr>
            <p:ph idx="1"/>
          </p:nvPr>
        </p:nvSpPr>
        <p:spPr/>
        <p:txBody>
          <a:bodyPr>
            <a:normAutofit/>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6477000" cy="6172200"/>
          </a:xfrm>
        </p:spPr>
        <p:txBody>
          <a:bodyPr>
            <a:normAutofit lnSpcReduction="10000"/>
          </a:bodyPr>
          <a:lstStyle/>
          <a:p>
            <a:pPr lvl="0"/>
            <a:r>
              <a:rPr lang="en-US" i="1" dirty="0" smtClean="0"/>
              <a:t>“Men can know God with at least the same degree of immediacy as they know any other person or thing that comes within the field of their experience.  We have in our hearts organs by means of which we can know God as certainly as we know material things through our five senses.  We apprehend the physical world by exercising the faculties given us for that purpose, and we possess spiritual faculties by means of which we can know God and the spiritual world if we will obey the Spirit’s urge and use them.”</a:t>
            </a:r>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6350000" y="0"/>
            <a:ext cx="2794000" cy="3352800"/>
          </a:xfrm>
          <a:prstGeom prst="rect">
            <a:avLst/>
          </a:prstGeom>
          <a:noFill/>
          <a:ln w="9525">
            <a:noFill/>
            <a:miter lim="800000"/>
            <a:headEnd/>
            <a:tailEnd/>
          </a:ln>
        </p:spPr>
      </p:pic>
      <p:sp>
        <p:nvSpPr>
          <p:cNvPr id="4" name="Content Placeholder 2"/>
          <p:cNvSpPr txBox="1">
            <a:spLocks/>
          </p:cNvSpPr>
          <p:nvPr/>
        </p:nvSpPr>
        <p:spPr>
          <a:xfrm>
            <a:off x="6477000" y="3429000"/>
            <a:ext cx="2590800" cy="11430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A.W. </a:t>
            </a:r>
            <a:r>
              <a:rPr kumimoji="0" lang="en-US" sz="2800" b="0" i="0" u="none" strike="noStrike" kern="1200" cap="none" spc="0" normalizeH="0" baseline="0" noProof="0" dirty="0" err="1" smtClean="0">
                <a:ln>
                  <a:noFill/>
                </a:ln>
                <a:solidFill>
                  <a:schemeClr val="tx1"/>
                </a:solidFill>
                <a:effectLst>
                  <a:outerShdw blurRad="50800" dist="50800" dir="5400000" algn="ctr" rotWithShape="0">
                    <a:schemeClr val="bg1"/>
                  </a:outerShdw>
                </a:effectLst>
                <a:uLnTx/>
                <a:uFillTx/>
                <a:latin typeface="+mn-lt"/>
                <a:ea typeface="+mn-ea"/>
                <a:cs typeface="+mn-cs"/>
              </a:rPr>
              <a:t>Towzer</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“The Pursuit</a:t>
            </a:r>
            <a:r>
              <a:rPr kumimoji="0" lang="en-US" sz="2800" b="0" i="0" u="none" strike="noStrike" kern="1200" cap="none" spc="0" normalizeH="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of God”</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The </a:t>
            </a:r>
            <a:r>
              <a:rPr lang="en-US" u="sng" dirty="0" smtClean="0"/>
              <a:t>eyes</a:t>
            </a:r>
            <a:r>
              <a:rPr lang="en-US" dirty="0" smtClean="0"/>
              <a:t> of your heart may be enlightened</a:t>
            </a:r>
          </a:p>
          <a:p>
            <a:r>
              <a:rPr lang="en-US" u="sng" dirty="0" smtClean="0"/>
              <a:t>Look</a:t>
            </a:r>
            <a:r>
              <a:rPr lang="en-US" dirty="0" smtClean="0"/>
              <a:t> not at the things that are seen but things which are not seen which are eternal</a:t>
            </a:r>
          </a:p>
          <a:p>
            <a:r>
              <a:rPr lang="en-US" dirty="0" smtClean="0"/>
              <a:t>He who has ears to </a:t>
            </a:r>
            <a:r>
              <a:rPr lang="en-US" u="sng" dirty="0" smtClean="0"/>
              <a:t>hear</a:t>
            </a:r>
            <a:r>
              <a:rPr lang="en-US" dirty="0" smtClean="0"/>
              <a:t> let him hear</a:t>
            </a:r>
          </a:p>
          <a:p>
            <a:r>
              <a:rPr lang="en-US" dirty="0" smtClean="0"/>
              <a:t>My sheep </a:t>
            </a:r>
            <a:r>
              <a:rPr lang="en-US" u="sng" dirty="0" smtClean="0"/>
              <a:t>hear</a:t>
            </a:r>
            <a:r>
              <a:rPr lang="en-US" dirty="0" smtClean="0"/>
              <a:t> my voice</a:t>
            </a:r>
          </a:p>
          <a:p>
            <a:r>
              <a:rPr lang="en-US" dirty="0" smtClean="0"/>
              <a:t>O </a:t>
            </a:r>
            <a:r>
              <a:rPr lang="en-US" u="sng" dirty="0" smtClean="0"/>
              <a:t>taste</a:t>
            </a:r>
            <a:r>
              <a:rPr lang="en-US" dirty="0" smtClean="0"/>
              <a:t> and see that the Lord is good</a:t>
            </a:r>
          </a:p>
          <a:p>
            <a:r>
              <a:rPr lang="en-US" dirty="0" smtClean="0"/>
              <a:t>We are a Christ-like </a:t>
            </a:r>
            <a:r>
              <a:rPr lang="en-US" u="sng" dirty="0" smtClean="0"/>
              <a:t>fragrance</a:t>
            </a:r>
            <a:r>
              <a:rPr lang="en-US" dirty="0" smtClean="0"/>
              <a:t> among the saved and unsaved</a:t>
            </a:r>
          </a:p>
          <a:p>
            <a:r>
              <a:rPr lang="en-US" dirty="0" smtClean="0"/>
              <a:t>Senses </a:t>
            </a:r>
            <a:r>
              <a:rPr lang="en-US" u="sng" dirty="0" smtClean="0"/>
              <a:t>trained</a:t>
            </a:r>
            <a:r>
              <a:rPr lang="en-US" dirty="0" smtClean="0"/>
              <a:t> to discern good and evil</a:t>
            </a:r>
            <a:br>
              <a:rPr lang="en-US" dirty="0" smtClean="0"/>
            </a:br>
            <a:r>
              <a:rPr lang="en-US" dirty="0" smtClean="0"/>
              <a:t/>
            </a:r>
            <a:br>
              <a:rPr lang="en-US" dirty="0" smtClean="0"/>
            </a:b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Understanding Spirit, Soul, and Body - </a:t>
            </a:r>
            <a:br>
              <a:rPr lang="en-US" dirty="0" smtClean="0"/>
            </a:br>
            <a:r>
              <a:rPr lang="en-US" dirty="0" smtClean="0"/>
              <a:t>1 Thessalonians 5:23 Now may the God of peace make you holy in every way, and may your whole spirit and soul and body be kept blameless until our Lord Jesus Christ comes again.</a:t>
            </a:r>
          </a:p>
          <a:p>
            <a:pPr lvl="1"/>
            <a:r>
              <a:rPr lang="en-US" u="sng" dirty="0" smtClean="0"/>
              <a:t>Body</a:t>
            </a:r>
            <a:r>
              <a:rPr lang="en-US" dirty="0" smtClean="0"/>
              <a:t> – the earthly dwelling place of your spirit and soul, temple of the Holy Spirit, to be used to glorify God</a:t>
            </a:r>
          </a:p>
          <a:p>
            <a:pPr lvl="1"/>
            <a:r>
              <a:rPr lang="en-US" u="sng" dirty="0" smtClean="0"/>
              <a:t>Spirit</a:t>
            </a:r>
            <a:r>
              <a:rPr lang="en-US" dirty="0" smtClean="0"/>
              <a:t> – the eternal part of man born again by the Spirit of God</a:t>
            </a:r>
          </a:p>
          <a:p>
            <a:pPr lvl="1"/>
            <a:r>
              <a:rPr lang="en-US" u="sng" dirty="0" smtClean="0"/>
              <a:t>Soul</a:t>
            </a:r>
            <a:r>
              <a:rPr lang="en-US" dirty="0" smtClean="0"/>
              <a:t> – emotional, decisional, mind – needs to be renewed to agree with God</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Led by the </a:t>
            </a:r>
            <a:r>
              <a:rPr lang="en-US" u="sng" dirty="0" smtClean="0"/>
              <a:t>Spirit</a:t>
            </a:r>
          </a:p>
          <a:p>
            <a:pPr lvl="1"/>
            <a:r>
              <a:rPr lang="en-US" dirty="0" smtClean="0"/>
              <a:t>Fleeces?</a:t>
            </a:r>
          </a:p>
          <a:p>
            <a:pPr lvl="1"/>
            <a:r>
              <a:rPr lang="en-US" dirty="0" smtClean="0"/>
              <a:t>Prophetic words?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648200" cy="6172200"/>
          </a:xfrm>
        </p:spPr>
        <p:txBody>
          <a:bodyPr/>
          <a:lstStyle/>
          <a:p>
            <a:r>
              <a:rPr lang="en-US" dirty="0" smtClean="0"/>
              <a:t>Be on the alert – your </a:t>
            </a:r>
            <a:r>
              <a:rPr lang="en-US" u="sng" dirty="0" smtClean="0"/>
              <a:t>adversary</a:t>
            </a:r>
            <a:r>
              <a:rPr lang="en-US" dirty="0" smtClean="0"/>
              <a:t> is seeking whom he may devour</a:t>
            </a:r>
          </a:p>
          <a:p>
            <a:pPr lvl="1"/>
            <a:r>
              <a:rPr lang="en-US" dirty="0" smtClean="0"/>
              <a:t>Wrestle against principalities and powers</a:t>
            </a:r>
          </a:p>
          <a:p>
            <a:pPr lvl="1"/>
            <a:r>
              <a:rPr lang="en-US" dirty="0" smtClean="0"/>
              <a:t>Not ignorant of his schemes</a:t>
            </a:r>
          </a:p>
          <a:p>
            <a:pPr lvl="1"/>
            <a:r>
              <a:rPr lang="en-US" dirty="0" smtClean="0"/>
              <a:t>Disguises as an angel of light</a:t>
            </a:r>
          </a:p>
        </p:txBody>
      </p:sp>
      <p:pic>
        <p:nvPicPr>
          <p:cNvPr id="7169" name="Picture 1"/>
          <p:cNvPicPr>
            <a:picLocks noChangeAspect="1" noChangeArrowheads="1"/>
          </p:cNvPicPr>
          <p:nvPr/>
        </p:nvPicPr>
        <p:blipFill>
          <a:blip r:embed="rId2" cstate="print"/>
          <a:srcRect/>
          <a:stretch>
            <a:fillRect/>
          </a:stretch>
        </p:blipFill>
        <p:spPr bwMode="auto">
          <a:xfrm>
            <a:off x="4632239" y="0"/>
            <a:ext cx="4511761" cy="4838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6953</TotalTime>
  <Words>594</Words>
  <Application>Microsoft Office PowerPoint</Application>
  <PresentationFormat>On-screen Show (4:3)</PresentationFormat>
  <Paragraphs>42</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Presentation</vt:lpstr>
      <vt:lpstr>Slide</vt:lpstr>
      <vt:lpstr>Slide 1</vt:lpstr>
      <vt:lpstr>Slide 2</vt:lpstr>
      <vt:lpstr>Cultivating Spiritual Awareness</vt:lpstr>
      <vt:lpstr>I. Cultivating Spiritual Senses </vt:lpstr>
      <vt:lpstr>Slide 5</vt:lpstr>
      <vt:lpstr>Slide 6</vt:lpstr>
      <vt:lpstr>Slide 7</vt:lpstr>
      <vt:lpstr>Slide 8</vt:lpstr>
      <vt:lpstr>Slide 9</vt:lpstr>
      <vt:lpstr>Slide 10</vt:lpstr>
      <vt:lpstr>II. Missing Out  </vt:lpstr>
      <vt:lpstr>Slide 12</vt:lpstr>
      <vt:lpstr>Slide 13</vt:lpstr>
      <vt:lpstr>Slide 14</vt:lpstr>
      <vt:lpstr>Slide 15</vt:lpstr>
      <vt:lpstr>Slide 16</vt:lpstr>
      <vt:lpstr>Slide 17</vt:lpstr>
      <vt:lpstr>Slide 18</vt:lpstr>
      <vt:lpstr>Slide 19</vt:lpstr>
      <vt:lpstr>IV. </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157</cp:revision>
  <dcterms:created xsi:type="dcterms:W3CDTF">2010-04-18T00:31:04Z</dcterms:created>
  <dcterms:modified xsi:type="dcterms:W3CDTF">2011-10-30T11:43:17Z</dcterms:modified>
</cp:coreProperties>
</file>