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336" r:id="rId2"/>
    <p:sldId id="335" r:id="rId3"/>
    <p:sldId id="337" r:id="rId4"/>
    <p:sldId id="322" r:id="rId5"/>
    <p:sldId id="317" r:id="rId6"/>
    <p:sldId id="257" r:id="rId7"/>
    <p:sldId id="315" r:id="rId8"/>
    <p:sldId id="326" r:id="rId9"/>
    <p:sldId id="327" r:id="rId10"/>
    <p:sldId id="328" r:id="rId11"/>
    <p:sldId id="324" r:id="rId12"/>
    <p:sldId id="305" r:id="rId13"/>
    <p:sldId id="329" r:id="rId14"/>
    <p:sldId id="330" r:id="rId15"/>
    <p:sldId id="331" r:id="rId16"/>
    <p:sldId id="306" r:id="rId17"/>
    <p:sldId id="332" r:id="rId18"/>
    <p:sldId id="314" r:id="rId19"/>
    <p:sldId id="33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00"/>
    <a:srgbClr val="140E4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576" autoAdjust="0"/>
  </p:normalViewPr>
  <p:slideViewPr>
    <p:cSldViewPr>
      <p:cViewPr varScale="1">
        <p:scale>
          <a:sx n="73" d="100"/>
          <a:sy n="73" d="100"/>
        </p:scale>
        <p:origin x="-1080" y="-102"/>
      </p:cViewPr>
      <p:guideLst>
        <p:guide orient="horz" pos="2160"/>
        <p:guide pos="2880"/>
      </p:guideLst>
    </p:cSldViewPr>
  </p:slideViewPr>
  <p:outlineViewPr>
    <p:cViewPr>
      <p:scale>
        <a:sx n="33" d="100"/>
        <a:sy n="33" d="100"/>
      </p:scale>
      <p:origin x="0" y="5826"/>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D603B4-DE03-4A40-8112-39CC582733D4}" type="datetimeFigureOut">
              <a:rPr lang="en-US" smtClean="0"/>
              <a:pPr/>
              <a:t>7/29/2012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031148-8711-49FF-B2AA-2BBEB74EBA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525963"/>
          </a:xfrm>
          <a:noFill/>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7/29/2012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7/29/2012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7/29/2012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7/29/2012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7/29/2012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7/29/2012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100000">
              <a:schemeClr val="bg1"/>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7/29/2012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29698" name="Picture 2" descr="http://st2.apps.su/imgs/37/78/52/289/mzl.vxzotxww.480x480-75.jpg"/>
          <p:cNvPicPr>
            <a:picLocks noChangeAspect="1" noChangeArrowheads="1"/>
          </p:cNvPicPr>
          <p:nvPr/>
        </p:nvPicPr>
        <p:blipFill>
          <a:blip r:embed="rId2" cstate="print"/>
          <a:srcRect b="15556"/>
          <a:stretch>
            <a:fillRect/>
          </a:stretch>
        </p:blipFill>
        <p:spPr bwMode="auto">
          <a:xfrm>
            <a:off x="-1" y="1066800"/>
            <a:ext cx="9143997" cy="5791200"/>
          </a:xfrm>
          <a:prstGeom prst="rect">
            <a:avLst/>
          </a:prstGeom>
          <a:noFill/>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381000"/>
            <a:ext cx="8534400" cy="6172200"/>
          </a:xfrm>
          <a:prstGeom prst="rect">
            <a:avLst/>
          </a:prstGeom>
          <a:noFill/>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Ephesians 4:17-24 (NLT)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17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With the Lord’s authority I say this: Live no longer as the Gentiles do, for they are hopelessly confused.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18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Their minds are full of darkness; they wander far from the life God gives because they have closed their minds and hardened their hearts against him.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19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They have no sense of shame. They live for lustful pleasure and eagerly practice every kind of impurity.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20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But that isn’t what you learned about Christ.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21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Since you have heard about Jesus and have learned the truth that comes from him,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22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throw off your old sinful nature and your former way of life, which is corrupted by lust and deception.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23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Instead, let the Spirit renew your thoughts and attitudes.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24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Put on your new nature, created to be like God—truly righteous and holy. </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I Advise You… </a:t>
            </a:r>
            <a:endParaRPr lang="en-US" dirty="0"/>
          </a:p>
        </p:txBody>
      </p:sp>
      <p:sp>
        <p:nvSpPr>
          <p:cNvPr id="3" name="Content Placeholder 2"/>
          <p:cNvSpPr>
            <a:spLocks noGrp="1"/>
          </p:cNvSpPr>
          <p:nvPr>
            <p:ph idx="1"/>
          </p:nvPr>
        </p:nvSpPr>
        <p:spPr/>
        <p:txBody>
          <a:bodyPr>
            <a:normAutofit/>
          </a:bodyPr>
          <a:lstStyle/>
          <a:p>
            <a:r>
              <a:rPr lang="en-US" dirty="0" smtClean="0"/>
              <a:t>Revelation 3:18</a:t>
            </a:r>
          </a:p>
          <a:p>
            <a:r>
              <a:rPr lang="en-US" dirty="0" smtClean="0"/>
              <a:t>Buy from me…</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838200"/>
            <a:ext cx="85344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smtClean="0">
                <a:ln>
                  <a:noFill/>
                </a:ln>
                <a:solidFill>
                  <a:schemeClr val="tx1"/>
                </a:solidFill>
                <a:effectLst>
                  <a:outerShdw blurRad="50800" dist="50800" dir="5400000" algn="ctr" rotWithShape="0">
                    <a:schemeClr val="bg1"/>
                  </a:outerShdw>
                </a:effectLst>
                <a:uLnTx/>
                <a:uFillTx/>
                <a:latin typeface="+mn-lt"/>
                <a:ea typeface="+mn-ea"/>
                <a:cs typeface="+mn-cs"/>
              </a:rPr>
              <a:t>Isaiah 55:1-3 (NASB) </a:t>
            </a:r>
            <a:r>
              <a:rPr kumimoji="0" lang="en-US" sz="2800" b="0" i="0" u="none" strike="noStrike" kern="1200" cap="none" spc="0" normalizeH="0" baseline="30000" noProof="0" smtClean="0">
                <a:ln>
                  <a:noFill/>
                </a:ln>
                <a:solidFill>
                  <a:schemeClr val="tx1"/>
                </a:solidFill>
                <a:effectLst>
                  <a:outerShdw blurRad="50800" dist="50800" dir="5400000" algn="ctr" rotWithShape="0">
                    <a:schemeClr val="bg1"/>
                  </a:outerShdw>
                </a:effectLst>
                <a:uLnTx/>
                <a:uFillTx/>
                <a:latin typeface="+mn-lt"/>
                <a:ea typeface="+mn-ea"/>
                <a:cs typeface="+mn-cs"/>
              </a:rPr>
              <a:t>1 </a:t>
            </a:r>
            <a:r>
              <a:rPr kumimoji="0" lang="en-US" sz="2800" b="0" i="0" u="none" strike="noStrike" kern="1200" cap="none" spc="0" normalizeH="0" baseline="0" noProof="0" smtClean="0">
                <a:ln>
                  <a:noFill/>
                </a:ln>
                <a:solidFill>
                  <a:schemeClr val="tx1"/>
                </a:solidFill>
                <a:effectLst>
                  <a:outerShdw blurRad="50800" dist="50800" dir="5400000" algn="ctr" rotWithShape="0">
                    <a:schemeClr val="bg1"/>
                  </a:outerShdw>
                </a:effectLst>
                <a:uLnTx/>
                <a:uFillTx/>
                <a:latin typeface="+mn-lt"/>
                <a:ea typeface="+mn-ea"/>
                <a:cs typeface="+mn-cs"/>
              </a:rPr>
              <a:t>"Ho! Every one who thirsts, come to the waters; And you who have no money come, buy and eat. Come, buy wine and milk Without money and without cost. </a:t>
            </a:r>
            <a:r>
              <a:rPr kumimoji="0" lang="en-US" sz="2800" b="0" i="0" u="none" strike="noStrike" kern="1200" cap="none" spc="0" normalizeH="0" baseline="30000" noProof="0" smtClean="0">
                <a:ln>
                  <a:noFill/>
                </a:ln>
                <a:solidFill>
                  <a:schemeClr val="tx1"/>
                </a:solidFill>
                <a:effectLst>
                  <a:outerShdw blurRad="50800" dist="50800" dir="5400000" algn="ctr" rotWithShape="0">
                    <a:schemeClr val="bg1"/>
                  </a:outerShdw>
                </a:effectLst>
                <a:uLnTx/>
                <a:uFillTx/>
                <a:latin typeface="+mn-lt"/>
                <a:ea typeface="+mn-ea"/>
                <a:cs typeface="+mn-cs"/>
              </a:rPr>
              <a:t>2 </a:t>
            </a:r>
            <a:r>
              <a:rPr kumimoji="0" lang="en-US" sz="2800" b="0" i="0" u="none" strike="noStrike" kern="1200" cap="none" spc="0" normalizeH="0" baseline="0" noProof="0" smtClean="0">
                <a:ln>
                  <a:noFill/>
                </a:ln>
                <a:solidFill>
                  <a:schemeClr val="tx1"/>
                </a:solidFill>
                <a:effectLst>
                  <a:outerShdw blurRad="50800" dist="50800" dir="5400000" algn="ctr" rotWithShape="0">
                    <a:schemeClr val="bg1"/>
                  </a:outerShdw>
                </a:effectLst>
                <a:uLnTx/>
                <a:uFillTx/>
                <a:latin typeface="+mn-lt"/>
                <a:ea typeface="+mn-ea"/>
                <a:cs typeface="+mn-cs"/>
              </a:rPr>
              <a:t>"Why do you spend money for what is not bread, And your wages for what does not satisfy? Listen carefully to Me, and eat what is good, And delight yourself in abundance. </a:t>
            </a:r>
            <a:r>
              <a:rPr kumimoji="0" lang="en-US" sz="2800" b="0" i="0" u="none" strike="noStrike" kern="1200" cap="none" spc="0" normalizeH="0" baseline="30000" noProof="0" smtClean="0">
                <a:ln>
                  <a:noFill/>
                </a:ln>
                <a:solidFill>
                  <a:schemeClr val="tx1"/>
                </a:solidFill>
                <a:effectLst>
                  <a:outerShdw blurRad="50800" dist="50800" dir="5400000" algn="ctr" rotWithShape="0">
                    <a:schemeClr val="bg1"/>
                  </a:outerShdw>
                </a:effectLst>
                <a:uLnTx/>
                <a:uFillTx/>
                <a:latin typeface="+mn-lt"/>
                <a:ea typeface="+mn-ea"/>
                <a:cs typeface="+mn-cs"/>
              </a:rPr>
              <a:t>3 </a:t>
            </a:r>
            <a:r>
              <a:rPr kumimoji="0" lang="en-US" sz="2800" b="0" i="0" u="none" strike="noStrike" kern="1200" cap="none" spc="0" normalizeH="0" baseline="0" noProof="0" smtClean="0">
                <a:ln>
                  <a:noFill/>
                </a:ln>
                <a:solidFill>
                  <a:schemeClr val="tx1"/>
                </a:solidFill>
                <a:effectLst>
                  <a:outerShdw blurRad="50800" dist="50800" dir="5400000" algn="ctr" rotWithShape="0">
                    <a:schemeClr val="bg1"/>
                  </a:outerShdw>
                </a:effectLst>
                <a:uLnTx/>
                <a:uFillTx/>
                <a:latin typeface="+mn-lt"/>
                <a:ea typeface="+mn-ea"/>
                <a:cs typeface="+mn-cs"/>
              </a:rPr>
              <a:t>"Incline your ear and come to Me. Listen, that you may live; And I will make an everlasting covenant with you, </a:t>
            </a:r>
            <a:r>
              <a:rPr kumimoji="0" lang="en-US" sz="2800" b="0" i="1" u="none" strike="noStrike" kern="1200" cap="none" spc="0" normalizeH="0" baseline="0" noProof="0" smtClean="0">
                <a:ln>
                  <a:noFill/>
                </a:ln>
                <a:solidFill>
                  <a:schemeClr val="tx1"/>
                </a:solidFill>
                <a:effectLst>
                  <a:outerShdw blurRad="50800" dist="50800" dir="5400000" algn="ctr" rotWithShape="0">
                    <a:schemeClr val="bg1"/>
                  </a:outerShdw>
                </a:effectLst>
                <a:uLnTx/>
                <a:uFillTx/>
                <a:latin typeface="+mn-lt"/>
                <a:ea typeface="+mn-ea"/>
                <a:cs typeface="+mn-cs"/>
              </a:rPr>
              <a:t>According to</a:t>
            </a:r>
            <a:r>
              <a:rPr kumimoji="0" lang="en-US" sz="2800" b="0" i="0" u="none" strike="noStrike" kern="1200" cap="none" spc="0" normalizeH="0" baseline="0" noProof="0" smtClean="0">
                <a:ln>
                  <a:noFill/>
                </a:ln>
                <a:solidFill>
                  <a:schemeClr val="tx1"/>
                </a:solidFill>
                <a:effectLst>
                  <a:outerShdw blurRad="50800" dist="50800" dir="5400000" algn="ctr" rotWithShape="0">
                    <a:schemeClr val="bg1"/>
                  </a:outerShdw>
                </a:effectLst>
                <a:uLnTx/>
                <a:uFillTx/>
                <a:latin typeface="+mn-lt"/>
                <a:ea typeface="+mn-ea"/>
                <a:cs typeface="+mn-cs"/>
              </a:rPr>
              <a:t> the faithful mercies shown to David. </a:t>
            </a:r>
            <a:endPar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533400"/>
            <a:ext cx="85344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Isaiah 55:6-7 (NASB)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6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Seek the LORD while He may be found; Call upon Him while He is near.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7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Let the wicked forsake his way And the unrighteous man his thoughts; And let him return to the LORD, And He will have compassion on him, And to our God, For He will abundantly pardon.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Revelation 3:19</a:t>
            </a:r>
          </a:p>
          <a:p>
            <a:pPr lvl="1"/>
            <a:r>
              <a:rPr lang="en-US" dirty="0" smtClean="0"/>
              <a:t>I correct and discipline everyone I love</a:t>
            </a:r>
          </a:p>
          <a:p>
            <a:pPr lvl="1"/>
            <a:r>
              <a:rPr lang="en-US" dirty="0" smtClean="0"/>
              <a:t>Be diligent and turn away from your indifference</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228600"/>
            <a:ext cx="4419600" cy="1143000"/>
          </a:xfrm>
        </p:spPr>
        <p:txBody>
          <a:bodyPr>
            <a:normAutofit fontScale="90000"/>
          </a:bodyPr>
          <a:lstStyle/>
          <a:p>
            <a:pPr algn="l"/>
            <a:r>
              <a:rPr lang="en-US" dirty="0" smtClean="0"/>
              <a:t>III. Communion </a:t>
            </a:r>
            <a:r>
              <a:rPr lang="en-US" sz="3600" smtClean="0"/>
              <a:t>Revelation </a:t>
            </a:r>
            <a:r>
              <a:rPr lang="en-US" sz="3600" smtClean="0"/>
              <a:t>3:20-22</a:t>
            </a:r>
            <a:endParaRPr lang="en-US" sz="3600" dirty="0"/>
          </a:p>
        </p:txBody>
      </p:sp>
      <p:pic>
        <p:nvPicPr>
          <p:cNvPr id="4" name="Picture 2" descr="http://3.bp.blogspot.com/_7c8pizPztkQ/TCvhAAw5eNI/AAAAAAAAAHw/uUT9zTOW1EA/s1600/jesus_knocking_at_ur_door1.jpg"/>
          <p:cNvPicPr>
            <a:picLocks noChangeAspect="1" noChangeArrowheads="1"/>
          </p:cNvPicPr>
          <p:nvPr/>
        </p:nvPicPr>
        <p:blipFill>
          <a:blip r:embed="rId2" cstate="print"/>
          <a:srcRect r="1628"/>
          <a:stretch>
            <a:fillRect/>
          </a:stretch>
        </p:blipFill>
        <p:spPr bwMode="auto">
          <a:xfrm>
            <a:off x="-76201" y="-38101"/>
            <a:ext cx="4648201" cy="6896101"/>
          </a:xfrm>
          <a:prstGeom prst="rect">
            <a:avLst/>
          </a:prstGeom>
          <a:noFill/>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Conclusion – Christ in you - Sharers in his glory</a:t>
            </a:r>
          </a:p>
          <a:p>
            <a:pPr lvl="1"/>
            <a:r>
              <a:rPr lang="en-US" dirty="0" smtClean="0"/>
              <a:t>Transformed into the image of Jesus</a:t>
            </a:r>
          </a:p>
          <a:p>
            <a:pPr lvl="1"/>
            <a:r>
              <a:rPr lang="en-US" dirty="0" smtClean="0"/>
              <a:t>Reflecting his glory</a:t>
            </a:r>
          </a:p>
          <a:p>
            <a:pPr lvl="1"/>
            <a:r>
              <a:rPr lang="en-US" dirty="0" smtClean="0"/>
              <a:t>Proclaiming his message</a:t>
            </a:r>
          </a:p>
          <a:p>
            <a:pPr lvl="1"/>
            <a:r>
              <a:rPr lang="en-US" dirty="0" smtClean="0"/>
              <a:t>Demonstrating his power</a:t>
            </a:r>
          </a:p>
          <a:p>
            <a:pPr lvl="1"/>
            <a:r>
              <a:rPr lang="en-US" dirty="0" smtClean="0"/>
              <a:t>Impossible if indifferent</a:t>
            </a:r>
          </a:p>
          <a:p>
            <a:pPr lvl="2"/>
            <a:r>
              <a:rPr lang="en-US" dirty="0" smtClean="0"/>
              <a:t>Lukewarm</a:t>
            </a:r>
          </a:p>
          <a:p>
            <a:pPr lvl="2"/>
            <a:r>
              <a:rPr lang="en-US" dirty="0" smtClean="0"/>
              <a:t>Undecided </a:t>
            </a:r>
          </a:p>
          <a:p>
            <a:pPr lvl="2"/>
            <a:r>
              <a:rPr lang="en-US" dirty="0" smtClean="0"/>
              <a:t>Listless </a:t>
            </a:r>
          </a:p>
          <a:p>
            <a:pPr lvl="2"/>
            <a:r>
              <a:rPr lang="en-US" dirty="0" smtClean="0"/>
              <a:t>Riding the fence</a:t>
            </a:r>
          </a:p>
          <a:p>
            <a:pPr lvl="2"/>
            <a:r>
              <a:rPr lang="en-US" dirty="0" smtClean="0"/>
              <a:t>One foot in the church and one in the world</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6200" y="2057400"/>
            <a:ext cx="8534400" cy="3810000"/>
          </a:xfrm>
          <a:prstGeom prst="rect">
            <a:avLst/>
          </a:prstGeom>
          <a:noFill/>
        </p:spPr>
        <p:txBody>
          <a:bodyPr vert="horz" lIns="91440" tIns="45720" rIns="91440" bIns="45720" rtlCol="0">
            <a:normAutofit/>
          </a:bodyPr>
          <a:lstStyle/>
          <a:p>
            <a:pPr marL="742950" marR="0" lvl="1" indent="-285750" algn="ctr" defTabSz="914400" rtl="0" eaLnBrk="1" fontAlgn="auto" latinLnBrk="0" hangingPunct="1">
              <a:lnSpc>
                <a:spcPct val="100000"/>
              </a:lnSpc>
              <a:spcBef>
                <a:spcPct val="20000"/>
              </a:spcBef>
              <a:spcAft>
                <a:spcPts val="0"/>
              </a:spcAft>
              <a:buClrTx/>
              <a:buSzTx/>
              <a:buFontTx/>
              <a:buNone/>
              <a:tabLst/>
              <a:defRPr/>
            </a:pPr>
            <a:r>
              <a:rPr kumimoji="0" lang="en-US" sz="5400" b="0" i="1"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So be diligent and turn from your indifference</a:t>
            </a:r>
          </a:p>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406" y="0"/>
            <a:ext cx="9147406" cy="6857999"/>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3.bp.blogspot.com/_7c8pizPztkQ/TCvhAAw5eNI/AAAAAAAAAHw/uUT9zTOW1EA/s1600/jesus_knocking_at_ur_door1.jpg"/>
          <p:cNvPicPr>
            <a:picLocks noChangeAspect="1" noChangeArrowheads="1"/>
          </p:cNvPicPr>
          <p:nvPr/>
        </p:nvPicPr>
        <p:blipFill>
          <a:blip r:embed="rId2" cstate="print"/>
          <a:srcRect r="1628"/>
          <a:stretch>
            <a:fillRect/>
          </a:stretch>
        </p:blipFill>
        <p:spPr bwMode="auto">
          <a:xfrm>
            <a:off x="-76201" y="-38101"/>
            <a:ext cx="4648201" cy="6896101"/>
          </a:xfrm>
          <a:prstGeom prst="rect">
            <a:avLst/>
          </a:prstGeom>
          <a:noFill/>
        </p:spPr>
      </p:pic>
      <p:sp>
        <p:nvSpPr>
          <p:cNvPr id="4" name="Content Placeholder 2"/>
          <p:cNvSpPr txBox="1">
            <a:spLocks/>
          </p:cNvSpPr>
          <p:nvPr/>
        </p:nvSpPr>
        <p:spPr>
          <a:xfrm>
            <a:off x="4724400" y="533400"/>
            <a:ext cx="41148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Revelation 3:20 (NASB) 'Behold, I stand at the door and knock; if anyone hears My voice and opens the door, I will come in to him and will dine with him, and he with Me.</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Hot or Cold</a:t>
            </a:r>
            <a:endParaRPr lang="en-US" dirty="0"/>
          </a:p>
        </p:txBody>
      </p:sp>
      <p:sp>
        <p:nvSpPr>
          <p:cNvPr id="4" name="Subtitle 2"/>
          <p:cNvSpPr txBox="1">
            <a:spLocks/>
          </p:cNvSpPr>
          <p:nvPr/>
        </p:nvSpPr>
        <p:spPr>
          <a:xfrm>
            <a:off x="1447800" y="396240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Christ</a:t>
            </a:r>
            <a:r>
              <a:rPr kumimoji="0" lang="en-US" sz="2800" b="0" i="0" u="none" strike="noStrike" kern="1200" cap="none" spc="0" normalizeH="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 in You </a:t>
            </a:r>
            <a:r>
              <a:rPr kumimoji="0" lang="en-US" sz="2800" b="0" i="0" u="none" strike="noStrike" kern="1200" cap="none" spc="0" normalizeH="0" baseline="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Series</a:t>
            </a:r>
            <a:endParaRPr kumimoji="0" lang="en-US" sz="2800" b="0" i="0" u="none" strike="noStrike" kern="1200" cap="none" spc="0" normalizeH="0" baseline="0" noProof="0" dirty="0">
              <a:ln>
                <a:noFill/>
              </a:ln>
              <a:solidFill>
                <a:schemeClr val="tx1">
                  <a:tint val="75000"/>
                </a:schemeClr>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Indifferent  </a:t>
            </a:r>
            <a:endParaRPr lang="en-US" dirty="0"/>
          </a:p>
        </p:txBody>
      </p:sp>
      <p:sp>
        <p:nvSpPr>
          <p:cNvPr id="3" name="Content Placeholder 2"/>
          <p:cNvSpPr>
            <a:spLocks noGrp="1"/>
          </p:cNvSpPr>
          <p:nvPr>
            <p:ph idx="1"/>
          </p:nvPr>
        </p:nvSpPr>
        <p:spPr/>
        <p:txBody>
          <a:bodyPr>
            <a:normAutofit lnSpcReduction="10000"/>
          </a:bodyPr>
          <a:lstStyle/>
          <a:p>
            <a:r>
              <a:rPr lang="en-US" dirty="0" smtClean="0"/>
              <a:t>Revelation 3:14-16</a:t>
            </a:r>
          </a:p>
          <a:p>
            <a:pPr lvl="1"/>
            <a:r>
              <a:rPr lang="en-US" dirty="0" smtClean="0"/>
              <a:t>Neither hot nor cold</a:t>
            </a:r>
          </a:p>
          <a:p>
            <a:pPr lvl="1"/>
            <a:r>
              <a:rPr lang="en-US" dirty="0" smtClean="0"/>
              <a:t>Lukewarm</a:t>
            </a:r>
          </a:p>
          <a:p>
            <a:pPr lvl="2"/>
            <a:r>
              <a:rPr lang="en-US" dirty="0" smtClean="0"/>
              <a:t>Indifferent</a:t>
            </a:r>
          </a:p>
          <a:p>
            <a:pPr lvl="2"/>
            <a:r>
              <a:rPr lang="en-US" dirty="0" smtClean="0"/>
              <a:t>Undecided </a:t>
            </a:r>
          </a:p>
          <a:p>
            <a:pPr lvl="2"/>
            <a:r>
              <a:rPr lang="en-US" dirty="0" smtClean="0"/>
              <a:t>Listless </a:t>
            </a:r>
          </a:p>
          <a:p>
            <a:pPr lvl="2"/>
            <a:r>
              <a:rPr lang="en-US" dirty="0" smtClean="0"/>
              <a:t>Riding the fence</a:t>
            </a:r>
          </a:p>
          <a:p>
            <a:pPr lvl="2"/>
            <a:r>
              <a:rPr lang="en-US" dirty="0" smtClean="0"/>
              <a:t>One foot in the church and one in the world</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whitehorseinn.org/blog/wp-content/uploads/2011/01/erskinegs-300x126.jpg"/>
          <p:cNvPicPr>
            <a:picLocks noChangeAspect="1" noChangeArrowheads="1"/>
          </p:cNvPicPr>
          <p:nvPr/>
        </p:nvPicPr>
        <p:blipFill>
          <a:blip r:embed="rId2" cstate="print"/>
          <a:srcRect/>
          <a:stretch>
            <a:fillRect/>
          </a:stretch>
        </p:blipFill>
        <p:spPr bwMode="auto">
          <a:xfrm>
            <a:off x="533400" y="2667000"/>
            <a:ext cx="4898571" cy="2057400"/>
          </a:xfrm>
          <a:prstGeom prst="rect">
            <a:avLst/>
          </a:prstGeom>
          <a:noFill/>
        </p:spPr>
      </p:pic>
      <p:sp>
        <p:nvSpPr>
          <p:cNvPr id="4" name="Content Placeholder 2"/>
          <p:cNvSpPr txBox="1">
            <a:spLocks/>
          </p:cNvSpPr>
          <p:nvPr/>
        </p:nvSpPr>
        <p:spPr>
          <a:xfrm>
            <a:off x="457200" y="838200"/>
            <a:ext cx="85344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Ralph Erskine’s </a:t>
            </a:r>
            <a:r>
              <a:rPr kumimoji="0" lang="en-US" sz="2800" b="0" i="1"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Gospel Sonnets</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Written in 1720</a:t>
            </a:r>
          </a:p>
          <a:p>
            <a:pPr marL="742950" marR="0" lvl="1" indent="-285750" algn="l" defTabSz="914400" rtl="0" eaLnBrk="1" fontAlgn="auto" latinLnBrk="0" hangingPunct="1">
              <a:lnSpc>
                <a:spcPct val="100000"/>
              </a:lnSpc>
              <a:spcBef>
                <a:spcPct val="20000"/>
              </a:spcBef>
              <a:spcAft>
                <a:spcPts val="0"/>
              </a:spcAft>
              <a:buClrTx/>
              <a:buSzTx/>
              <a:buFontTx/>
              <a:buBlip>
                <a:blip r:embed="rId4"/>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"To good and evil equal bent,                        I'm both a devil and a saint.”</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685800"/>
            <a:ext cx="85344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smtClean="0">
                <a:ln>
                  <a:noFill/>
                </a:ln>
                <a:solidFill>
                  <a:schemeClr val="tx1"/>
                </a:solidFill>
                <a:effectLst>
                  <a:outerShdw blurRad="50800" dist="50800" dir="5400000" algn="ctr" rotWithShape="0">
                    <a:schemeClr val="bg1"/>
                  </a:outerShdw>
                </a:effectLst>
                <a:uLnTx/>
                <a:uFillTx/>
                <a:latin typeface="+mn-lt"/>
                <a:ea typeface="+mn-ea"/>
                <a:cs typeface="+mn-cs"/>
              </a:rPr>
              <a:t>Wish you were one or the other</a:t>
            </a:r>
            <a:endPar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Revelation 3:17</a:t>
            </a:r>
          </a:p>
          <a:p>
            <a:r>
              <a:rPr lang="en-US" dirty="0" smtClean="0"/>
              <a:t>I have everything I want</a:t>
            </a:r>
          </a:p>
          <a:p>
            <a:pPr lvl="1"/>
            <a:r>
              <a:rPr lang="en-US" dirty="0" smtClean="0"/>
              <a:t>Self-reliant</a:t>
            </a:r>
          </a:p>
          <a:p>
            <a:pPr lvl="1"/>
            <a:r>
              <a:rPr lang="en-US" dirty="0" smtClean="0"/>
              <a:t>Self-sufficient</a:t>
            </a:r>
          </a:p>
          <a:p>
            <a:pPr lvl="1"/>
            <a:r>
              <a:rPr lang="en-US" dirty="0" smtClean="0"/>
              <a:t>Independent</a:t>
            </a:r>
          </a:p>
          <a:p>
            <a:r>
              <a:rPr lang="en-US" dirty="0" smtClean="0"/>
              <a:t>You don’t realize how bad off you are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9808</TotalTime>
  <Words>546</Words>
  <Application>Microsoft Office PowerPoint</Application>
  <PresentationFormat>On-screen Show (4:3)</PresentationFormat>
  <Paragraphs>43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Hot or Cold</vt:lpstr>
      <vt:lpstr>I. Indifferent  </vt:lpstr>
      <vt:lpstr>Slide 7</vt:lpstr>
      <vt:lpstr>Slide 8</vt:lpstr>
      <vt:lpstr>Slide 9</vt:lpstr>
      <vt:lpstr>Slide 10</vt:lpstr>
      <vt:lpstr>Slide 11</vt:lpstr>
      <vt:lpstr>II. I Advise You… </vt:lpstr>
      <vt:lpstr>Slide 13</vt:lpstr>
      <vt:lpstr>Slide 14</vt:lpstr>
      <vt:lpstr>Slide 15</vt:lpstr>
      <vt:lpstr>III. Communion Revelation 3:20-22</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248</cp:revision>
  <dcterms:created xsi:type="dcterms:W3CDTF">2010-04-18T00:31:04Z</dcterms:created>
  <dcterms:modified xsi:type="dcterms:W3CDTF">2012-07-29T12:08:31Z</dcterms:modified>
</cp:coreProperties>
</file>