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321" r:id="rId2"/>
    <p:sldId id="326" r:id="rId3"/>
    <p:sldId id="317" r:id="rId4"/>
    <p:sldId id="333" r:id="rId5"/>
    <p:sldId id="257" r:id="rId6"/>
    <p:sldId id="347" r:id="rId7"/>
    <p:sldId id="350" r:id="rId8"/>
    <p:sldId id="348" r:id="rId9"/>
    <p:sldId id="349" r:id="rId10"/>
    <p:sldId id="327" r:id="rId11"/>
    <p:sldId id="341" r:id="rId12"/>
    <p:sldId id="306" r:id="rId13"/>
    <p:sldId id="346" r:id="rId14"/>
    <p:sldId id="325" r:id="rId15"/>
    <p:sldId id="331" r:id="rId16"/>
    <p:sldId id="336" r:id="rId17"/>
    <p:sldId id="337" r:id="rId18"/>
    <p:sldId id="338" r:id="rId19"/>
    <p:sldId id="339" r:id="rId20"/>
    <p:sldId id="340" r:id="rId21"/>
    <p:sldId id="328" r:id="rId22"/>
    <p:sldId id="305" r:id="rId23"/>
    <p:sldId id="322" r:id="rId24"/>
    <p:sldId id="351" r:id="rId25"/>
    <p:sldId id="342" r:id="rId26"/>
    <p:sldId id="335" r:id="rId27"/>
    <p:sldId id="314" r:id="rId28"/>
    <p:sldId id="315" r:id="rId29"/>
    <p:sldId id="31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00"/>
    <a:srgbClr val="140E40"/>
    <a:srgbClr val="003300"/>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41" autoAdjust="0"/>
  </p:normalViewPr>
  <p:slideViewPr>
    <p:cSldViewPr>
      <p:cViewPr varScale="1">
        <p:scale>
          <a:sx n="66" d="100"/>
          <a:sy n="66" d="100"/>
        </p:scale>
        <p:origin x="-1014" y="-114"/>
      </p:cViewPr>
      <p:guideLst>
        <p:guide orient="horz" pos="2160"/>
        <p:guide pos="2880"/>
      </p:guideLst>
    </p:cSldViewPr>
  </p:slideViewPr>
  <p:outlineViewPr>
    <p:cViewPr>
      <p:scale>
        <a:sx n="33" d="100"/>
        <a:sy n="33" d="100"/>
      </p:scale>
      <p:origin x="48" y="8820"/>
    </p:cViewPr>
  </p:outlin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D603B4-DE03-4A40-8112-39CC582733D4}" type="datetimeFigureOut">
              <a:rPr lang="en-US" smtClean="0"/>
              <a:pPr/>
              <a:t>7/21/2012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031148-8711-49FF-B2AA-2BBEB74EBA7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7/21/2012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7/21/2012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7/21/2012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0"/>
            <a:ext cx="8229600" cy="4525963"/>
          </a:xfrm>
          <a:noFill/>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7/21/2012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7/21/2012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7/21/2012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7/21/2012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7/21/2012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7/21/2012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7/21/2012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7/21/2012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00000"/>
            </a:gs>
            <a:gs pos="100000">
              <a:schemeClr val="bg1"/>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7/21/2012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Christ in You – the hope of Glory (the assurance of sharing his glory)</a:t>
            </a:r>
          </a:p>
          <a:p>
            <a:pPr lvl="1"/>
            <a:r>
              <a:rPr lang="en-US" dirty="0" smtClean="0"/>
              <a:t>Most important calling in eternity</a:t>
            </a:r>
          </a:p>
          <a:p>
            <a:pPr lvl="1"/>
            <a:r>
              <a:rPr lang="en-US" dirty="0" smtClean="0"/>
              <a:t>Sent to represent him with the message of good news</a:t>
            </a:r>
          </a:p>
          <a:p>
            <a:pPr lvl="1"/>
            <a:r>
              <a:rPr lang="en-US" dirty="0" smtClean="0"/>
              <a:t>Not in your own ability – his power in </a:t>
            </a:r>
            <a:r>
              <a:rPr lang="en-US" dirty="0" smtClean="0"/>
              <a:t>you</a:t>
            </a:r>
          </a:p>
          <a:p>
            <a:pPr lvl="2"/>
            <a:r>
              <a:rPr lang="en-US" dirty="0" smtClean="0"/>
              <a:t>A Word and a Prayer</a:t>
            </a:r>
            <a:endParaRPr lang="en-US" dirty="0" smtClean="0"/>
          </a:p>
          <a:p>
            <a:pPr lvl="1"/>
            <a:r>
              <a:rPr lang="en-US" dirty="0" smtClean="0"/>
              <a:t>Reflecting his glory (the character and nature of God) – increasingly transformed to his image</a:t>
            </a:r>
          </a:p>
          <a:p>
            <a:pPr lvl="1"/>
            <a:r>
              <a:rPr lang="en-US" dirty="0" smtClean="0"/>
              <a:t>Not only Christ in you – but you in Christ</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dirty="0" smtClean="0"/>
              <a:t>1 John 3:9 (NASB) </a:t>
            </a:r>
            <a:r>
              <a:rPr lang="en-US" baseline="30000" dirty="0" smtClean="0"/>
              <a:t>9 </a:t>
            </a:r>
            <a:r>
              <a:rPr lang="en-US" dirty="0" smtClean="0"/>
              <a:t>No one who is born of God practices sin, because His seed abides in him; and he cannot sin, because he is born of God. </a:t>
            </a:r>
          </a:p>
          <a:p>
            <a:pPr lvl="1"/>
            <a:r>
              <a:rPr lang="en-US" dirty="0" smtClean="0"/>
              <a:t>Seed - </a:t>
            </a:r>
            <a:r>
              <a:rPr lang="en-US" dirty="0" err="1" smtClean="0"/>
              <a:t>sperma</a:t>
            </a:r>
            <a:endParaRPr lang="en-US"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dirty="0" smtClean="0"/>
              <a:t>Escape world’s </a:t>
            </a:r>
            <a:r>
              <a:rPr lang="en-US" u="sng" dirty="0" smtClean="0"/>
              <a:t>corruption</a:t>
            </a:r>
            <a:r>
              <a:rPr lang="en-US" dirty="0" smtClean="0"/>
              <a:t> caused by human desires </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II. Respond to God’s promises </a:t>
            </a:r>
            <a:endParaRPr lang="en-US" sz="2800" dirty="0"/>
          </a:p>
        </p:txBody>
      </p:sp>
      <p:sp>
        <p:nvSpPr>
          <p:cNvPr id="3" name="Content Placeholder 2"/>
          <p:cNvSpPr>
            <a:spLocks noGrp="1"/>
          </p:cNvSpPr>
          <p:nvPr>
            <p:ph idx="1"/>
          </p:nvPr>
        </p:nvSpPr>
        <p:spPr/>
        <p:txBody>
          <a:bodyPr>
            <a:normAutofit/>
          </a:bodyPr>
          <a:lstStyle/>
          <a:p>
            <a:r>
              <a:rPr lang="en-US" dirty="0" smtClean="0"/>
              <a:t>2 Peter 1:5-7</a:t>
            </a:r>
          </a:p>
          <a:p>
            <a:r>
              <a:rPr lang="en-US" dirty="0" smtClean="0"/>
              <a:t>Make every </a:t>
            </a:r>
            <a:r>
              <a:rPr lang="en-US" u="sng" dirty="0" smtClean="0"/>
              <a:t>effort</a:t>
            </a:r>
            <a:r>
              <a:rPr lang="en-US" dirty="0" smtClean="0"/>
              <a:t> (diligence)</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www.fda.gov/ohrms/dockets/AC/08/slides/2008-0471S1-2_files/slide0034_image074.jpg"/>
          <p:cNvPicPr>
            <a:picLocks noChangeAspect="1" noChangeArrowheads="1"/>
          </p:cNvPicPr>
          <p:nvPr/>
        </p:nvPicPr>
        <p:blipFill>
          <a:blip r:embed="rId2" cstate="print"/>
          <a:srcRect l="19771" r="22013" b="74469"/>
          <a:stretch>
            <a:fillRect/>
          </a:stretch>
        </p:blipFill>
        <p:spPr bwMode="auto">
          <a:xfrm>
            <a:off x="228600" y="3075962"/>
            <a:ext cx="4038600" cy="3782038"/>
          </a:xfrm>
          <a:prstGeom prst="rect">
            <a:avLst/>
          </a:prstGeom>
          <a:noFill/>
        </p:spPr>
      </p:pic>
      <p:pic>
        <p:nvPicPr>
          <p:cNvPr id="4111" name="Picture 15" descr="http://t3.gstatic.com/images?q=tbn:ANd9GcT3MFeAUFkIfrO5BnGFfI6vJiyJbdSt911TvLMkyn2F9IR4B9BmeA"/>
          <p:cNvPicPr>
            <a:picLocks noChangeAspect="1" noChangeArrowheads="1"/>
          </p:cNvPicPr>
          <p:nvPr/>
        </p:nvPicPr>
        <p:blipFill>
          <a:blip r:embed="rId3" cstate="print"/>
          <a:srcRect b="3030"/>
          <a:stretch>
            <a:fillRect/>
          </a:stretch>
        </p:blipFill>
        <p:spPr bwMode="auto">
          <a:xfrm>
            <a:off x="1295400" y="2895600"/>
            <a:ext cx="2088015" cy="2362200"/>
          </a:xfrm>
          <a:prstGeom prst="rect">
            <a:avLst/>
          </a:prstGeom>
          <a:noFill/>
        </p:spPr>
      </p:pic>
      <p:pic>
        <p:nvPicPr>
          <p:cNvPr id="6" name="Picture 2" descr="http://www.wallchan.com/images/wallpapers/1071-adam-and-god-wallpaper-wallchan-1280x1024.jpg"/>
          <p:cNvPicPr>
            <a:picLocks noChangeAspect="1" noChangeArrowheads="1"/>
          </p:cNvPicPr>
          <p:nvPr/>
        </p:nvPicPr>
        <p:blipFill>
          <a:blip r:embed="rId4" cstate="print"/>
          <a:srcRect l="20000" r="12174" b="42368"/>
          <a:stretch>
            <a:fillRect/>
          </a:stretch>
        </p:blipFill>
        <p:spPr bwMode="auto">
          <a:xfrm>
            <a:off x="5218981" y="0"/>
            <a:ext cx="3925019" cy="2667000"/>
          </a:xfrm>
          <a:prstGeom prst="rect">
            <a:avLst/>
          </a:prstGeom>
          <a:noFill/>
        </p:spPr>
      </p:pic>
      <p:cxnSp>
        <p:nvCxnSpPr>
          <p:cNvPr id="8" name="Curved Connector 7"/>
          <p:cNvCxnSpPr/>
          <p:nvPr/>
        </p:nvCxnSpPr>
        <p:spPr>
          <a:xfrm flipV="1">
            <a:off x="3352800" y="2743200"/>
            <a:ext cx="4419600" cy="3276600"/>
          </a:xfrm>
          <a:prstGeom prst="curvedConnector3">
            <a:avLst>
              <a:gd name="adj1" fmla="val 100903"/>
            </a:avLst>
          </a:prstGeom>
          <a:ln w="952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loud 8"/>
          <p:cNvSpPr/>
          <p:nvPr/>
        </p:nvSpPr>
        <p:spPr>
          <a:xfrm>
            <a:off x="5562600" y="3657600"/>
            <a:ext cx="3352800" cy="190500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Respond to God’s Promises</a:t>
            </a:r>
            <a:endParaRPr lang="en-US" sz="28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u="sng" dirty="0" smtClean="0"/>
              <a:t>Faith</a:t>
            </a:r>
            <a:r>
              <a:rPr lang="en-US" dirty="0" smtClean="0"/>
              <a:t> – comes first, everything else is a fruit of it</a:t>
            </a:r>
          </a:p>
          <a:p>
            <a:r>
              <a:rPr lang="en-US" dirty="0" smtClean="0"/>
              <a:t>Moral </a:t>
            </a:r>
            <a:r>
              <a:rPr lang="en-US" u="sng" dirty="0" smtClean="0"/>
              <a:t>excellence</a:t>
            </a:r>
            <a:r>
              <a:rPr lang="en-US" dirty="0" smtClean="0"/>
              <a:t> - courage, rigor, energy</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u="sng" dirty="0" smtClean="0"/>
              <a:t>Knowledge</a:t>
            </a:r>
          </a:p>
          <a:p>
            <a:pPr lvl="1"/>
            <a:r>
              <a:rPr lang="en-US" dirty="0" smtClean="0"/>
              <a:t>Ephesians 1:17-19 (NASB) </a:t>
            </a:r>
            <a:r>
              <a:rPr lang="en-US" baseline="30000" dirty="0" smtClean="0"/>
              <a:t>17 </a:t>
            </a:r>
            <a:r>
              <a:rPr lang="en-US" dirty="0" smtClean="0"/>
              <a:t>that the God of our Lord Jesus Christ, the Father of glory, may give to you a spirit of wisdom and of revelation in the knowledge of Him. </a:t>
            </a:r>
            <a:r>
              <a:rPr lang="en-US" baseline="30000" dirty="0" smtClean="0"/>
              <a:t>18 </a:t>
            </a:r>
            <a:r>
              <a:rPr lang="en-US" i="1" dirty="0" smtClean="0"/>
              <a:t>I pray that</a:t>
            </a:r>
            <a:r>
              <a:rPr lang="en-US" dirty="0" smtClean="0"/>
              <a:t> the eyes of your heart may be enlightened, so that you will know what is the hope of His calling, what are the riches of the glory of His inheritance in the saints, </a:t>
            </a:r>
            <a:r>
              <a:rPr lang="en-US" baseline="30000" dirty="0" smtClean="0"/>
              <a:t>19 </a:t>
            </a:r>
            <a:r>
              <a:rPr lang="en-US" dirty="0" smtClean="0"/>
              <a:t>and what is the surpassing greatness of His power toward us who believe…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81000"/>
            <a:ext cx="8991600" cy="6172200"/>
          </a:xfrm>
        </p:spPr>
        <p:txBody>
          <a:bodyPr>
            <a:normAutofit lnSpcReduction="10000"/>
          </a:bodyPr>
          <a:lstStyle/>
          <a:p>
            <a:r>
              <a:rPr lang="en-US" u="sng" dirty="0" smtClean="0"/>
              <a:t>Self-control</a:t>
            </a:r>
            <a:r>
              <a:rPr lang="en-US" dirty="0" smtClean="0"/>
              <a:t> - Romans 6:16-19 (NASB) </a:t>
            </a:r>
            <a:r>
              <a:rPr lang="en-US" baseline="30000" dirty="0" smtClean="0"/>
              <a:t>16 </a:t>
            </a:r>
            <a:r>
              <a:rPr lang="en-US" dirty="0" smtClean="0"/>
              <a:t>Do you not know that when you present yourselves to someone </a:t>
            </a:r>
            <a:r>
              <a:rPr lang="en-US" i="1" dirty="0" smtClean="0"/>
              <a:t>as</a:t>
            </a:r>
            <a:r>
              <a:rPr lang="en-US" dirty="0" smtClean="0"/>
              <a:t> slaves for obedience, you are slaves of the one whom you obey, either of sin resulting in death, or of obedience resulting in righteousness? </a:t>
            </a:r>
            <a:r>
              <a:rPr lang="en-US" baseline="30000" dirty="0" smtClean="0"/>
              <a:t>17 </a:t>
            </a:r>
            <a:r>
              <a:rPr lang="en-US" dirty="0" smtClean="0"/>
              <a:t>But thanks be to God that though you were slaves of sin, you became obedient from the heart to that form of teaching to which you were committed, </a:t>
            </a:r>
            <a:r>
              <a:rPr lang="en-US" baseline="30000" dirty="0" smtClean="0"/>
              <a:t>18 </a:t>
            </a:r>
            <a:r>
              <a:rPr lang="en-US" dirty="0" smtClean="0"/>
              <a:t>and having been freed from sin, you became slaves of righteousness. </a:t>
            </a:r>
            <a:r>
              <a:rPr lang="en-US" baseline="30000" dirty="0" smtClean="0"/>
              <a:t>19 </a:t>
            </a:r>
            <a:r>
              <a:rPr lang="en-US" dirty="0" smtClean="0"/>
              <a:t>I am speaking in human terms because of the weakness of your flesh. For just as you presented your members as slaves to impurity and to lawlessness, resulting in </a:t>
            </a:r>
            <a:r>
              <a:rPr lang="en-US" i="1" dirty="0" smtClean="0"/>
              <a:t>further</a:t>
            </a:r>
            <a:r>
              <a:rPr lang="en-US" dirty="0" smtClean="0"/>
              <a:t> lawlessness, so now present your members as slaves to righteousness, resulting in sanctification.</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Patient </a:t>
            </a:r>
            <a:r>
              <a:rPr lang="en-US" u="sng" dirty="0" smtClean="0"/>
              <a:t>endurance</a:t>
            </a:r>
          </a:p>
          <a:p>
            <a:pPr lvl="1"/>
            <a:r>
              <a:rPr lang="en-US" dirty="0" smtClean="0"/>
              <a:t>James 1:4 (NASB) </a:t>
            </a:r>
            <a:r>
              <a:rPr lang="en-US" baseline="30000" dirty="0" smtClean="0"/>
              <a:t>4 </a:t>
            </a:r>
            <a:r>
              <a:rPr lang="en-US" dirty="0" smtClean="0"/>
              <a:t>And let endurance have </a:t>
            </a:r>
            <a:r>
              <a:rPr lang="en-US" i="1" dirty="0" smtClean="0"/>
              <a:t>its</a:t>
            </a:r>
            <a:r>
              <a:rPr lang="en-US" dirty="0" smtClean="0"/>
              <a:t> perfect result, so that you may be perfect and complete, lacking in nothing.</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u="sng" dirty="0" smtClean="0"/>
              <a:t>Godliness</a:t>
            </a:r>
          </a:p>
          <a:p>
            <a:pPr lvl="1"/>
            <a:r>
              <a:rPr lang="en-US" dirty="0" smtClean="0"/>
              <a:t>1 Timothy 6:11 (NASB) </a:t>
            </a:r>
            <a:r>
              <a:rPr lang="en-US" baseline="30000" dirty="0" smtClean="0"/>
              <a:t>11 </a:t>
            </a:r>
            <a:r>
              <a:rPr lang="en-US" dirty="0" smtClean="0"/>
              <a:t>But flee from these things, you man of God, and pursue righteousness, godliness, faith, love, perseverance </a:t>
            </a:r>
            <a:r>
              <a:rPr lang="en-US" i="1" dirty="0" smtClean="0"/>
              <a:t>and</a:t>
            </a:r>
            <a:r>
              <a:rPr lang="en-US" dirty="0" smtClean="0"/>
              <a:t> gentleness.</a:t>
            </a:r>
          </a:p>
          <a:p>
            <a:pPr lvl="1"/>
            <a:r>
              <a:rPr lang="en-US" dirty="0" smtClean="0"/>
              <a:t>1 Timothy 6:6 (NASB) </a:t>
            </a:r>
            <a:r>
              <a:rPr lang="en-US" baseline="30000" dirty="0" smtClean="0"/>
              <a:t>6 </a:t>
            </a:r>
            <a:r>
              <a:rPr lang="en-US" dirty="0" smtClean="0"/>
              <a:t>But godliness </a:t>
            </a:r>
            <a:r>
              <a:rPr lang="en-US" i="1" dirty="0" smtClean="0"/>
              <a:t>actually</a:t>
            </a:r>
            <a:r>
              <a:rPr lang="en-US" dirty="0" smtClean="0"/>
              <a:t> is a means of great gain when accompanied by contentment.  </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u="sng" dirty="0" smtClean="0"/>
              <a:t>Brotherly</a:t>
            </a:r>
            <a:r>
              <a:rPr lang="en-US" dirty="0" smtClean="0"/>
              <a:t> affection – love for other believers Galatians 6:10 (NASB) </a:t>
            </a:r>
            <a:r>
              <a:rPr lang="en-US" baseline="30000" dirty="0" smtClean="0"/>
              <a:t>10 </a:t>
            </a:r>
            <a:r>
              <a:rPr lang="en-US" dirty="0" smtClean="0"/>
              <a:t>So then, while we have opportunity, let us do good to all people, and especially to those who are of the household of the faith.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4" name="Picture 2" descr="http://www.moundsvillebaptistchurch.com/files/clipart/Jesus_Face.jpg"/>
          <p:cNvPicPr>
            <a:picLocks noChangeAspect="1" noChangeArrowheads="1"/>
          </p:cNvPicPr>
          <p:nvPr/>
        </p:nvPicPr>
        <p:blipFill>
          <a:blip r:embed="rId2" cstate="print"/>
          <a:srcRect/>
          <a:stretch>
            <a:fillRect/>
          </a:stretch>
        </p:blipFill>
        <p:spPr bwMode="auto">
          <a:xfrm>
            <a:off x="2269067" y="0"/>
            <a:ext cx="4893733"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Love for </a:t>
            </a:r>
            <a:r>
              <a:rPr lang="en-US" u="sng" dirty="0" smtClean="0"/>
              <a:t>everyone</a:t>
            </a:r>
            <a:r>
              <a:rPr lang="en-US" dirty="0" smtClean="0"/>
              <a:t> - Love to all mankind. Romans 13:8 (NASB) </a:t>
            </a:r>
            <a:r>
              <a:rPr lang="en-US" baseline="30000" dirty="0" smtClean="0"/>
              <a:t>8 </a:t>
            </a:r>
            <a:r>
              <a:rPr lang="en-US" dirty="0" smtClean="0"/>
              <a:t>Owe nothing to anyone except to love one another; for he who loves his neighbor has fulfilled </a:t>
            </a:r>
            <a:r>
              <a:rPr lang="en-US" i="1" dirty="0" smtClean="0"/>
              <a:t>the</a:t>
            </a:r>
            <a:r>
              <a:rPr lang="en-US" dirty="0" smtClean="0"/>
              <a:t> law. </a:t>
            </a:r>
            <a:br>
              <a:rPr lang="en-US" dirty="0" smtClean="0"/>
            </a:br>
            <a:r>
              <a:rPr lang="en-US" dirty="0" smtClean="0"/>
              <a:t/>
            </a:r>
            <a:br>
              <a:rPr lang="en-US" dirty="0" smtClean="0"/>
            </a:br>
            <a:endParaRPr lang="en-US" dirty="0" smtClean="0"/>
          </a:p>
          <a:p>
            <a:pPr lvl="1"/>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dirty="0" smtClean="0"/>
              <a:t>Diligent </a:t>
            </a:r>
            <a:r>
              <a:rPr lang="en-US" u="sng" dirty="0" smtClean="0"/>
              <a:t>CULTIVATION</a:t>
            </a:r>
            <a:r>
              <a:rPr lang="en-US" dirty="0" smtClean="0"/>
              <a:t> of our </a:t>
            </a:r>
            <a:r>
              <a:rPr lang="en-US" dirty="0" smtClean="0"/>
              <a:t>virtues</a:t>
            </a:r>
            <a:endParaRPr lang="en-US" dirty="0" smtClean="0"/>
          </a:p>
          <a:p>
            <a:r>
              <a:rPr lang="en-US" dirty="0" smtClean="0"/>
              <a:t>Continued </a:t>
            </a:r>
            <a:r>
              <a:rPr lang="en-US" u="sng" dirty="0" smtClean="0"/>
              <a:t>PROGRESS</a:t>
            </a:r>
            <a:r>
              <a:rPr lang="en-US" dirty="0" smtClean="0"/>
              <a:t> made from one virtue to </a:t>
            </a:r>
            <a:r>
              <a:rPr lang="en-US" dirty="0" smtClean="0"/>
              <a:t>another</a:t>
            </a:r>
            <a:endParaRPr lang="en-US" dirty="0" smtClean="0"/>
          </a:p>
          <a:p>
            <a:r>
              <a:rPr lang="en-US" dirty="0" smtClean="0"/>
              <a:t>An </a:t>
            </a:r>
            <a:r>
              <a:rPr lang="en-US" u="sng" dirty="0" smtClean="0"/>
              <a:t>ACCUMULATION</a:t>
            </a:r>
            <a:r>
              <a:rPr lang="en-US" dirty="0" smtClean="0"/>
              <a:t> of </a:t>
            </a:r>
            <a:r>
              <a:rPr lang="en-US" dirty="0" smtClean="0"/>
              <a:t>virtues</a:t>
            </a:r>
            <a:endParaRPr lang="en-US"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III. Result of Sharing His Nature </a:t>
            </a:r>
            <a:endParaRPr lang="en-US" dirty="0"/>
          </a:p>
        </p:txBody>
      </p:sp>
      <p:sp>
        <p:nvSpPr>
          <p:cNvPr id="3" name="Content Placeholder 2"/>
          <p:cNvSpPr>
            <a:spLocks noGrp="1"/>
          </p:cNvSpPr>
          <p:nvPr>
            <p:ph idx="1"/>
          </p:nvPr>
        </p:nvSpPr>
        <p:spPr/>
        <p:txBody>
          <a:bodyPr>
            <a:normAutofit/>
          </a:bodyPr>
          <a:lstStyle/>
          <a:p>
            <a:r>
              <a:rPr lang="en-US" dirty="0" smtClean="0"/>
              <a:t>2 Peter 1:8-11</a:t>
            </a:r>
          </a:p>
          <a:p>
            <a:r>
              <a:rPr lang="en-US" u="sng" dirty="0" smtClean="0"/>
              <a:t>Fruitful</a:t>
            </a:r>
            <a:r>
              <a:rPr lang="en-US" dirty="0" smtClean="0"/>
              <a:t> and </a:t>
            </a:r>
            <a:r>
              <a:rPr lang="en-US" u="sng" dirty="0" smtClean="0"/>
              <a:t>useful</a:t>
            </a:r>
          </a:p>
          <a:p>
            <a:pPr lvl="1"/>
            <a:r>
              <a:rPr lang="en-US" dirty="0" smtClean="0"/>
              <a:t>In the (true) </a:t>
            </a:r>
            <a:r>
              <a:rPr lang="en-US" u="sng" dirty="0" smtClean="0"/>
              <a:t>knowledge</a:t>
            </a:r>
            <a:r>
              <a:rPr lang="en-US" dirty="0" smtClean="0"/>
              <a:t> of our Lord Jesus</a:t>
            </a:r>
          </a:p>
          <a:p>
            <a:pPr lvl="1"/>
            <a:r>
              <a:rPr lang="en-US" dirty="0" smtClean="0"/>
              <a:t>Alternative – short-sighted, blind, </a:t>
            </a:r>
            <a:r>
              <a:rPr lang="en-US" u="sng" dirty="0" smtClean="0"/>
              <a:t>forgetting</a:t>
            </a:r>
            <a:r>
              <a:rPr lang="en-US" dirty="0" smtClean="0"/>
              <a:t> their cleansing from sin</a:t>
            </a:r>
          </a:p>
          <a:p>
            <a:pPr lvl="1"/>
            <a:r>
              <a:rPr lang="en-US" dirty="0" smtClean="0"/>
              <a:t>I.E. - the </a:t>
            </a:r>
            <a:r>
              <a:rPr lang="en-US" u="sng" dirty="0" smtClean="0"/>
              <a:t>False Teachers</a:t>
            </a:r>
            <a:r>
              <a:rPr lang="en-US" dirty="0" smtClean="0"/>
              <a:t> 2 Peter 2</a:t>
            </a:r>
          </a:p>
          <a:p>
            <a:pPr lvl="1"/>
            <a:r>
              <a:rPr lang="en-US" dirty="0" smtClean="0"/>
              <a:t>V.19 – promise freedom but are </a:t>
            </a:r>
            <a:r>
              <a:rPr lang="en-US" u="sng" dirty="0" smtClean="0"/>
              <a:t>slaves</a:t>
            </a:r>
            <a:r>
              <a:rPr lang="en-US" dirty="0" smtClean="0"/>
              <a:t> of sin and corruption</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Work hard to </a:t>
            </a:r>
            <a:r>
              <a:rPr lang="en-US" u="sng" dirty="0" smtClean="0"/>
              <a:t>prove</a:t>
            </a:r>
            <a:r>
              <a:rPr lang="en-US" dirty="0" smtClean="0"/>
              <a:t> your calling</a:t>
            </a:r>
          </a:p>
          <a:p>
            <a:pPr lvl="1"/>
            <a:r>
              <a:rPr lang="en-US" dirty="0" smtClean="0"/>
              <a:t>Assurance </a:t>
            </a:r>
            <a:r>
              <a:rPr lang="en-US" dirty="0" smtClean="0"/>
              <a:t>from </a:t>
            </a:r>
            <a:r>
              <a:rPr lang="en-US" u="sng" dirty="0" smtClean="0"/>
              <a:t>stumbling</a:t>
            </a:r>
            <a:r>
              <a:rPr lang="en-US" dirty="0" smtClean="0"/>
              <a:t> (falling away)</a:t>
            </a:r>
          </a:p>
          <a:p>
            <a:pPr lvl="1"/>
            <a:r>
              <a:rPr lang="en-US" dirty="0" smtClean="0"/>
              <a:t>Grand </a:t>
            </a:r>
            <a:r>
              <a:rPr lang="en-US" u="sng" dirty="0" smtClean="0"/>
              <a:t>entrance</a:t>
            </a:r>
            <a:r>
              <a:rPr lang="en-US" dirty="0" smtClean="0"/>
              <a:t> into the Kingdom of God</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www.fda.gov/ohrms/dockets/AC/08/slides/2008-0471S1-2_files/slide0034_image074.jpg"/>
          <p:cNvPicPr>
            <a:picLocks noChangeAspect="1" noChangeArrowheads="1"/>
          </p:cNvPicPr>
          <p:nvPr/>
        </p:nvPicPr>
        <p:blipFill>
          <a:blip r:embed="rId2" cstate="print"/>
          <a:srcRect l="19771" r="22013" b="74469"/>
          <a:stretch>
            <a:fillRect/>
          </a:stretch>
        </p:blipFill>
        <p:spPr bwMode="auto">
          <a:xfrm>
            <a:off x="228600" y="3075962"/>
            <a:ext cx="4038600" cy="3782038"/>
          </a:xfrm>
          <a:prstGeom prst="rect">
            <a:avLst/>
          </a:prstGeom>
          <a:noFill/>
        </p:spPr>
      </p:pic>
      <p:pic>
        <p:nvPicPr>
          <p:cNvPr id="4111" name="Picture 15" descr="http://t3.gstatic.com/images?q=tbn:ANd9GcT3MFeAUFkIfrO5BnGFfI6vJiyJbdSt911TvLMkyn2F9IR4B9BmeA"/>
          <p:cNvPicPr>
            <a:picLocks noChangeAspect="1" noChangeArrowheads="1"/>
          </p:cNvPicPr>
          <p:nvPr/>
        </p:nvPicPr>
        <p:blipFill>
          <a:blip r:embed="rId3" cstate="print"/>
          <a:srcRect b="3030"/>
          <a:stretch>
            <a:fillRect/>
          </a:stretch>
        </p:blipFill>
        <p:spPr bwMode="auto">
          <a:xfrm>
            <a:off x="1295400" y="2895600"/>
            <a:ext cx="2088015" cy="2362200"/>
          </a:xfrm>
          <a:prstGeom prst="rect">
            <a:avLst/>
          </a:prstGeom>
          <a:noFill/>
        </p:spPr>
      </p:pic>
      <p:pic>
        <p:nvPicPr>
          <p:cNvPr id="6" name="Picture 2" descr="http://www.wallchan.com/images/wallpapers/1071-adam-and-god-wallpaper-wallchan-1280x1024.jpg"/>
          <p:cNvPicPr>
            <a:picLocks noChangeAspect="1" noChangeArrowheads="1"/>
          </p:cNvPicPr>
          <p:nvPr/>
        </p:nvPicPr>
        <p:blipFill>
          <a:blip r:embed="rId4" cstate="print"/>
          <a:srcRect l="20000" r="12174" b="42368"/>
          <a:stretch>
            <a:fillRect/>
          </a:stretch>
        </p:blipFill>
        <p:spPr bwMode="auto">
          <a:xfrm>
            <a:off x="5218981" y="0"/>
            <a:ext cx="3925019" cy="2667000"/>
          </a:xfrm>
          <a:prstGeom prst="rect">
            <a:avLst/>
          </a:prstGeom>
          <a:noFill/>
        </p:spPr>
      </p:pic>
      <p:cxnSp>
        <p:nvCxnSpPr>
          <p:cNvPr id="8" name="Curved Connector 7"/>
          <p:cNvCxnSpPr/>
          <p:nvPr/>
        </p:nvCxnSpPr>
        <p:spPr>
          <a:xfrm rot="5400000">
            <a:off x="2514600" y="2743200"/>
            <a:ext cx="3200400" cy="2133600"/>
          </a:xfrm>
          <a:prstGeom prst="curvedConnector3">
            <a:avLst>
              <a:gd name="adj1" fmla="val 50000"/>
            </a:avLst>
          </a:prstGeom>
          <a:ln w="952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flipV="1">
            <a:off x="3352800" y="2743200"/>
            <a:ext cx="4419600" cy="3276600"/>
          </a:xfrm>
          <a:prstGeom prst="curvedConnector3">
            <a:avLst>
              <a:gd name="adj1" fmla="val 100903"/>
            </a:avLst>
          </a:prstGeom>
          <a:ln w="952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loud 11"/>
          <p:cNvSpPr/>
          <p:nvPr/>
        </p:nvSpPr>
        <p:spPr>
          <a:xfrm>
            <a:off x="5562600" y="4114800"/>
            <a:ext cx="3352800" cy="190500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Diligent</a:t>
            </a:r>
          </a:p>
          <a:p>
            <a:pPr algn="ctr"/>
            <a:r>
              <a:rPr lang="en-US" sz="2800" dirty="0" err="1" smtClean="0">
                <a:solidFill>
                  <a:schemeClr val="bg1"/>
                </a:solidFill>
              </a:rPr>
              <a:t>Reponse</a:t>
            </a:r>
            <a:endParaRPr lang="en-US" sz="2800" dirty="0">
              <a:solidFill>
                <a:schemeClr val="bg1"/>
              </a:solidFill>
            </a:endParaRPr>
          </a:p>
        </p:txBody>
      </p:sp>
      <p:sp>
        <p:nvSpPr>
          <p:cNvPr id="14" name="Explosion 1 13"/>
          <p:cNvSpPr/>
          <p:nvPr/>
        </p:nvSpPr>
        <p:spPr>
          <a:xfrm>
            <a:off x="3276600" y="2514600"/>
            <a:ext cx="3657600" cy="25146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Power</a:t>
            </a:r>
          </a:p>
          <a:p>
            <a:pPr algn="ctr"/>
            <a:r>
              <a:rPr lang="en-US" sz="2800" dirty="0" smtClean="0">
                <a:solidFill>
                  <a:schemeClr val="bg1"/>
                </a:solidFill>
              </a:rPr>
              <a:t>Promises</a:t>
            </a:r>
          </a:p>
          <a:p>
            <a:pPr algn="ctr"/>
            <a:r>
              <a:rPr lang="en-US" sz="2800" dirty="0" smtClean="0">
                <a:solidFill>
                  <a:schemeClr val="bg1"/>
                </a:solidFill>
              </a:rPr>
              <a:t>Person</a:t>
            </a:r>
            <a:endParaRPr lang="en-US" sz="28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Partakers of God’s Nature</a:t>
            </a:r>
            <a:endParaRPr lang="en-US" dirty="0"/>
          </a:p>
        </p:txBody>
      </p:sp>
      <p:sp>
        <p:nvSpPr>
          <p:cNvPr id="4" name="Subtitle 2"/>
          <p:cNvSpPr txBox="1">
            <a:spLocks/>
          </p:cNvSpPr>
          <p:nvPr/>
        </p:nvSpPr>
        <p:spPr>
          <a:xfrm>
            <a:off x="1447800" y="3962400"/>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tint val="75000"/>
                  </a:schemeClr>
                </a:solidFill>
                <a:effectLst>
                  <a:outerShdw blurRad="50800" dist="50800" dir="5400000" algn="ctr" rotWithShape="0">
                    <a:schemeClr val="bg1"/>
                  </a:outerShdw>
                </a:effectLst>
                <a:uLnTx/>
                <a:uFillTx/>
                <a:latin typeface="+mn-lt"/>
                <a:ea typeface="+mn-ea"/>
                <a:cs typeface="+mn-cs"/>
              </a:rPr>
              <a:t>Christ</a:t>
            </a:r>
            <a:r>
              <a:rPr kumimoji="0" lang="en-US" sz="2800" b="0" i="0" u="none" strike="noStrike" kern="1200" cap="none" spc="0" normalizeH="0" noProof="0" dirty="0" smtClean="0">
                <a:ln>
                  <a:noFill/>
                </a:ln>
                <a:solidFill>
                  <a:schemeClr val="tx1">
                    <a:tint val="75000"/>
                  </a:schemeClr>
                </a:solidFill>
                <a:effectLst>
                  <a:outerShdw blurRad="50800" dist="50800" dir="5400000" algn="ctr" rotWithShape="0">
                    <a:schemeClr val="bg1"/>
                  </a:outerShdw>
                </a:effectLst>
                <a:uLnTx/>
                <a:uFillTx/>
                <a:latin typeface="+mn-lt"/>
                <a:ea typeface="+mn-ea"/>
                <a:cs typeface="+mn-cs"/>
              </a:rPr>
              <a:t> in You </a:t>
            </a:r>
            <a:r>
              <a:rPr kumimoji="0" lang="en-US" sz="2800" b="0" i="0" u="none" strike="noStrike" kern="1200" cap="none" spc="0" normalizeH="0" baseline="0" noProof="0" dirty="0" smtClean="0">
                <a:ln>
                  <a:noFill/>
                </a:ln>
                <a:solidFill>
                  <a:schemeClr val="tx1">
                    <a:tint val="75000"/>
                  </a:schemeClr>
                </a:solidFill>
                <a:effectLst>
                  <a:outerShdw blurRad="50800" dist="50800" dir="5400000" algn="ctr" rotWithShape="0">
                    <a:schemeClr val="bg1"/>
                  </a:outerShdw>
                </a:effectLst>
                <a:uLnTx/>
                <a:uFillTx/>
                <a:latin typeface="+mn-lt"/>
                <a:ea typeface="+mn-ea"/>
                <a:cs typeface="+mn-cs"/>
              </a:rPr>
              <a:t>Series</a:t>
            </a:r>
            <a:endParaRPr kumimoji="0" lang="en-US" sz="2800" b="0" i="0" u="none" strike="noStrike" kern="1200" cap="none" spc="0" normalizeH="0" baseline="0" noProof="0" dirty="0">
              <a:ln>
                <a:noFill/>
              </a:ln>
              <a:solidFill>
                <a:schemeClr val="tx1">
                  <a:tint val="75000"/>
                </a:schemeClr>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The value of being reminded – 2 Peter 1:12-13</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Enabled to Share His Nature  </a:t>
            </a:r>
            <a:endParaRPr lang="en-US" dirty="0"/>
          </a:p>
        </p:txBody>
      </p:sp>
      <p:sp>
        <p:nvSpPr>
          <p:cNvPr id="3" name="Content Placeholder 2"/>
          <p:cNvSpPr>
            <a:spLocks noGrp="1"/>
          </p:cNvSpPr>
          <p:nvPr>
            <p:ph idx="1"/>
          </p:nvPr>
        </p:nvSpPr>
        <p:spPr/>
        <p:txBody>
          <a:bodyPr>
            <a:normAutofit/>
          </a:bodyPr>
          <a:lstStyle/>
          <a:p>
            <a:r>
              <a:rPr lang="en-US" dirty="0" smtClean="0"/>
              <a:t>2 Peter </a:t>
            </a:r>
            <a:r>
              <a:rPr lang="en-US" dirty="0" smtClean="0"/>
              <a:t>1:1-4</a:t>
            </a:r>
            <a:endParaRPr lang="en-US" dirty="0" smtClean="0"/>
          </a:p>
          <a:p>
            <a:r>
              <a:rPr lang="en-US" dirty="0" smtClean="0"/>
              <a:t>By His divine </a:t>
            </a:r>
            <a:r>
              <a:rPr lang="en-US" u="sng" dirty="0" smtClean="0"/>
              <a:t>power</a:t>
            </a:r>
          </a:p>
          <a:p>
            <a:pPr lvl="1"/>
            <a:r>
              <a:rPr lang="en-US" dirty="0" smtClean="0"/>
              <a:t>Given us everything we need for </a:t>
            </a:r>
            <a:r>
              <a:rPr lang="en-US" u="sng" dirty="0" smtClean="0"/>
              <a:t>godly</a:t>
            </a:r>
            <a:r>
              <a:rPr lang="en-US" dirty="0" smtClean="0"/>
              <a:t> living</a:t>
            </a:r>
          </a:p>
          <a:p>
            <a:pPr lvl="1"/>
            <a:r>
              <a:rPr lang="en-US" dirty="0" smtClean="0"/>
              <a:t>Great and precious </a:t>
            </a:r>
            <a:r>
              <a:rPr lang="en-US" u="sng" dirty="0" smtClean="0"/>
              <a:t>promises</a:t>
            </a:r>
          </a:p>
          <a:p>
            <a:pPr lvl="1"/>
            <a:r>
              <a:rPr lang="en-US" dirty="0" smtClean="0"/>
              <a:t>Enabled to </a:t>
            </a:r>
            <a:r>
              <a:rPr lang="en-US" u="sng" dirty="0" smtClean="0"/>
              <a:t>share</a:t>
            </a:r>
            <a:r>
              <a:rPr lang="en-US" dirty="0" smtClean="0"/>
              <a:t> (partakers) in his divine nature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www.fda.gov/ohrms/dockets/AC/08/slides/2008-0471S1-2_files/slide0034_image074.jpg"/>
          <p:cNvPicPr>
            <a:picLocks noChangeAspect="1" noChangeArrowheads="1"/>
          </p:cNvPicPr>
          <p:nvPr/>
        </p:nvPicPr>
        <p:blipFill>
          <a:blip r:embed="rId2" cstate="print"/>
          <a:srcRect l="19771" r="22013" b="74469"/>
          <a:stretch>
            <a:fillRect/>
          </a:stretch>
        </p:blipFill>
        <p:spPr bwMode="auto">
          <a:xfrm>
            <a:off x="228600" y="3075962"/>
            <a:ext cx="4038600" cy="3782038"/>
          </a:xfrm>
          <a:prstGeom prst="rect">
            <a:avLst/>
          </a:prstGeom>
          <a:noFill/>
        </p:spPr>
      </p:pic>
      <p:pic>
        <p:nvPicPr>
          <p:cNvPr id="4111" name="Picture 15" descr="http://t3.gstatic.com/images?q=tbn:ANd9GcT3MFeAUFkIfrO5BnGFfI6vJiyJbdSt911TvLMkyn2F9IR4B9BmeA"/>
          <p:cNvPicPr>
            <a:picLocks noChangeAspect="1" noChangeArrowheads="1"/>
          </p:cNvPicPr>
          <p:nvPr/>
        </p:nvPicPr>
        <p:blipFill>
          <a:blip r:embed="rId3" cstate="print"/>
          <a:srcRect b="3030"/>
          <a:stretch>
            <a:fillRect/>
          </a:stretch>
        </p:blipFill>
        <p:spPr bwMode="auto">
          <a:xfrm>
            <a:off x="1295400" y="2895600"/>
            <a:ext cx="2088015" cy="2362200"/>
          </a:xfrm>
          <a:prstGeom prst="rect">
            <a:avLst/>
          </a:prstGeom>
          <a:noFill/>
        </p:spPr>
      </p:pic>
      <p:pic>
        <p:nvPicPr>
          <p:cNvPr id="6" name="Picture 2" descr="http://www.wallchan.com/images/wallpapers/1071-adam-and-god-wallpaper-wallchan-1280x1024.jpg"/>
          <p:cNvPicPr>
            <a:picLocks noChangeAspect="1" noChangeArrowheads="1"/>
          </p:cNvPicPr>
          <p:nvPr/>
        </p:nvPicPr>
        <p:blipFill>
          <a:blip r:embed="rId4" cstate="print"/>
          <a:srcRect l="20000" r="12174" b="42368"/>
          <a:stretch>
            <a:fillRect/>
          </a:stretch>
        </p:blipFill>
        <p:spPr bwMode="auto">
          <a:xfrm>
            <a:off x="5218981" y="0"/>
            <a:ext cx="3925019" cy="2667000"/>
          </a:xfrm>
          <a:prstGeom prst="rect">
            <a:avLst/>
          </a:prstGeom>
          <a:noFill/>
        </p:spPr>
      </p:pic>
      <p:cxnSp>
        <p:nvCxnSpPr>
          <p:cNvPr id="8" name="Curved Connector 7"/>
          <p:cNvCxnSpPr/>
          <p:nvPr/>
        </p:nvCxnSpPr>
        <p:spPr>
          <a:xfrm rot="5400000">
            <a:off x="2514600" y="2743200"/>
            <a:ext cx="3200400" cy="2133600"/>
          </a:xfrm>
          <a:prstGeom prst="curvedConnector3">
            <a:avLst>
              <a:gd name="adj1" fmla="val 50000"/>
            </a:avLst>
          </a:prstGeom>
          <a:ln w="952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Explosion 1 16"/>
          <p:cNvSpPr/>
          <p:nvPr/>
        </p:nvSpPr>
        <p:spPr>
          <a:xfrm>
            <a:off x="3276600" y="2514600"/>
            <a:ext cx="3124200" cy="19812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Divine Power</a:t>
            </a:r>
            <a:endParaRPr lang="en-US" sz="28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www.fda.gov/ohrms/dockets/AC/08/slides/2008-0471S1-2_files/slide0034_image074.jpg"/>
          <p:cNvPicPr>
            <a:picLocks noChangeAspect="1" noChangeArrowheads="1"/>
          </p:cNvPicPr>
          <p:nvPr/>
        </p:nvPicPr>
        <p:blipFill>
          <a:blip r:embed="rId2" cstate="print"/>
          <a:srcRect l="19771" r="22013" b="74469"/>
          <a:stretch>
            <a:fillRect/>
          </a:stretch>
        </p:blipFill>
        <p:spPr bwMode="auto">
          <a:xfrm>
            <a:off x="228600" y="3075962"/>
            <a:ext cx="4038600" cy="3782038"/>
          </a:xfrm>
          <a:prstGeom prst="rect">
            <a:avLst/>
          </a:prstGeom>
          <a:noFill/>
        </p:spPr>
      </p:pic>
      <p:pic>
        <p:nvPicPr>
          <p:cNvPr id="4111" name="Picture 15" descr="http://t3.gstatic.com/images?q=tbn:ANd9GcT3MFeAUFkIfrO5BnGFfI6vJiyJbdSt911TvLMkyn2F9IR4B9BmeA"/>
          <p:cNvPicPr>
            <a:picLocks noChangeAspect="1" noChangeArrowheads="1"/>
          </p:cNvPicPr>
          <p:nvPr/>
        </p:nvPicPr>
        <p:blipFill>
          <a:blip r:embed="rId3" cstate="print"/>
          <a:srcRect b="3030"/>
          <a:stretch>
            <a:fillRect/>
          </a:stretch>
        </p:blipFill>
        <p:spPr bwMode="auto">
          <a:xfrm>
            <a:off x="1295400" y="2895600"/>
            <a:ext cx="2088015" cy="2362200"/>
          </a:xfrm>
          <a:prstGeom prst="rect">
            <a:avLst/>
          </a:prstGeom>
          <a:noFill/>
        </p:spPr>
      </p:pic>
      <p:pic>
        <p:nvPicPr>
          <p:cNvPr id="6" name="Picture 2" descr="http://www.wallchan.com/images/wallpapers/1071-adam-and-god-wallpaper-wallchan-1280x1024.jpg"/>
          <p:cNvPicPr>
            <a:picLocks noChangeAspect="1" noChangeArrowheads="1"/>
          </p:cNvPicPr>
          <p:nvPr/>
        </p:nvPicPr>
        <p:blipFill>
          <a:blip r:embed="rId4" cstate="print"/>
          <a:srcRect l="20000" r="12174" b="42368"/>
          <a:stretch>
            <a:fillRect/>
          </a:stretch>
        </p:blipFill>
        <p:spPr bwMode="auto">
          <a:xfrm>
            <a:off x="5218981" y="0"/>
            <a:ext cx="3925019" cy="2667000"/>
          </a:xfrm>
          <a:prstGeom prst="rect">
            <a:avLst/>
          </a:prstGeom>
          <a:noFill/>
        </p:spPr>
      </p:pic>
      <p:cxnSp>
        <p:nvCxnSpPr>
          <p:cNvPr id="8" name="Curved Connector 7"/>
          <p:cNvCxnSpPr/>
          <p:nvPr/>
        </p:nvCxnSpPr>
        <p:spPr>
          <a:xfrm flipV="1">
            <a:off x="3352800" y="2743200"/>
            <a:ext cx="4419600" cy="3276600"/>
          </a:xfrm>
          <a:prstGeom prst="curvedConnector3">
            <a:avLst>
              <a:gd name="adj1" fmla="val 100903"/>
            </a:avLst>
          </a:prstGeom>
          <a:ln w="952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loud 8"/>
          <p:cNvSpPr/>
          <p:nvPr/>
        </p:nvSpPr>
        <p:spPr>
          <a:xfrm>
            <a:off x="5562600" y="3657600"/>
            <a:ext cx="3352800" cy="190500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Coming to know Him</a:t>
            </a:r>
            <a:endParaRPr lang="en-US" sz="28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www.fda.gov/ohrms/dockets/AC/08/slides/2008-0471S1-2_files/slide0034_image074.jpg"/>
          <p:cNvPicPr>
            <a:picLocks noChangeAspect="1" noChangeArrowheads="1"/>
          </p:cNvPicPr>
          <p:nvPr/>
        </p:nvPicPr>
        <p:blipFill>
          <a:blip r:embed="rId2" cstate="print"/>
          <a:srcRect l="19771" r="22013" b="74469"/>
          <a:stretch>
            <a:fillRect/>
          </a:stretch>
        </p:blipFill>
        <p:spPr bwMode="auto">
          <a:xfrm>
            <a:off x="228600" y="3075962"/>
            <a:ext cx="4038600" cy="3782038"/>
          </a:xfrm>
          <a:prstGeom prst="rect">
            <a:avLst/>
          </a:prstGeom>
          <a:noFill/>
        </p:spPr>
      </p:pic>
      <p:pic>
        <p:nvPicPr>
          <p:cNvPr id="4111" name="Picture 15" descr="http://t3.gstatic.com/images?q=tbn:ANd9GcT3MFeAUFkIfrO5BnGFfI6vJiyJbdSt911TvLMkyn2F9IR4B9BmeA"/>
          <p:cNvPicPr>
            <a:picLocks noChangeAspect="1" noChangeArrowheads="1"/>
          </p:cNvPicPr>
          <p:nvPr/>
        </p:nvPicPr>
        <p:blipFill>
          <a:blip r:embed="rId3" cstate="print"/>
          <a:srcRect b="3030"/>
          <a:stretch>
            <a:fillRect/>
          </a:stretch>
        </p:blipFill>
        <p:spPr bwMode="auto">
          <a:xfrm>
            <a:off x="1295400" y="2895600"/>
            <a:ext cx="2088015" cy="2362200"/>
          </a:xfrm>
          <a:prstGeom prst="rect">
            <a:avLst/>
          </a:prstGeom>
          <a:noFill/>
        </p:spPr>
      </p:pic>
      <p:pic>
        <p:nvPicPr>
          <p:cNvPr id="6" name="Picture 2" descr="http://www.wallchan.com/images/wallpapers/1071-adam-and-god-wallpaper-wallchan-1280x1024.jpg"/>
          <p:cNvPicPr>
            <a:picLocks noChangeAspect="1" noChangeArrowheads="1"/>
          </p:cNvPicPr>
          <p:nvPr/>
        </p:nvPicPr>
        <p:blipFill>
          <a:blip r:embed="rId4" cstate="print"/>
          <a:srcRect l="20000" r="12174" b="42368"/>
          <a:stretch>
            <a:fillRect/>
          </a:stretch>
        </p:blipFill>
        <p:spPr bwMode="auto">
          <a:xfrm>
            <a:off x="5218981" y="0"/>
            <a:ext cx="3925019" cy="2667000"/>
          </a:xfrm>
          <a:prstGeom prst="rect">
            <a:avLst/>
          </a:prstGeom>
          <a:noFill/>
        </p:spPr>
      </p:pic>
      <p:cxnSp>
        <p:nvCxnSpPr>
          <p:cNvPr id="8" name="Curved Connector 7"/>
          <p:cNvCxnSpPr/>
          <p:nvPr/>
        </p:nvCxnSpPr>
        <p:spPr>
          <a:xfrm rot="5400000">
            <a:off x="2514600" y="2743200"/>
            <a:ext cx="3200400" cy="2133600"/>
          </a:xfrm>
          <a:prstGeom prst="curvedConnector3">
            <a:avLst>
              <a:gd name="adj1" fmla="val 50000"/>
            </a:avLst>
          </a:prstGeom>
          <a:ln w="952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Explosion 1 16"/>
          <p:cNvSpPr/>
          <p:nvPr/>
        </p:nvSpPr>
        <p:spPr>
          <a:xfrm>
            <a:off x="3276600" y="2514600"/>
            <a:ext cx="4038600" cy="28194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Great and Precious Promises</a:t>
            </a:r>
            <a:endParaRPr lang="en-US" sz="28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www.fda.gov/ohrms/dockets/AC/08/slides/2008-0471S1-2_files/slide0034_image074.jpg"/>
          <p:cNvPicPr>
            <a:picLocks noChangeAspect="1" noChangeArrowheads="1"/>
          </p:cNvPicPr>
          <p:nvPr/>
        </p:nvPicPr>
        <p:blipFill>
          <a:blip r:embed="rId2" cstate="print"/>
          <a:srcRect l="19771" r="22013" b="74469"/>
          <a:stretch>
            <a:fillRect/>
          </a:stretch>
        </p:blipFill>
        <p:spPr bwMode="auto">
          <a:xfrm>
            <a:off x="228600" y="3075962"/>
            <a:ext cx="4038600" cy="3782038"/>
          </a:xfrm>
          <a:prstGeom prst="rect">
            <a:avLst/>
          </a:prstGeom>
          <a:noFill/>
        </p:spPr>
      </p:pic>
      <p:pic>
        <p:nvPicPr>
          <p:cNvPr id="4111" name="Picture 15" descr="http://t3.gstatic.com/images?q=tbn:ANd9GcT3MFeAUFkIfrO5BnGFfI6vJiyJbdSt911TvLMkyn2F9IR4B9BmeA"/>
          <p:cNvPicPr>
            <a:picLocks noChangeAspect="1" noChangeArrowheads="1"/>
          </p:cNvPicPr>
          <p:nvPr/>
        </p:nvPicPr>
        <p:blipFill>
          <a:blip r:embed="rId3" cstate="print"/>
          <a:srcRect b="3030"/>
          <a:stretch>
            <a:fillRect/>
          </a:stretch>
        </p:blipFill>
        <p:spPr bwMode="auto">
          <a:xfrm>
            <a:off x="1295400" y="2895600"/>
            <a:ext cx="2088015" cy="2362200"/>
          </a:xfrm>
          <a:prstGeom prst="rect">
            <a:avLst/>
          </a:prstGeom>
          <a:noFill/>
        </p:spPr>
      </p:pic>
      <p:pic>
        <p:nvPicPr>
          <p:cNvPr id="6" name="Picture 2" descr="http://www.wallchan.com/images/wallpapers/1071-adam-and-god-wallpaper-wallchan-1280x1024.jpg"/>
          <p:cNvPicPr>
            <a:picLocks noChangeAspect="1" noChangeArrowheads="1"/>
          </p:cNvPicPr>
          <p:nvPr/>
        </p:nvPicPr>
        <p:blipFill>
          <a:blip r:embed="rId4" cstate="print"/>
          <a:srcRect l="20000" r="12174" b="42368"/>
          <a:stretch>
            <a:fillRect/>
          </a:stretch>
        </p:blipFill>
        <p:spPr bwMode="auto">
          <a:xfrm>
            <a:off x="5218981" y="0"/>
            <a:ext cx="3925019" cy="2667000"/>
          </a:xfrm>
          <a:prstGeom prst="rect">
            <a:avLst/>
          </a:prstGeom>
          <a:noFill/>
        </p:spPr>
      </p:pic>
      <p:cxnSp>
        <p:nvCxnSpPr>
          <p:cNvPr id="8" name="Curved Connector 7"/>
          <p:cNvCxnSpPr/>
          <p:nvPr/>
        </p:nvCxnSpPr>
        <p:spPr>
          <a:xfrm rot="5400000">
            <a:off x="2514600" y="2743200"/>
            <a:ext cx="3200400" cy="2133600"/>
          </a:xfrm>
          <a:prstGeom prst="curvedConnector3">
            <a:avLst>
              <a:gd name="adj1" fmla="val 50000"/>
            </a:avLst>
          </a:prstGeom>
          <a:ln w="952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Explosion 1 16"/>
          <p:cNvSpPr/>
          <p:nvPr/>
        </p:nvSpPr>
        <p:spPr>
          <a:xfrm>
            <a:off x="3276600" y="2514600"/>
            <a:ext cx="3657600" cy="25146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The seed of His nature</a:t>
            </a:r>
            <a:endParaRPr lang="en-US" sz="28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9914</TotalTime>
  <Words>718</Words>
  <Application>Microsoft Office PowerPoint</Application>
  <PresentationFormat>On-screen Show (4:3)</PresentationFormat>
  <Paragraphs>57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Partakers of God’s Nature</vt:lpstr>
      <vt:lpstr>Slide 4</vt:lpstr>
      <vt:lpstr>I. Enabled to Share His Nature  </vt:lpstr>
      <vt:lpstr>Slide 6</vt:lpstr>
      <vt:lpstr>Slide 7</vt:lpstr>
      <vt:lpstr>Slide 8</vt:lpstr>
      <vt:lpstr>Slide 9</vt:lpstr>
      <vt:lpstr>Slide 10</vt:lpstr>
      <vt:lpstr>Slide 11</vt:lpstr>
      <vt:lpstr>II. Respond to God’s promises </vt:lpstr>
      <vt:lpstr>Slide 13</vt:lpstr>
      <vt:lpstr>Slide 14</vt:lpstr>
      <vt:lpstr>Slide 15</vt:lpstr>
      <vt:lpstr>Slide 16</vt:lpstr>
      <vt:lpstr>Slide 17</vt:lpstr>
      <vt:lpstr>Slide 18</vt:lpstr>
      <vt:lpstr>Slide 19</vt:lpstr>
      <vt:lpstr>Slide 20</vt:lpstr>
      <vt:lpstr>Slide 21</vt:lpstr>
      <vt:lpstr>III. Result of Sharing His Nature </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257</cp:revision>
  <dcterms:created xsi:type="dcterms:W3CDTF">2010-04-18T00:31:04Z</dcterms:created>
  <dcterms:modified xsi:type="dcterms:W3CDTF">2012-07-21T17:49:10Z</dcterms:modified>
</cp:coreProperties>
</file>