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15"/>
  </p:handoutMasterIdLst>
  <p:sldIdLst>
    <p:sldId id="321" r:id="rId2"/>
    <p:sldId id="317" r:id="rId3"/>
    <p:sldId id="257" r:id="rId4"/>
    <p:sldId id="325" r:id="rId5"/>
    <p:sldId id="305" r:id="rId6"/>
    <p:sldId id="324" r:id="rId7"/>
    <p:sldId id="328" r:id="rId8"/>
    <p:sldId id="327" r:id="rId9"/>
    <p:sldId id="326" r:id="rId10"/>
    <p:sldId id="306" r:id="rId11"/>
    <p:sldId id="315" r:id="rId12"/>
    <p:sldId id="316" r:id="rId13"/>
    <p:sldId id="314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7778AD"/>
    <a:srgbClr val="800000"/>
    <a:srgbClr val="000000"/>
    <a:srgbClr val="140E40"/>
    <a:srgbClr val="003300"/>
    <a:srgbClr val="4DBF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42" autoAdjust="0"/>
    <p:restoredTop sz="94576" autoAdjust="0"/>
  </p:normalViewPr>
  <p:slideViewPr>
    <p:cSldViewPr>
      <p:cViewPr varScale="1">
        <p:scale>
          <a:sx n="73" d="100"/>
          <a:sy n="73" d="100"/>
        </p:scale>
        <p:origin x="-1080" y="-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8" y="2448"/>
    </p:cViewPr>
  </p:outlin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2508" y="-78"/>
      </p:cViewPr>
      <p:guideLst>
        <p:guide orient="horz" pos="2880"/>
        <p:guide pos="2160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handoutMaster" Target="handoutMasters/handout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1D603B4-DE03-4A40-8112-39CC582733D4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E031148-8711-49FF-B2AA-2BBEB74EBA7D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gif"/><Relationship Id="rId2" Type="http://schemas.openxmlformats.org/officeDocument/2006/relationships/image" Target="../media/image1.gi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  <a:noFill/>
        </p:spPr>
        <p:txBody>
          <a:bodyPr/>
          <a:lstStyle>
            <a:lvl1pPr>
              <a:buFontTx/>
              <a:buBlip>
                <a:blip r:embed="rId2"/>
              </a:buBlip>
              <a:defRPr/>
            </a:lvl1pPr>
            <a:lvl2pPr>
              <a:buFontTx/>
              <a:buBlip>
                <a:blip r:embed="rId3"/>
              </a:buBlip>
              <a:defRPr/>
            </a:lvl2pPr>
            <a:lvl3pPr>
              <a:buFont typeface="Wingdings" pitchFamily="2" charset="2"/>
              <a:buChar char="§"/>
              <a:defRPr/>
            </a:lvl3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307597B-3C05-45A0-9308-CDB7789B764A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ransition>
    <p:fade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gi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3.gif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2.gif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rgbClr val="800000"/>
            </a:gs>
            <a:gs pos="100000">
              <a:schemeClr val="bg1"/>
            </a:gs>
            <a:gs pos="100000">
              <a:schemeClr val="bg1"/>
            </a:gs>
          </a:gsLst>
          <a:lin ang="16200000" scaled="1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7597B-3C05-45A0-9308-CDB7789B764A}" type="datetimeFigureOut">
              <a:rPr lang="en-US" smtClean="0"/>
              <a:pPr/>
              <a:t>7/1/2012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64BAF0-AFD1-4555-BB48-693BB65D5E2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>
    <p:fad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17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2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27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1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up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Tx/>
        <a:buBlip>
          <a:blip r:embed="rId13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Tx/>
        <a:buBlip>
          <a:blip r:embed="rId14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Courier New" pitchFamily="49" charset="0"/>
        <a:buChar char="o"/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Tx/>
        <a:buBlip>
          <a:blip r:embed="rId15"/>
        </a:buBlip>
        <a:defRPr sz="2800" kern="1200">
          <a:solidFill>
            <a:schemeClr val="tx1"/>
          </a:solidFill>
          <a:effectLst>
            <a:outerShdw blurRad="50800" dist="50800" dir="5400000" algn="ctr" rotWithShape="0">
              <a:schemeClr val="bg1"/>
            </a:outerShdw>
          </a:effectLst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http://www.youtube.com/watch?v=AhfUzodLRvk&amp;feature=youtu.be" TargetMode="Externa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dirty="0" smtClean="0"/>
              <a:t>III. Changed Into His Image 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Romans 8:29 (NLT) </a:t>
            </a:r>
            <a:r>
              <a:rPr lang="en-US" baseline="30000" dirty="0" smtClean="0"/>
              <a:t>29 </a:t>
            </a:r>
            <a:r>
              <a:rPr lang="en-US" dirty="0" smtClean="0"/>
              <a:t>For God knew his people in advance, and he chose them to become like his Son, so that his Son would be the firstborn among many brothers and sisters. 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0" y="381000"/>
            <a:ext cx="3810000" cy="6172200"/>
          </a:xfrm>
        </p:spPr>
        <p:txBody>
          <a:bodyPr/>
          <a:lstStyle/>
          <a:p>
            <a:r>
              <a:rPr lang="en-US" dirty="0" smtClean="0"/>
              <a:t>Romans 8:29 (NASB) …He also predestined </a:t>
            </a:r>
            <a:r>
              <a:rPr lang="en-US" i="1" dirty="0" smtClean="0"/>
              <a:t>to become</a:t>
            </a:r>
            <a:r>
              <a:rPr lang="en-US" dirty="0" smtClean="0"/>
              <a:t> </a:t>
            </a:r>
            <a:r>
              <a:rPr lang="en-US" u="sng" dirty="0" smtClean="0"/>
              <a:t>conformed</a:t>
            </a:r>
            <a:r>
              <a:rPr lang="en-US" dirty="0" smtClean="0"/>
              <a:t> to the </a:t>
            </a:r>
            <a:r>
              <a:rPr lang="en-US" u="sng" dirty="0" smtClean="0"/>
              <a:t>image</a:t>
            </a:r>
            <a:r>
              <a:rPr lang="en-US" dirty="0" smtClean="0"/>
              <a:t> of His Son…</a:t>
            </a:r>
          </a:p>
        </p:txBody>
      </p:sp>
      <p:pic>
        <p:nvPicPr>
          <p:cNvPr id="3074" name="Picture 2" descr="http://www.moundsvillebaptistchurch.com/files/clipart/Jesus_Fa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4893733" cy="68580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>
                <a:hlinkClick r:id="rId2"/>
              </a:rPr>
              <a:t>http://www.youtube.com/watch?v=AhfUzodLRvk&amp;feature=youtu.be</a:t>
            </a:r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Sharing His Glory</a:t>
            </a:r>
            <a:endParaRPr lang="en-US" dirty="0"/>
          </a:p>
        </p:txBody>
      </p:sp>
      <p:sp>
        <p:nvSpPr>
          <p:cNvPr id="4" name="Subtitle 2"/>
          <p:cNvSpPr txBox="1">
            <a:spLocks/>
          </p:cNvSpPr>
          <p:nvPr/>
        </p:nvSpPr>
        <p:spPr>
          <a:xfrm>
            <a:off x="1447800" y="3962400"/>
            <a:ext cx="6400800" cy="1752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Christ</a:t>
            </a:r>
            <a:r>
              <a:rPr kumimoji="0" lang="en-US" sz="2800" b="0" i="0" u="none" strike="noStrike" kern="1200" cap="none" spc="0" normalizeH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 in You </a:t>
            </a:r>
            <a:r>
              <a:rPr kumimoji="0" lang="en-US" sz="28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>
                    <a:tint val="75000"/>
                  </a:schemeClr>
                </a:solidFill>
                <a:effectLst>
                  <a:outerShdw blurRad="50800" dist="50800" dir="5400000" algn="ctr" rotWithShape="0">
                    <a:schemeClr val="bg1"/>
                  </a:outerShdw>
                </a:effectLst>
                <a:uLnTx/>
                <a:uFillTx/>
                <a:latin typeface="+mn-lt"/>
                <a:ea typeface="+mn-ea"/>
                <a:cs typeface="+mn-cs"/>
              </a:rPr>
              <a:t>Series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tx1">
                  <a:tint val="75000"/>
                </a:schemeClr>
              </a:solidFill>
              <a:effectLst>
                <a:outerShdw blurRad="50800" dist="50800" dir="5400000" algn="ctr" rotWithShape="0">
                  <a:schemeClr val="bg1"/>
                </a:outerShdw>
              </a:effectLst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I. The Glory of the Lord 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Colossians 1:27 (NLT) </a:t>
            </a:r>
            <a:r>
              <a:rPr lang="en-US" baseline="30000" dirty="0" smtClean="0"/>
              <a:t>27 </a:t>
            </a:r>
            <a:r>
              <a:rPr lang="en-US" dirty="0" smtClean="0"/>
              <a:t>For God wanted them to know that the riches and glory of Christ are for you Gentiles, too. And this is the secret: Christ lives in you. This gives you assurance of sharing his glory. </a:t>
            </a:r>
            <a:br>
              <a:rPr lang="en-US" dirty="0" smtClean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 smtClean="0"/>
          </a:p>
          <a:p>
            <a:endParaRPr lang="en-US" dirty="0" smtClean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Glory Defined – Hebrew – KABOD; Greek DOXA</a:t>
            </a:r>
          </a:p>
          <a:p>
            <a:pPr lvl="1"/>
            <a:r>
              <a:rPr lang="en-US" dirty="0" smtClean="0"/>
              <a:t>give </a:t>
            </a:r>
            <a:r>
              <a:rPr lang="en-US" u="sng" dirty="0" smtClean="0"/>
              <a:t>weight</a:t>
            </a:r>
            <a:r>
              <a:rPr lang="en-US" dirty="0" smtClean="0"/>
              <a:t> to (importance), honor</a:t>
            </a:r>
          </a:p>
          <a:p>
            <a:pPr lvl="1"/>
            <a:r>
              <a:rPr lang="en-US" u="sng" dirty="0" smtClean="0"/>
              <a:t>Brightness</a:t>
            </a:r>
            <a:r>
              <a:rPr lang="en-US" dirty="0" smtClean="0"/>
              <a:t> or splendor emanating from God</a:t>
            </a:r>
          </a:p>
          <a:p>
            <a:pPr lvl="1"/>
            <a:r>
              <a:rPr lang="en-US" dirty="0" smtClean="0"/>
              <a:t>The </a:t>
            </a:r>
            <a:r>
              <a:rPr lang="en-US" u="sng" dirty="0" smtClean="0"/>
              <a:t>nature</a:t>
            </a:r>
            <a:r>
              <a:rPr lang="en-US" dirty="0" smtClean="0"/>
              <a:t> and </a:t>
            </a:r>
            <a:r>
              <a:rPr lang="en-US" u="sng" dirty="0" smtClean="0"/>
              <a:t>acts</a:t>
            </a:r>
            <a:r>
              <a:rPr lang="en-US" dirty="0" smtClean="0"/>
              <a:t> of God in manifestation</a:t>
            </a:r>
          </a:p>
          <a:p>
            <a:pPr lvl="1"/>
            <a:r>
              <a:rPr lang="en-US" dirty="0" smtClean="0"/>
              <a:t>The character and ways of God as exhibited through Christ to and </a:t>
            </a:r>
            <a:r>
              <a:rPr lang="en-US" u="sng" dirty="0" smtClean="0"/>
              <a:t>through</a:t>
            </a:r>
            <a:r>
              <a:rPr lang="en-US" dirty="0" smtClean="0"/>
              <a:t> believers</a:t>
            </a:r>
          </a:p>
          <a:p>
            <a:pPr lvl="1"/>
            <a:r>
              <a:rPr lang="en-US" dirty="0" smtClean="0"/>
              <a:t>Ascriptions of </a:t>
            </a:r>
            <a:r>
              <a:rPr lang="en-US" u="sng" dirty="0" smtClean="0"/>
              <a:t>praise</a:t>
            </a:r>
            <a:r>
              <a:rPr lang="en-US" dirty="0" smtClean="0"/>
              <a:t> to God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II. Reflecting His Glory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2 Corinthians 3:7-18 - Comparison of Old and New Covenant</a:t>
            </a:r>
          </a:p>
          <a:p>
            <a:r>
              <a:rPr lang="en-US" dirty="0" smtClean="0"/>
              <a:t>Old – glorious </a:t>
            </a:r>
          </a:p>
          <a:p>
            <a:pPr lvl="1"/>
            <a:r>
              <a:rPr lang="en-US" dirty="0" smtClean="0"/>
              <a:t>Moses </a:t>
            </a:r>
            <a:r>
              <a:rPr lang="en-US" u="sng" dirty="0" smtClean="0"/>
              <a:t>shining</a:t>
            </a:r>
            <a:r>
              <a:rPr lang="en-US" dirty="0" smtClean="0"/>
              <a:t> face – Exodus 34:28-35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9218" name="Picture 2" descr="http://2.bp.blogspot.com/-5AAozKnqB2c/T2tyvI6FusI/AAAAAAAABCc/sOT9GjzGcLQ/s1600/Moses+shining+fac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296400" cy="6972300"/>
          </a:xfrm>
          <a:prstGeom prst="rect">
            <a:avLst/>
          </a:prstGeom>
          <a:noFill/>
        </p:spPr>
      </p:pic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endParaRPr lang="en-US" dirty="0"/>
          </a:p>
        </p:txBody>
      </p:sp>
      <p:pic>
        <p:nvPicPr>
          <p:cNvPr id="6146" name="Picture 2" descr="http://4.bp.blogspot.com/_Tr9mBI2zrjQ/S3H84VD3pOI/AAAAAAAAESo/1gYhpjaFimw/s400/MOSES-5X8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828800" y="0"/>
            <a:ext cx="4343400" cy="6813176"/>
          </a:xfrm>
          <a:prstGeom prst="rect">
            <a:avLst/>
          </a:prstGeom>
          <a:noFill/>
        </p:spPr>
      </p:pic>
      <p:sp>
        <p:nvSpPr>
          <p:cNvPr id="4" name="Flowchart: Punched Tape 3"/>
          <p:cNvSpPr/>
          <p:nvPr/>
        </p:nvSpPr>
        <p:spPr>
          <a:xfrm rot="16561697" flipV="1">
            <a:off x="3781562" y="1174598"/>
            <a:ext cx="666476" cy="542608"/>
          </a:xfrm>
          <a:prstGeom prst="flowChartPunchedTape">
            <a:avLst/>
          </a:prstGeom>
          <a:solidFill>
            <a:srgbClr val="7778A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New – much more glorious</a:t>
            </a:r>
          </a:p>
          <a:p>
            <a:pPr lvl="1"/>
            <a:r>
              <a:rPr lang="en-US" u="sng" dirty="0" smtClean="0"/>
              <a:t>Life</a:t>
            </a:r>
            <a:r>
              <a:rPr lang="en-US" dirty="0" smtClean="0"/>
              <a:t> of the Spirit</a:t>
            </a:r>
          </a:p>
          <a:p>
            <a:pPr lvl="1"/>
            <a:r>
              <a:rPr lang="en-US" dirty="0" smtClean="0"/>
              <a:t>Made </a:t>
            </a:r>
            <a:r>
              <a:rPr lang="en-US" u="sng" dirty="0" smtClean="0"/>
              <a:t>right</a:t>
            </a:r>
            <a:r>
              <a:rPr lang="en-US" dirty="0" smtClean="0"/>
              <a:t> with God</a:t>
            </a:r>
          </a:p>
          <a:p>
            <a:pPr lvl="1"/>
            <a:r>
              <a:rPr lang="en-US" dirty="0" smtClean="0"/>
              <a:t>Unfading glory – lasts </a:t>
            </a:r>
            <a:r>
              <a:rPr lang="en-US" u="sng" dirty="0" smtClean="0"/>
              <a:t>forever</a:t>
            </a:r>
          </a:p>
          <a:p>
            <a:pPr lvl="1"/>
            <a:r>
              <a:rPr lang="en-US" dirty="0" smtClean="0"/>
              <a:t>Confidence and </a:t>
            </a:r>
            <a:r>
              <a:rPr lang="en-US" u="sng" dirty="0" smtClean="0"/>
              <a:t>boldness</a:t>
            </a:r>
          </a:p>
          <a:p>
            <a:pPr lvl="1"/>
            <a:r>
              <a:rPr lang="en-US" dirty="0" smtClean="0"/>
              <a:t>See and </a:t>
            </a:r>
            <a:r>
              <a:rPr lang="en-US" u="sng" dirty="0" smtClean="0"/>
              <a:t>reflect</a:t>
            </a:r>
            <a:r>
              <a:rPr lang="en-US" dirty="0" smtClean="0"/>
              <a:t> the glory of the Lord</a:t>
            </a:r>
          </a:p>
          <a:p>
            <a:pPr lvl="1"/>
            <a:r>
              <a:rPr lang="en-US" u="sng" dirty="0" smtClean="0"/>
              <a:t>Changed</a:t>
            </a:r>
            <a:r>
              <a:rPr lang="en-US" dirty="0" smtClean="0"/>
              <a:t> into his glorious image</a:t>
            </a:r>
          </a:p>
          <a:p>
            <a:pPr lvl="2"/>
            <a:r>
              <a:rPr lang="en-US" dirty="0" smtClean="0"/>
              <a:t>Transformed</a:t>
            </a:r>
          </a:p>
          <a:p>
            <a:pPr lvl="2"/>
            <a:r>
              <a:rPr lang="en-US" dirty="0" smtClean="0"/>
              <a:t>Sharing his glory</a:t>
            </a:r>
          </a:p>
          <a:p>
            <a:pPr lvl="2"/>
            <a:r>
              <a:rPr lang="en-US" dirty="0" smtClean="0"/>
              <a:t>The character and ways of God as exhibited through Christ to and through believers</a:t>
            </a:r>
          </a:p>
          <a:p>
            <a:pPr lvl="1"/>
            <a:endParaRPr lang="en-US" dirty="0"/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381000"/>
            <a:ext cx="8534400" cy="6172200"/>
          </a:xfrm>
        </p:spPr>
        <p:txBody>
          <a:bodyPr/>
          <a:lstStyle/>
          <a:p>
            <a:r>
              <a:rPr lang="en-US" dirty="0" smtClean="0"/>
              <a:t>Giving greater </a:t>
            </a:r>
            <a:r>
              <a:rPr lang="en-US" u="sng" dirty="0" smtClean="0"/>
              <a:t>weight</a:t>
            </a:r>
            <a:r>
              <a:rPr lang="en-US" dirty="0" smtClean="0"/>
              <a:t> (importance) to the Lord as a result of having </a:t>
            </a:r>
            <a:r>
              <a:rPr lang="en-US" u="sng" dirty="0" smtClean="0"/>
              <a:t>encountered</a:t>
            </a:r>
            <a:r>
              <a:rPr lang="en-US" dirty="0" smtClean="0"/>
              <a:t> the Lord through his people</a:t>
            </a:r>
          </a:p>
          <a:p>
            <a:pPr lvl="1"/>
            <a:r>
              <a:rPr lang="en-US" dirty="0" smtClean="0"/>
              <a:t>So this is the kind of change that can come about in your life</a:t>
            </a:r>
          </a:p>
          <a:p>
            <a:pPr lvl="1"/>
            <a:r>
              <a:rPr lang="en-US" dirty="0" smtClean="0"/>
              <a:t>So this is the power of the one you worship</a:t>
            </a:r>
          </a:p>
          <a:p>
            <a:pPr lvl="1"/>
            <a:r>
              <a:rPr lang="en-US" dirty="0" smtClean="0"/>
              <a:t>So this is how prayers can truly be answered</a:t>
            </a:r>
          </a:p>
        </p:txBody>
      </p:sp>
    </p:spTree>
  </p:cSld>
  <p:clrMapOvr>
    <a:masterClrMapping/>
  </p:clrMapOvr>
  <p:transition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15315</TotalTime>
  <Words>304</Words>
  <Application>Microsoft Office PowerPoint</Application>
  <PresentationFormat>On-screen Show (4:3)</PresentationFormat>
  <Paragraphs>32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Slide 1</vt:lpstr>
      <vt:lpstr>Sharing His Glory</vt:lpstr>
      <vt:lpstr>I. The Glory of the Lord  </vt:lpstr>
      <vt:lpstr>Slide 4</vt:lpstr>
      <vt:lpstr>II. Reflecting His Glory </vt:lpstr>
      <vt:lpstr>Slide 6</vt:lpstr>
      <vt:lpstr>Slide 7</vt:lpstr>
      <vt:lpstr>Slide 8</vt:lpstr>
      <vt:lpstr>Slide 9</vt:lpstr>
      <vt:lpstr>III. Changed Into His Image </vt:lpstr>
      <vt:lpstr>Slide 11</vt:lpstr>
      <vt:lpstr>Slide 12</vt:lpstr>
      <vt:lpstr>Slide 13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Roger Langworthy</dc:creator>
  <cp:lastModifiedBy>Roger Langworthy</cp:lastModifiedBy>
  <cp:revision>243</cp:revision>
  <dcterms:created xsi:type="dcterms:W3CDTF">2010-04-18T00:31:04Z</dcterms:created>
  <dcterms:modified xsi:type="dcterms:W3CDTF">2012-07-01T11:28:22Z</dcterms:modified>
</cp:coreProperties>
</file>